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 Id="rId6"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695" r:id="rId6"/>
    <p:sldMasterId id="2147483723" r:id="rId7"/>
  </p:sldMasterIdLst>
  <p:notesMasterIdLst>
    <p:notesMasterId r:id="rId87"/>
  </p:notesMasterIdLst>
  <p:sldIdLst>
    <p:sldId id="256" r:id="rId8"/>
    <p:sldId id="2140757966" r:id="rId9"/>
    <p:sldId id="2140757967" r:id="rId10"/>
    <p:sldId id="2140757968" r:id="rId11"/>
    <p:sldId id="2140757969" r:id="rId12"/>
    <p:sldId id="2140757970" r:id="rId13"/>
    <p:sldId id="324" r:id="rId14"/>
    <p:sldId id="325" r:id="rId15"/>
    <p:sldId id="2140757972" r:id="rId16"/>
    <p:sldId id="2140758008" r:id="rId17"/>
    <p:sldId id="2140758062" r:id="rId18"/>
    <p:sldId id="2140758010" r:id="rId19"/>
    <p:sldId id="2140758025" r:id="rId20"/>
    <p:sldId id="2140758026" r:id="rId21"/>
    <p:sldId id="2140758027" r:id="rId22"/>
    <p:sldId id="2140758030" r:id="rId23"/>
    <p:sldId id="2140758004" r:id="rId24"/>
    <p:sldId id="2140758032" r:id="rId25"/>
    <p:sldId id="2140758033" r:id="rId26"/>
    <p:sldId id="2140758034" r:id="rId27"/>
    <p:sldId id="2140758035" r:id="rId28"/>
    <p:sldId id="2140758036" r:id="rId29"/>
    <p:sldId id="2140757989" r:id="rId30"/>
    <p:sldId id="2140758017" r:id="rId31"/>
    <p:sldId id="2140757996" r:id="rId32"/>
    <p:sldId id="2140757985" r:id="rId33"/>
    <p:sldId id="2140757973" r:id="rId34"/>
    <p:sldId id="349" r:id="rId35"/>
    <p:sldId id="2140757974" r:id="rId36"/>
    <p:sldId id="2140757995" r:id="rId37"/>
    <p:sldId id="2140758037" r:id="rId38"/>
    <p:sldId id="2140758038" r:id="rId39"/>
    <p:sldId id="2140758039" r:id="rId40"/>
    <p:sldId id="2140758040" r:id="rId41"/>
    <p:sldId id="2140758063" r:id="rId42"/>
    <p:sldId id="2140757953" r:id="rId43"/>
    <p:sldId id="2140758018" r:id="rId44"/>
    <p:sldId id="2140757998" r:id="rId45"/>
    <p:sldId id="326" r:id="rId46"/>
    <p:sldId id="2140758041" r:id="rId47"/>
    <p:sldId id="2140758042" r:id="rId48"/>
    <p:sldId id="2140758043" r:id="rId49"/>
    <p:sldId id="2140758044" r:id="rId50"/>
    <p:sldId id="2140758045" r:id="rId51"/>
    <p:sldId id="2140758046" r:id="rId52"/>
    <p:sldId id="2140758047" r:id="rId53"/>
    <p:sldId id="2140758012" r:id="rId54"/>
    <p:sldId id="2140758048" r:id="rId55"/>
    <p:sldId id="2140758049" r:id="rId56"/>
    <p:sldId id="2140758015" r:id="rId57"/>
    <p:sldId id="2140758050" r:id="rId58"/>
    <p:sldId id="2140757990" r:id="rId59"/>
    <p:sldId id="2140758019" r:id="rId60"/>
    <p:sldId id="2140757997" r:id="rId61"/>
    <p:sldId id="2140757987" r:id="rId62"/>
    <p:sldId id="2140757993" r:id="rId63"/>
    <p:sldId id="2140758051" r:id="rId64"/>
    <p:sldId id="2140758052" r:id="rId65"/>
    <p:sldId id="2140758053" r:id="rId66"/>
    <p:sldId id="2140758054" r:id="rId67"/>
    <p:sldId id="2140758055" r:id="rId68"/>
    <p:sldId id="2140758020" r:id="rId69"/>
    <p:sldId id="2140757999" r:id="rId70"/>
    <p:sldId id="2140757988" r:id="rId71"/>
    <p:sldId id="2140758024" r:id="rId72"/>
    <p:sldId id="2140758056" r:id="rId73"/>
    <p:sldId id="2140758064" r:id="rId74"/>
    <p:sldId id="317" r:id="rId75"/>
    <p:sldId id="2140758065" r:id="rId76"/>
    <p:sldId id="2140758058" r:id="rId77"/>
    <p:sldId id="2140758060" r:id="rId78"/>
    <p:sldId id="2140758059" r:id="rId79"/>
    <p:sldId id="2140757991" r:id="rId80"/>
    <p:sldId id="2140758061" r:id="rId81"/>
    <p:sldId id="2140758000" r:id="rId82"/>
    <p:sldId id="329" r:id="rId83"/>
    <p:sldId id="355" r:id="rId84"/>
    <p:sldId id="2140757964" r:id="rId85"/>
    <p:sldId id="2140757965" r:id="rId8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1EC445-B322-DF52-C176-749B6FFD04E9}" name="Ujjaval Rana" initials="UR" userId="S::ujjaval.rana@bluedataconsulting.in::4dd66e56-6e6a-4c9c-9d20-3d709f247d5b" providerId="AD"/>
  <p188:author id="{6BD92056-747C-FD22-006B-B2F26694C8CF}" name="Anshu Pandey" initials="AP" userId="S::anshu@bluedataconsulting.in::37883d53-0acc-4b4f-998c-de7c94b253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Ujjaval Rana" initials="UR" lastIdx="7" clrIdx="0">
    <p:extLst>
      <p:ext uri="{19B8F6BF-5375-455C-9EA6-DF929625EA0E}">
        <p15:presenceInfo xmlns:p15="http://schemas.microsoft.com/office/powerpoint/2012/main" userId="S::ujjaval.rana@bluedataconsulting.in::4dd66e56-6e6a-4c9c-9d20-3d709f247d5b" providerId="AD"/>
      </p:ext>
    </p:extLst>
  </p:cmAuthor>
  <p:cmAuthor id="2" name="Aashish Pandey" initials="AP" lastIdx="1" clrIdx="1">
    <p:extLst>
      <p:ext uri="{19B8F6BF-5375-455C-9EA6-DF929625EA0E}">
        <p15:presenceInfo xmlns:p15="http://schemas.microsoft.com/office/powerpoint/2012/main" userId="S::aashish@bluedataconsulting.in::341f317d-6b43-432f-b17f-fd51a4912a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CCF8E8"/>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D9D056-74D2-279A-697D-FD34B395C19C}" v="2" dt="2023-12-13T06:18:27.486"/>
    <p1510:client id="{D4228A0C-14E9-4990-B0AF-532A923B8E59}" v="9" dt="2023-12-05T20:22:42.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53" autoAdjust="0"/>
    <p:restoredTop sz="94744" autoAdjust="0"/>
  </p:normalViewPr>
  <p:slideViewPr>
    <p:cSldViewPr snapToGrid="0">
      <p:cViewPr varScale="1">
        <p:scale>
          <a:sx n="91" d="100"/>
          <a:sy n="91" d="100"/>
        </p:scale>
        <p:origin x="51"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notesMaster" Target="notesMasters/notesMaster1.xml"/><Relationship Id="rId88" Type="http://schemas.openxmlformats.org/officeDocument/2006/relationships/commentAuthors" Target="commentAuthors.xml"/><Relationship Id="rId89" Type="http://schemas.openxmlformats.org/officeDocument/2006/relationships/presProps" Target="presProps.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93" Type="http://schemas.microsoft.com/office/2015/10/relationships/revisionInfo" Target="revisionInfo.xml"/><Relationship Id="rId94"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0CF83-3EA9-4BFB-AAD5-B5DC71BE0715}" type="doc">
      <dgm:prSet loTypeId="urn:microsoft.com/office/officeart/2005/8/layout/pyramid1" loCatId="pyramid" qsTypeId="urn:microsoft.com/office/officeart/2005/8/quickstyle/simple1" qsCatId="simple" csTypeId="urn:microsoft.com/office/officeart/2005/8/colors/accent1_1" csCatId="accent1" phldr="1"/>
      <dgm:spPr/>
    </dgm:pt>
    <dgm:pt modelId="{A253C9F9-B9AB-4E1E-96DF-61BCE63BF71B}">
      <dgm:prSet phldrT="[Text]"/>
      <dgm:spPr/>
      <dgm:t>
        <a:bodyPr/>
        <a:lstStyle/>
        <a:p>
          <a:r>
            <a:rPr lang="en-US" b="0" i="0" dirty="0">
              <a:solidFill>
                <a:schemeClr val="accent4">
                  <a:lumMod val="50000"/>
                </a:schemeClr>
              </a:solidFill>
            </a:rPr>
            <a:t>Management &amp; Storage </a:t>
          </a:r>
          <a:endParaRPr lang="en-US" dirty="0">
            <a:solidFill>
              <a:schemeClr val="accent4">
                <a:lumMod val="50000"/>
              </a:schemeClr>
            </a:solidFill>
          </a:endParaRPr>
        </a:p>
      </dgm:t>
    </dgm:pt>
    <dgm:pt modelId="{5E57086C-5349-4695-8947-AB9FACEAC7E8}" type="parTrans" cxnId="{C5227086-ACCA-4164-94A3-B4B97C50F94A}">
      <dgm:prSet/>
      <dgm:spPr/>
      <dgm:t>
        <a:bodyPr/>
        <a:lstStyle/>
        <a:p>
          <a:endParaRPr lang="en-US"/>
        </a:p>
      </dgm:t>
    </dgm:pt>
    <dgm:pt modelId="{CAC66C2B-4032-46D1-BCE9-8DFB6FC98775}" type="sibTrans" cxnId="{C5227086-ACCA-4164-94A3-B4B97C50F94A}">
      <dgm:prSet/>
      <dgm:spPr/>
      <dgm:t>
        <a:bodyPr/>
        <a:lstStyle/>
        <a:p>
          <a:endParaRPr lang="en-US"/>
        </a:p>
      </dgm:t>
    </dgm:pt>
    <dgm:pt modelId="{0386B84C-AA74-4988-A5F9-564AF79ADB33}">
      <dgm:prSet phldrT="[Text]"/>
      <dgm:spPr/>
      <dgm:t>
        <a:bodyPr/>
        <a:lstStyle/>
        <a:p>
          <a:r>
            <a:rPr lang="en-US" b="0" i="0" dirty="0">
              <a:solidFill>
                <a:schemeClr val="accent4">
                  <a:lumMod val="50000"/>
                </a:schemeClr>
              </a:solidFill>
            </a:rPr>
            <a:t>Big Data Sources</a:t>
          </a:r>
          <a:endParaRPr lang="en-US" dirty="0">
            <a:solidFill>
              <a:schemeClr val="accent4">
                <a:lumMod val="50000"/>
              </a:schemeClr>
            </a:solidFill>
          </a:endParaRPr>
        </a:p>
      </dgm:t>
    </dgm:pt>
    <dgm:pt modelId="{14EA3CD8-EB66-4C58-B067-6066B6655432}" type="parTrans" cxnId="{F815A5BB-0504-446C-A228-24740860E530}">
      <dgm:prSet/>
      <dgm:spPr/>
      <dgm:t>
        <a:bodyPr/>
        <a:lstStyle/>
        <a:p>
          <a:endParaRPr lang="en-US"/>
        </a:p>
      </dgm:t>
    </dgm:pt>
    <dgm:pt modelId="{0FEF55DD-38D9-420A-AC86-536E273C5729}" type="sibTrans" cxnId="{F815A5BB-0504-446C-A228-24740860E530}">
      <dgm:prSet/>
      <dgm:spPr/>
      <dgm:t>
        <a:bodyPr/>
        <a:lstStyle/>
        <a:p>
          <a:endParaRPr lang="en-US"/>
        </a:p>
      </dgm:t>
    </dgm:pt>
    <dgm:pt modelId="{BD65C398-10BD-44B5-A5C6-9C4221CCBC95}">
      <dgm:prSet phldrT="[Text]"/>
      <dgm:spPr/>
      <dgm:t>
        <a:bodyPr/>
        <a:lstStyle/>
        <a:p>
          <a:r>
            <a:rPr lang="en-US" b="0" i="0" dirty="0">
              <a:solidFill>
                <a:schemeClr val="accent4">
                  <a:lumMod val="50000"/>
                </a:schemeClr>
              </a:solidFill>
            </a:rPr>
            <a:t>Analysis</a:t>
          </a:r>
          <a:r>
            <a:rPr lang="en-US" b="0" i="0" dirty="0"/>
            <a:t> </a:t>
          </a:r>
          <a:endParaRPr lang="en-US" dirty="0"/>
        </a:p>
      </dgm:t>
    </dgm:pt>
    <dgm:pt modelId="{943127ED-C76A-4856-B25F-8885C626FBA4}" type="parTrans" cxnId="{E57F85C4-BEAE-4D68-8F58-227181E1F42E}">
      <dgm:prSet/>
      <dgm:spPr/>
      <dgm:t>
        <a:bodyPr/>
        <a:lstStyle/>
        <a:p>
          <a:endParaRPr lang="en-US"/>
        </a:p>
      </dgm:t>
    </dgm:pt>
    <dgm:pt modelId="{0E76CB85-9FA7-489A-B602-101735E57238}" type="sibTrans" cxnId="{E57F85C4-BEAE-4D68-8F58-227181E1F42E}">
      <dgm:prSet/>
      <dgm:spPr/>
      <dgm:t>
        <a:bodyPr/>
        <a:lstStyle/>
        <a:p>
          <a:endParaRPr lang="en-US"/>
        </a:p>
      </dgm:t>
    </dgm:pt>
    <dgm:pt modelId="{05D86C75-78CC-4CFF-AAA5-FE41291143D7}">
      <dgm:prSet phldrT="[Text]"/>
      <dgm:spPr/>
      <dgm:t>
        <a:bodyPr/>
        <a:lstStyle/>
        <a:p>
          <a:r>
            <a:rPr lang="en-US" b="0" i="0" dirty="0">
              <a:solidFill>
                <a:schemeClr val="accent4">
                  <a:lumMod val="50000"/>
                </a:schemeClr>
              </a:solidFill>
            </a:rPr>
            <a:t>Consumption</a:t>
          </a:r>
          <a:r>
            <a:rPr lang="en-US" b="0" i="0" dirty="0"/>
            <a:t> </a:t>
          </a:r>
          <a:endParaRPr lang="en-US" dirty="0"/>
        </a:p>
      </dgm:t>
    </dgm:pt>
    <dgm:pt modelId="{341D1D18-7506-46D4-A137-D8DE0940103A}" type="parTrans" cxnId="{0247F528-4C88-42EC-95F3-7792FEA61F00}">
      <dgm:prSet/>
      <dgm:spPr/>
      <dgm:t>
        <a:bodyPr/>
        <a:lstStyle/>
        <a:p>
          <a:endParaRPr lang="en-US"/>
        </a:p>
      </dgm:t>
    </dgm:pt>
    <dgm:pt modelId="{D2DF11E5-626F-411F-A894-A83AC3152440}" type="sibTrans" cxnId="{0247F528-4C88-42EC-95F3-7792FEA61F00}">
      <dgm:prSet/>
      <dgm:spPr/>
      <dgm:t>
        <a:bodyPr/>
        <a:lstStyle/>
        <a:p>
          <a:endParaRPr lang="en-US"/>
        </a:p>
      </dgm:t>
    </dgm:pt>
    <dgm:pt modelId="{1FD44D82-E9D8-4345-8408-B9901D2906FF}" type="pres">
      <dgm:prSet presAssocID="{8C70CF83-3EA9-4BFB-AAD5-B5DC71BE0715}" presName="Name0" presStyleCnt="0">
        <dgm:presLayoutVars>
          <dgm:dir/>
          <dgm:animLvl val="lvl"/>
          <dgm:resizeHandles val="exact"/>
        </dgm:presLayoutVars>
      </dgm:prSet>
      <dgm:spPr/>
    </dgm:pt>
    <dgm:pt modelId="{73C60C88-8F98-4AD0-9FD5-CE2B3C8BBEC9}" type="pres">
      <dgm:prSet presAssocID="{05D86C75-78CC-4CFF-AAA5-FE41291143D7}" presName="Name8" presStyleCnt="0"/>
      <dgm:spPr/>
    </dgm:pt>
    <dgm:pt modelId="{A0E65311-13D1-43CB-8CD0-543209A40533}" type="pres">
      <dgm:prSet presAssocID="{05D86C75-78CC-4CFF-AAA5-FE41291143D7}" presName="level" presStyleLbl="node1" presStyleIdx="0" presStyleCnt="4">
        <dgm:presLayoutVars>
          <dgm:chMax val="1"/>
          <dgm:bulletEnabled val="1"/>
        </dgm:presLayoutVars>
      </dgm:prSet>
      <dgm:spPr/>
    </dgm:pt>
    <dgm:pt modelId="{869D6BA7-EFB3-40D8-8739-50AA9B9A31C1}" type="pres">
      <dgm:prSet presAssocID="{05D86C75-78CC-4CFF-AAA5-FE41291143D7}" presName="levelTx" presStyleLbl="revTx" presStyleIdx="0" presStyleCnt="0">
        <dgm:presLayoutVars>
          <dgm:chMax val="1"/>
          <dgm:bulletEnabled val="1"/>
        </dgm:presLayoutVars>
      </dgm:prSet>
      <dgm:spPr/>
    </dgm:pt>
    <dgm:pt modelId="{862FCAFB-93D2-4CC8-BC5A-AA7A97D07F55}" type="pres">
      <dgm:prSet presAssocID="{BD65C398-10BD-44B5-A5C6-9C4221CCBC95}" presName="Name8" presStyleCnt="0"/>
      <dgm:spPr/>
    </dgm:pt>
    <dgm:pt modelId="{B5A6CBDE-4626-4B86-ACAC-0517EAB8862D}" type="pres">
      <dgm:prSet presAssocID="{BD65C398-10BD-44B5-A5C6-9C4221CCBC95}" presName="level" presStyleLbl="node1" presStyleIdx="1" presStyleCnt="4">
        <dgm:presLayoutVars>
          <dgm:chMax val="1"/>
          <dgm:bulletEnabled val="1"/>
        </dgm:presLayoutVars>
      </dgm:prSet>
      <dgm:spPr/>
    </dgm:pt>
    <dgm:pt modelId="{64713081-FAE9-4194-83F3-F3A0CE2A6BB4}" type="pres">
      <dgm:prSet presAssocID="{BD65C398-10BD-44B5-A5C6-9C4221CCBC95}" presName="levelTx" presStyleLbl="revTx" presStyleIdx="0" presStyleCnt="0">
        <dgm:presLayoutVars>
          <dgm:chMax val="1"/>
          <dgm:bulletEnabled val="1"/>
        </dgm:presLayoutVars>
      </dgm:prSet>
      <dgm:spPr/>
    </dgm:pt>
    <dgm:pt modelId="{F8F9D217-8B37-4A05-920D-B66179A1C31E}" type="pres">
      <dgm:prSet presAssocID="{A253C9F9-B9AB-4E1E-96DF-61BCE63BF71B}" presName="Name8" presStyleCnt="0"/>
      <dgm:spPr/>
    </dgm:pt>
    <dgm:pt modelId="{E8E7E22B-2207-4778-B9A5-0F0DFB077756}" type="pres">
      <dgm:prSet presAssocID="{A253C9F9-B9AB-4E1E-96DF-61BCE63BF71B}" presName="level" presStyleLbl="node1" presStyleIdx="2" presStyleCnt="4" custScaleX="100061" custLinFactNeighborX="-4" custLinFactNeighborY="723">
        <dgm:presLayoutVars>
          <dgm:chMax val="1"/>
          <dgm:bulletEnabled val="1"/>
        </dgm:presLayoutVars>
      </dgm:prSet>
      <dgm:spPr/>
    </dgm:pt>
    <dgm:pt modelId="{FCC065F6-8C12-440B-9E89-3C1322AC9186}" type="pres">
      <dgm:prSet presAssocID="{A253C9F9-B9AB-4E1E-96DF-61BCE63BF71B}" presName="levelTx" presStyleLbl="revTx" presStyleIdx="0" presStyleCnt="0">
        <dgm:presLayoutVars>
          <dgm:chMax val="1"/>
          <dgm:bulletEnabled val="1"/>
        </dgm:presLayoutVars>
      </dgm:prSet>
      <dgm:spPr/>
    </dgm:pt>
    <dgm:pt modelId="{129D1DD2-1A81-494F-B747-0E299A460E1F}" type="pres">
      <dgm:prSet presAssocID="{0386B84C-AA74-4988-A5F9-564AF79ADB33}" presName="Name8" presStyleCnt="0"/>
      <dgm:spPr/>
    </dgm:pt>
    <dgm:pt modelId="{471A8428-37C9-4962-A6F9-582E5C8CF3F4}" type="pres">
      <dgm:prSet presAssocID="{0386B84C-AA74-4988-A5F9-564AF79ADB33}" presName="level" presStyleLbl="node1" presStyleIdx="3" presStyleCnt="4">
        <dgm:presLayoutVars>
          <dgm:chMax val="1"/>
          <dgm:bulletEnabled val="1"/>
        </dgm:presLayoutVars>
      </dgm:prSet>
      <dgm:spPr/>
    </dgm:pt>
    <dgm:pt modelId="{EE412D19-0177-4E07-A8AD-810BDB097109}" type="pres">
      <dgm:prSet presAssocID="{0386B84C-AA74-4988-A5F9-564AF79ADB33}" presName="levelTx" presStyleLbl="revTx" presStyleIdx="0" presStyleCnt="0">
        <dgm:presLayoutVars>
          <dgm:chMax val="1"/>
          <dgm:bulletEnabled val="1"/>
        </dgm:presLayoutVars>
      </dgm:prSet>
      <dgm:spPr/>
    </dgm:pt>
  </dgm:ptLst>
  <dgm:cxnLst>
    <dgm:cxn modelId="{815A6008-C37F-4348-AD49-AD20FFAF1FB0}" type="presOf" srcId="{05D86C75-78CC-4CFF-AAA5-FE41291143D7}" destId="{A0E65311-13D1-43CB-8CD0-543209A40533}" srcOrd="0" destOrd="0" presId="urn:microsoft.com/office/officeart/2005/8/layout/pyramid1"/>
    <dgm:cxn modelId="{B2A50624-A090-4749-B450-7356C0D65D7D}" type="presOf" srcId="{A253C9F9-B9AB-4E1E-96DF-61BCE63BF71B}" destId="{E8E7E22B-2207-4778-B9A5-0F0DFB077756}" srcOrd="0" destOrd="0" presId="urn:microsoft.com/office/officeart/2005/8/layout/pyramid1"/>
    <dgm:cxn modelId="{0247F528-4C88-42EC-95F3-7792FEA61F00}" srcId="{8C70CF83-3EA9-4BFB-AAD5-B5DC71BE0715}" destId="{05D86C75-78CC-4CFF-AAA5-FE41291143D7}" srcOrd="0" destOrd="0" parTransId="{341D1D18-7506-46D4-A137-D8DE0940103A}" sibTransId="{D2DF11E5-626F-411F-A894-A83AC3152440}"/>
    <dgm:cxn modelId="{D5E5C939-C2D5-4B93-B3EA-0637FDD8BEFE}" type="presOf" srcId="{0386B84C-AA74-4988-A5F9-564AF79ADB33}" destId="{EE412D19-0177-4E07-A8AD-810BDB097109}" srcOrd="1" destOrd="0" presId="urn:microsoft.com/office/officeart/2005/8/layout/pyramid1"/>
    <dgm:cxn modelId="{22891765-CCE2-487D-AF72-DB3E9A10F57E}" type="presOf" srcId="{05D86C75-78CC-4CFF-AAA5-FE41291143D7}" destId="{869D6BA7-EFB3-40D8-8739-50AA9B9A31C1}" srcOrd="1" destOrd="0" presId="urn:microsoft.com/office/officeart/2005/8/layout/pyramid1"/>
    <dgm:cxn modelId="{B8938D6D-5BA4-479C-85A0-FE067BAB418B}" type="presOf" srcId="{8C70CF83-3EA9-4BFB-AAD5-B5DC71BE0715}" destId="{1FD44D82-E9D8-4345-8408-B9901D2906FF}" srcOrd="0" destOrd="0" presId="urn:microsoft.com/office/officeart/2005/8/layout/pyramid1"/>
    <dgm:cxn modelId="{52FE2D6F-1BF8-4C12-AE96-7C3011FBE473}" type="presOf" srcId="{A253C9F9-B9AB-4E1E-96DF-61BCE63BF71B}" destId="{FCC065F6-8C12-440B-9E89-3C1322AC9186}" srcOrd="1" destOrd="0" presId="urn:microsoft.com/office/officeart/2005/8/layout/pyramid1"/>
    <dgm:cxn modelId="{C5227086-ACCA-4164-94A3-B4B97C50F94A}" srcId="{8C70CF83-3EA9-4BFB-AAD5-B5DC71BE0715}" destId="{A253C9F9-B9AB-4E1E-96DF-61BCE63BF71B}" srcOrd="2" destOrd="0" parTransId="{5E57086C-5349-4695-8947-AB9FACEAC7E8}" sibTransId="{CAC66C2B-4032-46D1-BCE9-8DFB6FC98775}"/>
    <dgm:cxn modelId="{500719A8-3409-4ED0-A4D7-AA2617A4BB5B}" type="presOf" srcId="{0386B84C-AA74-4988-A5F9-564AF79ADB33}" destId="{471A8428-37C9-4962-A6F9-582E5C8CF3F4}" srcOrd="0" destOrd="0" presId="urn:microsoft.com/office/officeart/2005/8/layout/pyramid1"/>
    <dgm:cxn modelId="{F815A5BB-0504-446C-A228-24740860E530}" srcId="{8C70CF83-3EA9-4BFB-AAD5-B5DC71BE0715}" destId="{0386B84C-AA74-4988-A5F9-564AF79ADB33}" srcOrd="3" destOrd="0" parTransId="{14EA3CD8-EB66-4C58-B067-6066B6655432}" sibTransId="{0FEF55DD-38D9-420A-AC86-536E273C5729}"/>
    <dgm:cxn modelId="{E57F85C4-BEAE-4D68-8F58-227181E1F42E}" srcId="{8C70CF83-3EA9-4BFB-AAD5-B5DC71BE0715}" destId="{BD65C398-10BD-44B5-A5C6-9C4221CCBC95}" srcOrd="1" destOrd="0" parTransId="{943127ED-C76A-4856-B25F-8885C626FBA4}" sibTransId="{0E76CB85-9FA7-489A-B602-101735E57238}"/>
    <dgm:cxn modelId="{7294E9EE-560B-4337-9A99-2070480291E2}" type="presOf" srcId="{BD65C398-10BD-44B5-A5C6-9C4221CCBC95}" destId="{B5A6CBDE-4626-4B86-ACAC-0517EAB8862D}" srcOrd="0" destOrd="0" presId="urn:microsoft.com/office/officeart/2005/8/layout/pyramid1"/>
    <dgm:cxn modelId="{6937A1F8-B44E-40A0-8504-1A4A78B65A05}" type="presOf" srcId="{BD65C398-10BD-44B5-A5C6-9C4221CCBC95}" destId="{64713081-FAE9-4194-83F3-F3A0CE2A6BB4}" srcOrd="1" destOrd="0" presId="urn:microsoft.com/office/officeart/2005/8/layout/pyramid1"/>
    <dgm:cxn modelId="{F96C2705-B1C6-4C7C-AA2E-2ED1383F34B0}" type="presParOf" srcId="{1FD44D82-E9D8-4345-8408-B9901D2906FF}" destId="{73C60C88-8F98-4AD0-9FD5-CE2B3C8BBEC9}" srcOrd="0" destOrd="0" presId="urn:microsoft.com/office/officeart/2005/8/layout/pyramid1"/>
    <dgm:cxn modelId="{6D49C27D-68DC-4AC4-BFB4-018D4C49A732}" type="presParOf" srcId="{73C60C88-8F98-4AD0-9FD5-CE2B3C8BBEC9}" destId="{A0E65311-13D1-43CB-8CD0-543209A40533}" srcOrd="0" destOrd="0" presId="urn:microsoft.com/office/officeart/2005/8/layout/pyramid1"/>
    <dgm:cxn modelId="{13D93EBF-BC96-44B9-B2A8-71DA51489A11}" type="presParOf" srcId="{73C60C88-8F98-4AD0-9FD5-CE2B3C8BBEC9}" destId="{869D6BA7-EFB3-40D8-8739-50AA9B9A31C1}" srcOrd="1" destOrd="0" presId="urn:microsoft.com/office/officeart/2005/8/layout/pyramid1"/>
    <dgm:cxn modelId="{70024F7B-BB2F-4664-A423-2D78EEA35F80}" type="presParOf" srcId="{1FD44D82-E9D8-4345-8408-B9901D2906FF}" destId="{862FCAFB-93D2-4CC8-BC5A-AA7A97D07F55}" srcOrd="1" destOrd="0" presId="urn:microsoft.com/office/officeart/2005/8/layout/pyramid1"/>
    <dgm:cxn modelId="{D8EAE9D3-28EE-4589-83A7-1628C466A509}" type="presParOf" srcId="{862FCAFB-93D2-4CC8-BC5A-AA7A97D07F55}" destId="{B5A6CBDE-4626-4B86-ACAC-0517EAB8862D}" srcOrd="0" destOrd="0" presId="urn:microsoft.com/office/officeart/2005/8/layout/pyramid1"/>
    <dgm:cxn modelId="{45A5FF17-D243-45F9-8C0D-BFB79B3A7BEC}" type="presParOf" srcId="{862FCAFB-93D2-4CC8-BC5A-AA7A97D07F55}" destId="{64713081-FAE9-4194-83F3-F3A0CE2A6BB4}" srcOrd="1" destOrd="0" presId="urn:microsoft.com/office/officeart/2005/8/layout/pyramid1"/>
    <dgm:cxn modelId="{533E2A2E-E1DB-40C9-841A-AE51BF955F65}" type="presParOf" srcId="{1FD44D82-E9D8-4345-8408-B9901D2906FF}" destId="{F8F9D217-8B37-4A05-920D-B66179A1C31E}" srcOrd="2" destOrd="0" presId="urn:microsoft.com/office/officeart/2005/8/layout/pyramid1"/>
    <dgm:cxn modelId="{E2860374-563F-4565-806B-7B4A73117D0E}" type="presParOf" srcId="{F8F9D217-8B37-4A05-920D-B66179A1C31E}" destId="{E8E7E22B-2207-4778-B9A5-0F0DFB077756}" srcOrd="0" destOrd="0" presId="urn:microsoft.com/office/officeart/2005/8/layout/pyramid1"/>
    <dgm:cxn modelId="{C308915D-0BA2-4B1A-8682-0C6BD9380F97}" type="presParOf" srcId="{F8F9D217-8B37-4A05-920D-B66179A1C31E}" destId="{FCC065F6-8C12-440B-9E89-3C1322AC9186}" srcOrd="1" destOrd="0" presId="urn:microsoft.com/office/officeart/2005/8/layout/pyramid1"/>
    <dgm:cxn modelId="{9A08AE78-8F1E-42C2-BF28-641C380E6902}" type="presParOf" srcId="{1FD44D82-E9D8-4345-8408-B9901D2906FF}" destId="{129D1DD2-1A81-494F-B747-0E299A460E1F}" srcOrd="3" destOrd="0" presId="urn:microsoft.com/office/officeart/2005/8/layout/pyramid1"/>
    <dgm:cxn modelId="{703D15F0-6C46-4429-8591-D57FE42769AB}" type="presParOf" srcId="{129D1DD2-1A81-494F-B747-0E299A460E1F}" destId="{471A8428-37C9-4962-A6F9-582E5C8CF3F4}" srcOrd="0" destOrd="0" presId="urn:microsoft.com/office/officeart/2005/8/layout/pyramid1"/>
    <dgm:cxn modelId="{D107EE72-C458-4D6C-B8F3-37DAE16130E4}" type="presParOf" srcId="{129D1DD2-1A81-494F-B747-0E299A460E1F}" destId="{EE412D19-0177-4E07-A8AD-810BDB09710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0D855-B5D5-435A-95A4-67C2BECC53F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3477800-B643-4DE6-8501-519154890EB0}">
      <dgm:prSet/>
      <dgm:spPr/>
      <dgm:t>
        <a:bodyPr/>
        <a:lstStyle/>
        <a:p>
          <a:r>
            <a:rPr lang="en-US" b="1" i="0" dirty="0">
              <a:solidFill>
                <a:srgbClr val="44546A"/>
              </a:solidFill>
            </a:rPr>
            <a:t>HDFS</a:t>
          </a:r>
          <a:endParaRPr lang="en-US" dirty="0">
            <a:solidFill>
              <a:srgbClr val="44546A"/>
            </a:solidFill>
          </a:endParaRPr>
        </a:p>
      </dgm:t>
    </dgm:pt>
    <dgm:pt modelId="{DA519E9F-E77F-4ADF-8030-C81E956AB022}" type="parTrans" cxnId="{7EF7E25D-1335-4446-98CD-E8D0CBE42376}">
      <dgm:prSet/>
      <dgm:spPr/>
      <dgm:t>
        <a:bodyPr/>
        <a:lstStyle/>
        <a:p>
          <a:endParaRPr lang="en-US"/>
        </a:p>
      </dgm:t>
    </dgm:pt>
    <dgm:pt modelId="{B53B1442-C694-445A-9685-8E634AE1B7AA}" type="sibTrans" cxnId="{7EF7E25D-1335-4446-98CD-E8D0CBE42376}">
      <dgm:prSet/>
      <dgm:spPr/>
      <dgm:t>
        <a:bodyPr/>
        <a:lstStyle/>
        <a:p>
          <a:endParaRPr lang="en-US"/>
        </a:p>
      </dgm:t>
    </dgm:pt>
    <dgm:pt modelId="{1EC64974-383E-4CAE-B5D8-BE572654C389}">
      <dgm:prSet/>
      <dgm:spPr/>
      <dgm:t>
        <a:bodyPr/>
        <a:lstStyle/>
        <a:p>
          <a:r>
            <a:rPr lang="en-US" b="0" i="0" dirty="0">
              <a:solidFill>
                <a:srgbClr val="44546A"/>
              </a:solidFill>
            </a:rPr>
            <a:t>This is the primary storage system of Hadoop. It is a distributed file system that allows you to store large files across multiple machines.</a:t>
          </a:r>
          <a:endParaRPr lang="en-US" dirty="0">
            <a:solidFill>
              <a:srgbClr val="44546A"/>
            </a:solidFill>
          </a:endParaRPr>
        </a:p>
      </dgm:t>
    </dgm:pt>
    <dgm:pt modelId="{57052265-ACE1-4C3D-9B80-31F92DB2274D}" type="parTrans" cxnId="{15098D96-71D6-4D13-AC90-4C1B041E1312}">
      <dgm:prSet/>
      <dgm:spPr/>
      <dgm:t>
        <a:bodyPr/>
        <a:lstStyle/>
        <a:p>
          <a:endParaRPr lang="en-US"/>
        </a:p>
      </dgm:t>
    </dgm:pt>
    <dgm:pt modelId="{1716C7E9-2F99-42D4-B915-F41E6D3F78C7}" type="sibTrans" cxnId="{15098D96-71D6-4D13-AC90-4C1B041E1312}">
      <dgm:prSet/>
      <dgm:spPr/>
      <dgm:t>
        <a:bodyPr/>
        <a:lstStyle/>
        <a:p>
          <a:endParaRPr lang="en-US"/>
        </a:p>
      </dgm:t>
    </dgm:pt>
    <dgm:pt modelId="{D30534A7-F68A-4827-8989-997AA9B6308B}" type="pres">
      <dgm:prSet presAssocID="{1F60D855-B5D5-435A-95A4-67C2BECC53FF}" presName="vert0" presStyleCnt="0">
        <dgm:presLayoutVars>
          <dgm:dir/>
          <dgm:animOne val="branch"/>
          <dgm:animLvl val="lvl"/>
        </dgm:presLayoutVars>
      </dgm:prSet>
      <dgm:spPr/>
    </dgm:pt>
    <dgm:pt modelId="{E8B15DBD-88B0-4544-B496-6867B3185476}" type="pres">
      <dgm:prSet presAssocID="{53477800-B643-4DE6-8501-519154890EB0}" presName="thickLine" presStyleLbl="alignNode1" presStyleIdx="0" presStyleCnt="2"/>
      <dgm:spPr/>
    </dgm:pt>
    <dgm:pt modelId="{6FC8A3C7-7F3A-4800-9E94-DEE3C0F53B86}" type="pres">
      <dgm:prSet presAssocID="{53477800-B643-4DE6-8501-519154890EB0}" presName="horz1" presStyleCnt="0"/>
      <dgm:spPr/>
    </dgm:pt>
    <dgm:pt modelId="{4FDD6326-A6A5-433A-895A-5EBCE15BDE62}" type="pres">
      <dgm:prSet presAssocID="{53477800-B643-4DE6-8501-519154890EB0}" presName="tx1" presStyleLbl="revTx" presStyleIdx="0" presStyleCnt="2"/>
      <dgm:spPr/>
    </dgm:pt>
    <dgm:pt modelId="{22046EB1-EE39-4A5D-8FA4-5D8D96FBBA74}" type="pres">
      <dgm:prSet presAssocID="{53477800-B643-4DE6-8501-519154890EB0}" presName="vert1" presStyleCnt="0"/>
      <dgm:spPr/>
    </dgm:pt>
    <dgm:pt modelId="{7E0D73E5-AC72-4FA6-80E2-A021746A2E91}" type="pres">
      <dgm:prSet presAssocID="{1EC64974-383E-4CAE-B5D8-BE572654C389}" presName="thickLine" presStyleLbl="alignNode1" presStyleIdx="1" presStyleCnt="2"/>
      <dgm:spPr/>
    </dgm:pt>
    <dgm:pt modelId="{6D5F7915-FB66-4572-BB68-CD44054D9A8C}" type="pres">
      <dgm:prSet presAssocID="{1EC64974-383E-4CAE-B5D8-BE572654C389}" presName="horz1" presStyleCnt="0"/>
      <dgm:spPr/>
    </dgm:pt>
    <dgm:pt modelId="{9D25CA33-72BE-4F4E-9C2F-A3E43013EC31}" type="pres">
      <dgm:prSet presAssocID="{1EC64974-383E-4CAE-B5D8-BE572654C389}" presName="tx1" presStyleLbl="revTx" presStyleIdx="1" presStyleCnt="2"/>
      <dgm:spPr/>
    </dgm:pt>
    <dgm:pt modelId="{D934064A-A6D6-4B31-9695-1C6F9E48C781}" type="pres">
      <dgm:prSet presAssocID="{1EC64974-383E-4CAE-B5D8-BE572654C389}" presName="vert1" presStyleCnt="0"/>
      <dgm:spPr/>
    </dgm:pt>
  </dgm:ptLst>
  <dgm:cxnLst>
    <dgm:cxn modelId="{5E0D7F3E-3CE1-47D6-A568-AFBFE5B2E622}" type="presOf" srcId="{53477800-B643-4DE6-8501-519154890EB0}" destId="{4FDD6326-A6A5-433A-895A-5EBCE15BDE62}" srcOrd="0" destOrd="0" presId="urn:microsoft.com/office/officeart/2008/layout/LinedList"/>
    <dgm:cxn modelId="{7EF7E25D-1335-4446-98CD-E8D0CBE42376}" srcId="{1F60D855-B5D5-435A-95A4-67C2BECC53FF}" destId="{53477800-B643-4DE6-8501-519154890EB0}" srcOrd="0" destOrd="0" parTransId="{DA519E9F-E77F-4ADF-8030-C81E956AB022}" sibTransId="{B53B1442-C694-445A-9685-8E634AE1B7AA}"/>
    <dgm:cxn modelId="{15098D96-71D6-4D13-AC90-4C1B041E1312}" srcId="{1F60D855-B5D5-435A-95A4-67C2BECC53FF}" destId="{1EC64974-383E-4CAE-B5D8-BE572654C389}" srcOrd="1" destOrd="0" parTransId="{57052265-ACE1-4C3D-9B80-31F92DB2274D}" sibTransId="{1716C7E9-2F99-42D4-B915-F41E6D3F78C7}"/>
    <dgm:cxn modelId="{CED834D7-08E6-4122-8A05-204B40BD9A5C}" type="presOf" srcId="{1F60D855-B5D5-435A-95A4-67C2BECC53FF}" destId="{D30534A7-F68A-4827-8989-997AA9B6308B}" srcOrd="0" destOrd="0" presId="urn:microsoft.com/office/officeart/2008/layout/LinedList"/>
    <dgm:cxn modelId="{92AFECFD-F105-4E1A-9742-3F64068D3235}" type="presOf" srcId="{1EC64974-383E-4CAE-B5D8-BE572654C389}" destId="{9D25CA33-72BE-4F4E-9C2F-A3E43013EC31}" srcOrd="0" destOrd="0" presId="urn:microsoft.com/office/officeart/2008/layout/LinedList"/>
    <dgm:cxn modelId="{EF173F46-2EB0-4D07-A630-E63E0DECFF83}" type="presParOf" srcId="{D30534A7-F68A-4827-8989-997AA9B6308B}" destId="{E8B15DBD-88B0-4544-B496-6867B3185476}" srcOrd="0" destOrd="0" presId="urn:microsoft.com/office/officeart/2008/layout/LinedList"/>
    <dgm:cxn modelId="{5BDC0AF4-4E41-47CD-BA85-54E71551439F}" type="presParOf" srcId="{D30534A7-F68A-4827-8989-997AA9B6308B}" destId="{6FC8A3C7-7F3A-4800-9E94-DEE3C0F53B86}" srcOrd="1" destOrd="0" presId="urn:microsoft.com/office/officeart/2008/layout/LinedList"/>
    <dgm:cxn modelId="{4FC528F4-99AE-47AD-B4FA-3C60FBBA4B68}" type="presParOf" srcId="{6FC8A3C7-7F3A-4800-9E94-DEE3C0F53B86}" destId="{4FDD6326-A6A5-433A-895A-5EBCE15BDE62}" srcOrd="0" destOrd="0" presId="urn:microsoft.com/office/officeart/2008/layout/LinedList"/>
    <dgm:cxn modelId="{AE4A4286-79FC-4B13-8CAA-CAE9186B22DA}" type="presParOf" srcId="{6FC8A3C7-7F3A-4800-9E94-DEE3C0F53B86}" destId="{22046EB1-EE39-4A5D-8FA4-5D8D96FBBA74}" srcOrd="1" destOrd="0" presId="urn:microsoft.com/office/officeart/2008/layout/LinedList"/>
    <dgm:cxn modelId="{C8532508-80E0-4D54-9AFB-025B22206DA7}" type="presParOf" srcId="{D30534A7-F68A-4827-8989-997AA9B6308B}" destId="{7E0D73E5-AC72-4FA6-80E2-A021746A2E91}" srcOrd="2" destOrd="0" presId="urn:microsoft.com/office/officeart/2008/layout/LinedList"/>
    <dgm:cxn modelId="{7B5BE56E-DDBD-4E46-AEA1-C01E1DD80EE8}" type="presParOf" srcId="{D30534A7-F68A-4827-8989-997AA9B6308B}" destId="{6D5F7915-FB66-4572-BB68-CD44054D9A8C}" srcOrd="3" destOrd="0" presId="urn:microsoft.com/office/officeart/2008/layout/LinedList"/>
    <dgm:cxn modelId="{59ECC184-7A8A-40B3-9DF6-07C7D1C4F052}" type="presParOf" srcId="{6D5F7915-FB66-4572-BB68-CD44054D9A8C}" destId="{9D25CA33-72BE-4F4E-9C2F-A3E43013EC31}" srcOrd="0" destOrd="0" presId="urn:microsoft.com/office/officeart/2008/layout/LinedList"/>
    <dgm:cxn modelId="{CE77F1C8-56AE-49FF-BDC6-19D66E6AD4AD}" type="presParOf" srcId="{6D5F7915-FB66-4572-BB68-CD44054D9A8C}" destId="{D934064A-A6D6-4B31-9695-1C6F9E48C78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E0D5A0-4EA0-4FE4-B021-C98F7EC2D28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728A1A4-5D9F-4EB8-89B3-54B8FB9A3ED3}">
      <dgm:prSet custT="1"/>
      <dgm:spPr/>
      <dgm:t>
        <a:bodyPr/>
        <a:lstStyle/>
        <a:p>
          <a:pPr marL="0" lvl="0" indent="0" algn="l" defTabSz="622300">
            <a:lnSpc>
              <a:spcPct val="90000"/>
            </a:lnSpc>
            <a:spcBef>
              <a:spcPct val="0"/>
            </a:spcBef>
            <a:spcAft>
              <a:spcPct val="35000"/>
            </a:spcAft>
            <a:buNone/>
          </a:pPr>
          <a:r>
            <a:rPr lang="en-US" sz="1400" b="1" i="0" kern="1200" dirty="0">
              <a:solidFill>
                <a:srgbClr val="44546A"/>
              </a:solidFill>
              <a:latin typeface="Arial"/>
              <a:ea typeface="+mn-ea"/>
              <a:cs typeface="+mn-cs"/>
            </a:rPr>
            <a:t>Hbase</a:t>
          </a:r>
        </a:p>
      </dgm:t>
    </dgm:pt>
    <dgm:pt modelId="{58A8971F-88D6-451A-8FFF-F947A24C1DEB}" type="parTrans" cxnId="{9B644674-2B05-4978-B97D-39FDD58FC3F1}">
      <dgm:prSet/>
      <dgm:spPr/>
      <dgm:t>
        <a:bodyPr/>
        <a:lstStyle/>
        <a:p>
          <a:endParaRPr lang="en-US"/>
        </a:p>
      </dgm:t>
    </dgm:pt>
    <dgm:pt modelId="{59FB7C1B-EC17-417F-8F51-D6BDE3DC56ED}" type="sibTrans" cxnId="{9B644674-2B05-4978-B97D-39FDD58FC3F1}">
      <dgm:prSet/>
      <dgm:spPr/>
      <dgm:t>
        <a:bodyPr/>
        <a:lstStyle/>
        <a:p>
          <a:endParaRPr lang="en-US"/>
        </a:p>
      </dgm:t>
    </dgm:pt>
    <dgm:pt modelId="{37693FFD-F8AE-4AB5-840C-474397254024}">
      <dgm:prSet custT="1"/>
      <dgm:spPr/>
      <dgm:t>
        <a:bodyPr/>
        <a:lstStyle/>
        <a:p>
          <a:r>
            <a:rPr lang="en-US" sz="1400" b="0" i="0" kern="1200" dirty="0">
              <a:solidFill>
                <a:srgbClr val="44546A"/>
              </a:solidFill>
              <a:latin typeface="Arial"/>
              <a:ea typeface="+mn-ea"/>
              <a:cs typeface="+mn-cs"/>
            </a:rPr>
            <a:t>This is a distributed, scalable, big data store, modelled after Google's BigTable. It is built on top of HDFS and provides random real-time read/write access to big data.</a:t>
          </a:r>
        </a:p>
      </dgm:t>
    </dgm:pt>
    <dgm:pt modelId="{A23F4540-4140-4C58-BD70-A4B259D6C96B}" type="parTrans" cxnId="{730953C8-49FF-483D-B129-F67E8444EA7D}">
      <dgm:prSet/>
      <dgm:spPr/>
      <dgm:t>
        <a:bodyPr/>
        <a:lstStyle/>
        <a:p>
          <a:endParaRPr lang="en-US"/>
        </a:p>
      </dgm:t>
    </dgm:pt>
    <dgm:pt modelId="{34CA7CD5-32FE-43F1-B7C8-B82181FF2033}" type="sibTrans" cxnId="{730953C8-49FF-483D-B129-F67E8444EA7D}">
      <dgm:prSet/>
      <dgm:spPr/>
      <dgm:t>
        <a:bodyPr/>
        <a:lstStyle/>
        <a:p>
          <a:endParaRPr lang="en-US"/>
        </a:p>
      </dgm:t>
    </dgm:pt>
    <dgm:pt modelId="{3BD1E572-0F4A-4F10-AA8F-AA6E22F57052}" type="pres">
      <dgm:prSet presAssocID="{DFE0D5A0-4EA0-4FE4-B021-C98F7EC2D281}" presName="vert0" presStyleCnt="0">
        <dgm:presLayoutVars>
          <dgm:dir/>
          <dgm:animOne val="branch"/>
          <dgm:animLvl val="lvl"/>
        </dgm:presLayoutVars>
      </dgm:prSet>
      <dgm:spPr/>
    </dgm:pt>
    <dgm:pt modelId="{3ECE61BB-808C-4206-BDF8-55C0896996F1}" type="pres">
      <dgm:prSet presAssocID="{8728A1A4-5D9F-4EB8-89B3-54B8FB9A3ED3}" presName="thickLine" presStyleLbl="alignNode1" presStyleIdx="0" presStyleCnt="2"/>
      <dgm:spPr/>
    </dgm:pt>
    <dgm:pt modelId="{0A849D45-7951-4B4F-9413-CB80B289324A}" type="pres">
      <dgm:prSet presAssocID="{8728A1A4-5D9F-4EB8-89B3-54B8FB9A3ED3}" presName="horz1" presStyleCnt="0"/>
      <dgm:spPr/>
    </dgm:pt>
    <dgm:pt modelId="{DE83D14E-6ECE-47F2-A0E4-1A5993780801}" type="pres">
      <dgm:prSet presAssocID="{8728A1A4-5D9F-4EB8-89B3-54B8FB9A3ED3}" presName="tx1" presStyleLbl="revTx" presStyleIdx="0" presStyleCnt="2"/>
      <dgm:spPr/>
    </dgm:pt>
    <dgm:pt modelId="{F3BA65B1-9A95-4B9D-B1CD-9A15A5400819}" type="pres">
      <dgm:prSet presAssocID="{8728A1A4-5D9F-4EB8-89B3-54B8FB9A3ED3}" presName="vert1" presStyleCnt="0"/>
      <dgm:spPr/>
    </dgm:pt>
    <dgm:pt modelId="{AF34EA66-D98A-41AF-AF6E-50166A27CCAE}" type="pres">
      <dgm:prSet presAssocID="{37693FFD-F8AE-4AB5-840C-474397254024}" presName="thickLine" presStyleLbl="alignNode1" presStyleIdx="1" presStyleCnt="2"/>
      <dgm:spPr/>
    </dgm:pt>
    <dgm:pt modelId="{BB5E8435-C940-4D07-BACF-3381F91BE07F}" type="pres">
      <dgm:prSet presAssocID="{37693FFD-F8AE-4AB5-840C-474397254024}" presName="horz1" presStyleCnt="0"/>
      <dgm:spPr/>
    </dgm:pt>
    <dgm:pt modelId="{E3AE2A66-3938-4AC8-8702-39A0E2715E53}" type="pres">
      <dgm:prSet presAssocID="{37693FFD-F8AE-4AB5-840C-474397254024}" presName="tx1" presStyleLbl="revTx" presStyleIdx="1" presStyleCnt="2"/>
      <dgm:spPr/>
    </dgm:pt>
    <dgm:pt modelId="{BAF33350-2634-4B35-A50D-60F2D12166CE}" type="pres">
      <dgm:prSet presAssocID="{37693FFD-F8AE-4AB5-840C-474397254024}" presName="vert1" presStyleCnt="0"/>
      <dgm:spPr/>
    </dgm:pt>
  </dgm:ptLst>
  <dgm:cxnLst>
    <dgm:cxn modelId="{DCBF0821-0BF2-40EF-92CF-EF26BA860425}" type="presOf" srcId="{DFE0D5A0-4EA0-4FE4-B021-C98F7EC2D281}" destId="{3BD1E572-0F4A-4F10-AA8F-AA6E22F57052}" srcOrd="0" destOrd="0" presId="urn:microsoft.com/office/officeart/2008/layout/LinedList"/>
    <dgm:cxn modelId="{E5B6C36D-85DB-409B-9734-D8B3B5F7A894}" type="presOf" srcId="{8728A1A4-5D9F-4EB8-89B3-54B8FB9A3ED3}" destId="{DE83D14E-6ECE-47F2-A0E4-1A5993780801}" srcOrd="0" destOrd="0" presId="urn:microsoft.com/office/officeart/2008/layout/LinedList"/>
    <dgm:cxn modelId="{9B644674-2B05-4978-B97D-39FDD58FC3F1}" srcId="{DFE0D5A0-4EA0-4FE4-B021-C98F7EC2D281}" destId="{8728A1A4-5D9F-4EB8-89B3-54B8FB9A3ED3}" srcOrd="0" destOrd="0" parTransId="{58A8971F-88D6-451A-8FFF-F947A24C1DEB}" sibTransId="{59FB7C1B-EC17-417F-8F51-D6BDE3DC56ED}"/>
    <dgm:cxn modelId="{98A1787A-BAE7-4E05-8667-DB359A8A4682}" type="presOf" srcId="{37693FFD-F8AE-4AB5-840C-474397254024}" destId="{E3AE2A66-3938-4AC8-8702-39A0E2715E53}" srcOrd="0" destOrd="0" presId="urn:microsoft.com/office/officeart/2008/layout/LinedList"/>
    <dgm:cxn modelId="{730953C8-49FF-483D-B129-F67E8444EA7D}" srcId="{DFE0D5A0-4EA0-4FE4-B021-C98F7EC2D281}" destId="{37693FFD-F8AE-4AB5-840C-474397254024}" srcOrd="1" destOrd="0" parTransId="{A23F4540-4140-4C58-BD70-A4B259D6C96B}" sibTransId="{34CA7CD5-32FE-43F1-B7C8-B82181FF2033}"/>
    <dgm:cxn modelId="{C0D9FEEE-2C42-49A8-AF29-12F69CB1BD1D}" type="presParOf" srcId="{3BD1E572-0F4A-4F10-AA8F-AA6E22F57052}" destId="{3ECE61BB-808C-4206-BDF8-55C0896996F1}" srcOrd="0" destOrd="0" presId="urn:microsoft.com/office/officeart/2008/layout/LinedList"/>
    <dgm:cxn modelId="{9542B047-7D07-49E7-9CE6-D1ADD93E6C6D}" type="presParOf" srcId="{3BD1E572-0F4A-4F10-AA8F-AA6E22F57052}" destId="{0A849D45-7951-4B4F-9413-CB80B289324A}" srcOrd="1" destOrd="0" presId="urn:microsoft.com/office/officeart/2008/layout/LinedList"/>
    <dgm:cxn modelId="{AC73B613-DDA8-4533-901C-E149323B0CCD}" type="presParOf" srcId="{0A849D45-7951-4B4F-9413-CB80B289324A}" destId="{DE83D14E-6ECE-47F2-A0E4-1A5993780801}" srcOrd="0" destOrd="0" presId="urn:microsoft.com/office/officeart/2008/layout/LinedList"/>
    <dgm:cxn modelId="{FB85320C-2109-4D64-86BD-A308BAC8B1FA}" type="presParOf" srcId="{0A849D45-7951-4B4F-9413-CB80B289324A}" destId="{F3BA65B1-9A95-4B9D-B1CD-9A15A5400819}" srcOrd="1" destOrd="0" presId="urn:microsoft.com/office/officeart/2008/layout/LinedList"/>
    <dgm:cxn modelId="{378832CB-DFAC-4657-8FD4-19D0EEFF9DD7}" type="presParOf" srcId="{3BD1E572-0F4A-4F10-AA8F-AA6E22F57052}" destId="{AF34EA66-D98A-41AF-AF6E-50166A27CCAE}" srcOrd="2" destOrd="0" presId="urn:microsoft.com/office/officeart/2008/layout/LinedList"/>
    <dgm:cxn modelId="{A5C4C40D-D5AA-4571-A0F7-232FD5C4E85C}" type="presParOf" srcId="{3BD1E572-0F4A-4F10-AA8F-AA6E22F57052}" destId="{BB5E8435-C940-4D07-BACF-3381F91BE07F}" srcOrd="3" destOrd="0" presId="urn:microsoft.com/office/officeart/2008/layout/LinedList"/>
    <dgm:cxn modelId="{2651160A-4B8C-46D6-8EBC-7D2ECD86F6D1}" type="presParOf" srcId="{BB5E8435-C940-4D07-BACF-3381F91BE07F}" destId="{E3AE2A66-3938-4AC8-8702-39A0E2715E53}" srcOrd="0" destOrd="0" presId="urn:microsoft.com/office/officeart/2008/layout/LinedList"/>
    <dgm:cxn modelId="{70DCB739-AAB9-4EDF-8BF5-C47544D78D1F}" type="presParOf" srcId="{BB5E8435-C940-4D07-BACF-3381F91BE07F}" destId="{BAF33350-2634-4B35-A50D-60F2D12166CE}"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60D855-B5D5-435A-95A4-67C2BECC53F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3477800-B643-4DE6-8501-519154890EB0}">
      <dgm:prSet custT="1"/>
      <dgm:spPr/>
      <dgm:t>
        <a:bodyPr/>
        <a:lstStyle/>
        <a:p>
          <a:pPr marL="0" lvl="0" indent="0" algn="l" defTabSz="622300">
            <a:lnSpc>
              <a:spcPct val="90000"/>
            </a:lnSpc>
            <a:spcBef>
              <a:spcPct val="0"/>
            </a:spcBef>
            <a:spcAft>
              <a:spcPct val="35000"/>
            </a:spcAft>
            <a:buNone/>
          </a:pPr>
          <a:r>
            <a:rPr lang="en-US" sz="1400" b="1" i="0" kern="1200" dirty="0">
              <a:solidFill>
                <a:srgbClr val="44546A"/>
              </a:solidFill>
              <a:latin typeface="Arial"/>
              <a:ea typeface="+mn-ea"/>
              <a:cs typeface="+mn-cs"/>
            </a:rPr>
            <a:t>MapReduce</a:t>
          </a:r>
        </a:p>
      </dgm:t>
    </dgm:pt>
    <dgm:pt modelId="{DA519E9F-E77F-4ADF-8030-C81E956AB022}" type="parTrans" cxnId="{7EF7E25D-1335-4446-98CD-E8D0CBE42376}">
      <dgm:prSet/>
      <dgm:spPr/>
      <dgm:t>
        <a:bodyPr/>
        <a:lstStyle/>
        <a:p>
          <a:endParaRPr lang="en-US"/>
        </a:p>
      </dgm:t>
    </dgm:pt>
    <dgm:pt modelId="{B53B1442-C694-445A-9685-8E634AE1B7AA}" type="sibTrans" cxnId="{7EF7E25D-1335-4446-98CD-E8D0CBE42376}">
      <dgm:prSet/>
      <dgm:spPr/>
      <dgm:t>
        <a:bodyPr/>
        <a:lstStyle/>
        <a:p>
          <a:endParaRPr lang="en-US"/>
        </a:p>
      </dgm:t>
    </dgm:pt>
    <dgm:pt modelId="{1EC64974-383E-4CAE-B5D8-BE572654C389}">
      <dgm:prSet custT="1"/>
      <dgm:spPr/>
      <dgm:t>
        <a:bodyPr/>
        <a:lstStyle/>
        <a:p>
          <a:r>
            <a:rPr lang="en-US" sz="1400" b="0" i="0" dirty="0">
              <a:solidFill>
                <a:srgbClr val="44546A"/>
              </a:solidFill>
            </a:rPr>
            <a:t>This is a programming model and processing engine for parallel computation. It divides the task into small parts and assigns them to many computers, and then collects the results to form the output.</a:t>
          </a:r>
          <a:endParaRPr lang="en-US" sz="1400" dirty="0">
            <a:solidFill>
              <a:srgbClr val="44546A"/>
            </a:solidFill>
          </a:endParaRPr>
        </a:p>
      </dgm:t>
    </dgm:pt>
    <dgm:pt modelId="{57052265-ACE1-4C3D-9B80-31F92DB2274D}" type="parTrans" cxnId="{15098D96-71D6-4D13-AC90-4C1B041E1312}">
      <dgm:prSet/>
      <dgm:spPr/>
      <dgm:t>
        <a:bodyPr/>
        <a:lstStyle/>
        <a:p>
          <a:endParaRPr lang="en-US"/>
        </a:p>
      </dgm:t>
    </dgm:pt>
    <dgm:pt modelId="{1716C7E9-2F99-42D4-B915-F41E6D3F78C7}" type="sibTrans" cxnId="{15098D96-71D6-4D13-AC90-4C1B041E1312}">
      <dgm:prSet/>
      <dgm:spPr/>
      <dgm:t>
        <a:bodyPr/>
        <a:lstStyle/>
        <a:p>
          <a:endParaRPr lang="en-US"/>
        </a:p>
      </dgm:t>
    </dgm:pt>
    <dgm:pt modelId="{D30534A7-F68A-4827-8989-997AA9B6308B}" type="pres">
      <dgm:prSet presAssocID="{1F60D855-B5D5-435A-95A4-67C2BECC53FF}" presName="vert0" presStyleCnt="0">
        <dgm:presLayoutVars>
          <dgm:dir/>
          <dgm:animOne val="branch"/>
          <dgm:animLvl val="lvl"/>
        </dgm:presLayoutVars>
      </dgm:prSet>
      <dgm:spPr/>
    </dgm:pt>
    <dgm:pt modelId="{E8B15DBD-88B0-4544-B496-6867B3185476}" type="pres">
      <dgm:prSet presAssocID="{53477800-B643-4DE6-8501-519154890EB0}" presName="thickLine" presStyleLbl="alignNode1" presStyleIdx="0" presStyleCnt="2"/>
      <dgm:spPr/>
    </dgm:pt>
    <dgm:pt modelId="{6FC8A3C7-7F3A-4800-9E94-DEE3C0F53B86}" type="pres">
      <dgm:prSet presAssocID="{53477800-B643-4DE6-8501-519154890EB0}" presName="horz1" presStyleCnt="0"/>
      <dgm:spPr/>
    </dgm:pt>
    <dgm:pt modelId="{4FDD6326-A6A5-433A-895A-5EBCE15BDE62}" type="pres">
      <dgm:prSet presAssocID="{53477800-B643-4DE6-8501-519154890EB0}" presName="tx1" presStyleLbl="revTx" presStyleIdx="0" presStyleCnt="2"/>
      <dgm:spPr/>
    </dgm:pt>
    <dgm:pt modelId="{22046EB1-EE39-4A5D-8FA4-5D8D96FBBA74}" type="pres">
      <dgm:prSet presAssocID="{53477800-B643-4DE6-8501-519154890EB0}" presName="vert1" presStyleCnt="0"/>
      <dgm:spPr/>
    </dgm:pt>
    <dgm:pt modelId="{7E0D73E5-AC72-4FA6-80E2-A021746A2E91}" type="pres">
      <dgm:prSet presAssocID="{1EC64974-383E-4CAE-B5D8-BE572654C389}" presName="thickLine" presStyleLbl="alignNode1" presStyleIdx="1" presStyleCnt="2"/>
      <dgm:spPr/>
    </dgm:pt>
    <dgm:pt modelId="{6D5F7915-FB66-4572-BB68-CD44054D9A8C}" type="pres">
      <dgm:prSet presAssocID="{1EC64974-383E-4CAE-B5D8-BE572654C389}" presName="horz1" presStyleCnt="0"/>
      <dgm:spPr/>
    </dgm:pt>
    <dgm:pt modelId="{9D25CA33-72BE-4F4E-9C2F-A3E43013EC31}" type="pres">
      <dgm:prSet presAssocID="{1EC64974-383E-4CAE-B5D8-BE572654C389}" presName="tx1" presStyleLbl="revTx" presStyleIdx="1" presStyleCnt="2"/>
      <dgm:spPr/>
    </dgm:pt>
    <dgm:pt modelId="{D934064A-A6D6-4B31-9695-1C6F9E48C781}" type="pres">
      <dgm:prSet presAssocID="{1EC64974-383E-4CAE-B5D8-BE572654C389}" presName="vert1" presStyleCnt="0"/>
      <dgm:spPr/>
    </dgm:pt>
  </dgm:ptLst>
  <dgm:cxnLst>
    <dgm:cxn modelId="{5E0D7F3E-3CE1-47D6-A568-AFBFE5B2E622}" type="presOf" srcId="{53477800-B643-4DE6-8501-519154890EB0}" destId="{4FDD6326-A6A5-433A-895A-5EBCE15BDE62}" srcOrd="0" destOrd="0" presId="urn:microsoft.com/office/officeart/2008/layout/LinedList"/>
    <dgm:cxn modelId="{7EF7E25D-1335-4446-98CD-E8D0CBE42376}" srcId="{1F60D855-B5D5-435A-95A4-67C2BECC53FF}" destId="{53477800-B643-4DE6-8501-519154890EB0}" srcOrd="0" destOrd="0" parTransId="{DA519E9F-E77F-4ADF-8030-C81E956AB022}" sibTransId="{B53B1442-C694-445A-9685-8E634AE1B7AA}"/>
    <dgm:cxn modelId="{15098D96-71D6-4D13-AC90-4C1B041E1312}" srcId="{1F60D855-B5D5-435A-95A4-67C2BECC53FF}" destId="{1EC64974-383E-4CAE-B5D8-BE572654C389}" srcOrd="1" destOrd="0" parTransId="{57052265-ACE1-4C3D-9B80-31F92DB2274D}" sibTransId="{1716C7E9-2F99-42D4-B915-F41E6D3F78C7}"/>
    <dgm:cxn modelId="{CED834D7-08E6-4122-8A05-204B40BD9A5C}" type="presOf" srcId="{1F60D855-B5D5-435A-95A4-67C2BECC53FF}" destId="{D30534A7-F68A-4827-8989-997AA9B6308B}" srcOrd="0" destOrd="0" presId="urn:microsoft.com/office/officeart/2008/layout/LinedList"/>
    <dgm:cxn modelId="{92AFECFD-F105-4E1A-9742-3F64068D3235}" type="presOf" srcId="{1EC64974-383E-4CAE-B5D8-BE572654C389}" destId="{9D25CA33-72BE-4F4E-9C2F-A3E43013EC31}" srcOrd="0" destOrd="0" presId="urn:microsoft.com/office/officeart/2008/layout/LinedList"/>
    <dgm:cxn modelId="{EF173F46-2EB0-4D07-A630-E63E0DECFF83}" type="presParOf" srcId="{D30534A7-F68A-4827-8989-997AA9B6308B}" destId="{E8B15DBD-88B0-4544-B496-6867B3185476}" srcOrd="0" destOrd="0" presId="urn:microsoft.com/office/officeart/2008/layout/LinedList"/>
    <dgm:cxn modelId="{5BDC0AF4-4E41-47CD-BA85-54E71551439F}" type="presParOf" srcId="{D30534A7-F68A-4827-8989-997AA9B6308B}" destId="{6FC8A3C7-7F3A-4800-9E94-DEE3C0F53B86}" srcOrd="1" destOrd="0" presId="urn:microsoft.com/office/officeart/2008/layout/LinedList"/>
    <dgm:cxn modelId="{4FC528F4-99AE-47AD-B4FA-3C60FBBA4B68}" type="presParOf" srcId="{6FC8A3C7-7F3A-4800-9E94-DEE3C0F53B86}" destId="{4FDD6326-A6A5-433A-895A-5EBCE15BDE62}" srcOrd="0" destOrd="0" presId="urn:microsoft.com/office/officeart/2008/layout/LinedList"/>
    <dgm:cxn modelId="{AE4A4286-79FC-4B13-8CAA-CAE9186B22DA}" type="presParOf" srcId="{6FC8A3C7-7F3A-4800-9E94-DEE3C0F53B86}" destId="{22046EB1-EE39-4A5D-8FA4-5D8D96FBBA74}" srcOrd="1" destOrd="0" presId="urn:microsoft.com/office/officeart/2008/layout/LinedList"/>
    <dgm:cxn modelId="{C8532508-80E0-4D54-9AFB-025B22206DA7}" type="presParOf" srcId="{D30534A7-F68A-4827-8989-997AA9B6308B}" destId="{7E0D73E5-AC72-4FA6-80E2-A021746A2E91}" srcOrd="2" destOrd="0" presId="urn:microsoft.com/office/officeart/2008/layout/LinedList"/>
    <dgm:cxn modelId="{7B5BE56E-DDBD-4E46-AEA1-C01E1DD80EE8}" type="presParOf" srcId="{D30534A7-F68A-4827-8989-997AA9B6308B}" destId="{6D5F7915-FB66-4572-BB68-CD44054D9A8C}" srcOrd="3" destOrd="0" presId="urn:microsoft.com/office/officeart/2008/layout/LinedList"/>
    <dgm:cxn modelId="{59ECC184-7A8A-40B3-9DF6-07C7D1C4F052}" type="presParOf" srcId="{6D5F7915-FB66-4572-BB68-CD44054D9A8C}" destId="{9D25CA33-72BE-4F4E-9C2F-A3E43013EC31}" srcOrd="0" destOrd="0" presId="urn:microsoft.com/office/officeart/2008/layout/LinedList"/>
    <dgm:cxn modelId="{CE77F1C8-56AE-49FF-BDC6-19D66E6AD4AD}" type="presParOf" srcId="{6D5F7915-FB66-4572-BB68-CD44054D9A8C}" destId="{D934064A-A6D6-4B31-9695-1C6F9E48C78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E0D5A0-4EA0-4FE4-B021-C98F7EC2D28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28A1A4-5D9F-4EB8-89B3-54B8FB9A3ED3}">
      <dgm:prSet custT="1"/>
      <dgm:spPr/>
      <dgm:t>
        <a:bodyPr/>
        <a:lstStyle/>
        <a:p>
          <a:pPr marL="0" lvl="0" indent="0" algn="l" defTabSz="622300">
            <a:lnSpc>
              <a:spcPct val="90000"/>
            </a:lnSpc>
            <a:spcBef>
              <a:spcPct val="0"/>
            </a:spcBef>
            <a:spcAft>
              <a:spcPct val="35000"/>
            </a:spcAft>
            <a:buNone/>
          </a:pPr>
          <a:r>
            <a:rPr lang="en-US" sz="1400" b="1" i="0" kern="1200" dirty="0">
              <a:solidFill>
                <a:srgbClr val="44546A"/>
              </a:solidFill>
              <a:latin typeface="Arial"/>
              <a:ea typeface="+mn-ea"/>
              <a:cs typeface="+mn-cs"/>
            </a:rPr>
            <a:t>Spark</a:t>
          </a:r>
        </a:p>
      </dgm:t>
    </dgm:pt>
    <dgm:pt modelId="{58A8971F-88D6-451A-8FFF-F947A24C1DEB}" type="parTrans" cxnId="{9B644674-2B05-4978-B97D-39FDD58FC3F1}">
      <dgm:prSet/>
      <dgm:spPr/>
      <dgm:t>
        <a:bodyPr/>
        <a:lstStyle/>
        <a:p>
          <a:endParaRPr lang="en-US"/>
        </a:p>
      </dgm:t>
    </dgm:pt>
    <dgm:pt modelId="{59FB7C1B-EC17-417F-8F51-D6BDE3DC56ED}" type="sibTrans" cxnId="{9B644674-2B05-4978-B97D-39FDD58FC3F1}">
      <dgm:prSet/>
      <dgm:spPr/>
      <dgm:t>
        <a:bodyPr/>
        <a:lstStyle/>
        <a:p>
          <a:endParaRPr lang="en-US"/>
        </a:p>
      </dgm:t>
    </dgm:pt>
    <dgm:pt modelId="{37693FFD-F8AE-4AB5-840C-474397254024}">
      <dgm:prSet custT="1"/>
      <dgm:spPr/>
      <dgm:t>
        <a:bodyPr/>
        <a:lstStyle/>
        <a:p>
          <a:r>
            <a:rPr lang="en-US" sz="1400" b="0" i="0" kern="1200" dirty="0">
              <a:solidFill>
                <a:srgbClr val="44546A"/>
              </a:solidFill>
            </a:rPr>
            <a:t>This is an open-source distributed computing system that is designed for fast computation. It provides APIs for data analysis, machine learning, graph analysis, and streaming live data. Spark is generally faster than MapReduce.</a:t>
          </a:r>
          <a:endParaRPr lang="en-US" sz="1400" b="0" i="0" kern="1200" dirty="0">
            <a:solidFill>
              <a:srgbClr val="44546A"/>
            </a:solidFill>
            <a:latin typeface="Arial"/>
            <a:ea typeface="+mn-ea"/>
            <a:cs typeface="+mn-cs"/>
          </a:endParaRPr>
        </a:p>
      </dgm:t>
    </dgm:pt>
    <dgm:pt modelId="{A23F4540-4140-4C58-BD70-A4B259D6C96B}" type="parTrans" cxnId="{730953C8-49FF-483D-B129-F67E8444EA7D}">
      <dgm:prSet/>
      <dgm:spPr/>
      <dgm:t>
        <a:bodyPr/>
        <a:lstStyle/>
        <a:p>
          <a:endParaRPr lang="en-US"/>
        </a:p>
      </dgm:t>
    </dgm:pt>
    <dgm:pt modelId="{34CA7CD5-32FE-43F1-B7C8-B82181FF2033}" type="sibTrans" cxnId="{730953C8-49FF-483D-B129-F67E8444EA7D}">
      <dgm:prSet/>
      <dgm:spPr/>
      <dgm:t>
        <a:bodyPr/>
        <a:lstStyle/>
        <a:p>
          <a:endParaRPr lang="en-US"/>
        </a:p>
      </dgm:t>
    </dgm:pt>
    <dgm:pt modelId="{3BD1E572-0F4A-4F10-AA8F-AA6E22F57052}" type="pres">
      <dgm:prSet presAssocID="{DFE0D5A0-4EA0-4FE4-B021-C98F7EC2D281}" presName="vert0" presStyleCnt="0">
        <dgm:presLayoutVars>
          <dgm:dir/>
          <dgm:animOne val="branch"/>
          <dgm:animLvl val="lvl"/>
        </dgm:presLayoutVars>
      </dgm:prSet>
      <dgm:spPr/>
    </dgm:pt>
    <dgm:pt modelId="{3ECE61BB-808C-4206-BDF8-55C0896996F1}" type="pres">
      <dgm:prSet presAssocID="{8728A1A4-5D9F-4EB8-89B3-54B8FB9A3ED3}" presName="thickLine" presStyleLbl="alignNode1" presStyleIdx="0" presStyleCnt="2"/>
      <dgm:spPr/>
    </dgm:pt>
    <dgm:pt modelId="{0A849D45-7951-4B4F-9413-CB80B289324A}" type="pres">
      <dgm:prSet presAssocID="{8728A1A4-5D9F-4EB8-89B3-54B8FB9A3ED3}" presName="horz1" presStyleCnt="0"/>
      <dgm:spPr/>
    </dgm:pt>
    <dgm:pt modelId="{DE83D14E-6ECE-47F2-A0E4-1A5993780801}" type="pres">
      <dgm:prSet presAssocID="{8728A1A4-5D9F-4EB8-89B3-54B8FB9A3ED3}" presName="tx1" presStyleLbl="revTx" presStyleIdx="0" presStyleCnt="2"/>
      <dgm:spPr/>
    </dgm:pt>
    <dgm:pt modelId="{F3BA65B1-9A95-4B9D-B1CD-9A15A5400819}" type="pres">
      <dgm:prSet presAssocID="{8728A1A4-5D9F-4EB8-89B3-54B8FB9A3ED3}" presName="vert1" presStyleCnt="0"/>
      <dgm:spPr/>
    </dgm:pt>
    <dgm:pt modelId="{AF34EA66-D98A-41AF-AF6E-50166A27CCAE}" type="pres">
      <dgm:prSet presAssocID="{37693FFD-F8AE-4AB5-840C-474397254024}" presName="thickLine" presStyleLbl="alignNode1" presStyleIdx="1" presStyleCnt="2"/>
      <dgm:spPr/>
    </dgm:pt>
    <dgm:pt modelId="{BB5E8435-C940-4D07-BACF-3381F91BE07F}" type="pres">
      <dgm:prSet presAssocID="{37693FFD-F8AE-4AB5-840C-474397254024}" presName="horz1" presStyleCnt="0"/>
      <dgm:spPr/>
    </dgm:pt>
    <dgm:pt modelId="{E3AE2A66-3938-4AC8-8702-39A0E2715E53}" type="pres">
      <dgm:prSet presAssocID="{37693FFD-F8AE-4AB5-840C-474397254024}" presName="tx1" presStyleLbl="revTx" presStyleIdx="1" presStyleCnt="2"/>
      <dgm:spPr/>
    </dgm:pt>
    <dgm:pt modelId="{BAF33350-2634-4B35-A50D-60F2D12166CE}" type="pres">
      <dgm:prSet presAssocID="{37693FFD-F8AE-4AB5-840C-474397254024}" presName="vert1" presStyleCnt="0"/>
      <dgm:spPr/>
    </dgm:pt>
  </dgm:ptLst>
  <dgm:cxnLst>
    <dgm:cxn modelId="{DCBF0821-0BF2-40EF-92CF-EF26BA860425}" type="presOf" srcId="{DFE0D5A0-4EA0-4FE4-B021-C98F7EC2D281}" destId="{3BD1E572-0F4A-4F10-AA8F-AA6E22F57052}" srcOrd="0" destOrd="0" presId="urn:microsoft.com/office/officeart/2008/layout/LinedList"/>
    <dgm:cxn modelId="{E5B6C36D-85DB-409B-9734-D8B3B5F7A894}" type="presOf" srcId="{8728A1A4-5D9F-4EB8-89B3-54B8FB9A3ED3}" destId="{DE83D14E-6ECE-47F2-A0E4-1A5993780801}" srcOrd="0" destOrd="0" presId="urn:microsoft.com/office/officeart/2008/layout/LinedList"/>
    <dgm:cxn modelId="{9B644674-2B05-4978-B97D-39FDD58FC3F1}" srcId="{DFE0D5A0-4EA0-4FE4-B021-C98F7EC2D281}" destId="{8728A1A4-5D9F-4EB8-89B3-54B8FB9A3ED3}" srcOrd="0" destOrd="0" parTransId="{58A8971F-88D6-451A-8FFF-F947A24C1DEB}" sibTransId="{59FB7C1B-EC17-417F-8F51-D6BDE3DC56ED}"/>
    <dgm:cxn modelId="{98A1787A-BAE7-4E05-8667-DB359A8A4682}" type="presOf" srcId="{37693FFD-F8AE-4AB5-840C-474397254024}" destId="{E3AE2A66-3938-4AC8-8702-39A0E2715E53}" srcOrd="0" destOrd="0" presId="urn:microsoft.com/office/officeart/2008/layout/LinedList"/>
    <dgm:cxn modelId="{730953C8-49FF-483D-B129-F67E8444EA7D}" srcId="{DFE0D5A0-4EA0-4FE4-B021-C98F7EC2D281}" destId="{37693FFD-F8AE-4AB5-840C-474397254024}" srcOrd="1" destOrd="0" parTransId="{A23F4540-4140-4C58-BD70-A4B259D6C96B}" sibTransId="{34CA7CD5-32FE-43F1-B7C8-B82181FF2033}"/>
    <dgm:cxn modelId="{C0D9FEEE-2C42-49A8-AF29-12F69CB1BD1D}" type="presParOf" srcId="{3BD1E572-0F4A-4F10-AA8F-AA6E22F57052}" destId="{3ECE61BB-808C-4206-BDF8-55C0896996F1}" srcOrd="0" destOrd="0" presId="urn:microsoft.com/office/officeart/2008/layout/LinedList"/>
    <dgm:cxn modelId="{9542B047-7D07-49E7-9CE6-D1ADD93E6C6D}" type="presParOf" srcId="{3BD1E572-0F4A-4F10-AA8F-AA6E22F57052}" destId="{0A849D45-7951-4B4F-9413-CB80B289324A}" srcOrd="1" destOrd="0" presId="urn:microsoft.com/office/officeart/2008/layout/LinedList"/>
    <dgm:cxn modelId="{AC73B613-DDA8-4533-901C-E149323B0CCD}" type="presParOf" srcId="{0A849D45-7951-4B4F-9413-CB80B289324A}" destId="{DE83D14E-6ECE-47F2-A0E4-1A5993780801}" srcOrd="0" destOrd="0" presId="urn:microsoft.com/office/officeart/2008/layout/LinedList"/>
    <dgm:cxn modelId="{FB85320C-2109-4D64-86BD-A308BAC8B1FA}" type="presParOf" srcId="{0A849D45-7951-4B4F-9413-CB80B289324A}" destId="{F3BA65B1-9A95-4B9D-B1CD-9A15A5400819}" srcOrd="1" destOrd="0" presId="urn:microsoft.com/office/officeart/2008/layout/LinedList"/>
    <dgm:cxn modelId="{378832CB-DFAC-4657-8FD4-19D0EEFF9DD7}" type="presParOf" srcId="{3BD1E572-0F4A-4F10-AA8F-AA6E22F57052}" destId="{AF34EA66-D98A-41AF-AF6E-50166A27CCAE}" srcOrd="2" destOrd="0" presId="urn:microsoft.com/office/officeart/2008/layout/LinedList"/>
    <dgm:cxn modelId="{A5C4C40D-D5AA-4571-A0F7-232FD5C4E85C}" type="presParOf" srcId="{3BD1E572-0F4A-4F10-AA8F-AA6E22F57052}" destId="{BB5E8435-C940-4D07-BACF-3381F91BE07F}" srcOrd="3" destOrd="0" presId="urn:microsoft.com/office/officeart/2008/layout/LinedList"/>
    <dgm:cxn modelId="{2651160A-4B8C-46D6-8EBC-7D2ECD86F6D1}" type="presParOf" srcId="{BB5E8435-C940-4D07-BACF-3381F91BE07F}" destId="{E3AE2A66-3938-4AC8-8702-39A0E2715E53}" srcOrd="0" destOrd="0" presId="urn:microsoft.com/office/officeart/2008/layout/LinedList"/>
    <dgm:cxn modelId="{70DCB739-AAB9-4EDF-8BF5-C47544D78D1F}" type="presParOf" srcId="{BB5E8435-C940-4D07-BACF-3381F91BE07F}" destId="{BAF33350-2634-4B35-A50D-60F2D12166CE}"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60D855-B5D5-435A-95A4-67C2BECC53F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3477800-B643-4DE6-8501-519154890EB0}">
      <dgm:prSet/>
      <dgm:spPr/>
      <dgm:t>
        <a:bodyPr/>
        <a:lstStyle/>
        <a:p>
          <a:r>
            <a:rPr lang="en-US" b="1" i="0" dirty="0">
              <a:solidFill>
                <a:srgbClr val="44546A"/>
              </a:solidFill>
            </a:rPr>
            <a:t>Hive</a:t>
          </a:r>
          <a:endParaRPr lang="en-US" dirty="0">
            <a:solidFill>
              <a:srgbClr val="44546A"/>
            </a:solidFill>
          </a:endParaRPr>
        </a:p>
      </dgm:t>
    </dgm:pt>
    <dgm:pt modelId="{DA519E9F-E77F-4ADF-8030-C81E956AB022}" type="parTrans" cxnId="{7EF7E25D-1335-4446-98CD-E8D0CBE42376}">
      <dgm:prSet/>
      <dgm:spPr/>
      <dgm:t>
        <a:bodyPr/>
        <a:lstStyle/>
        <a:p>
          <a:endParaRPr lang="en-US"/>
        </a:p>
      </dgm:t>
    </dgm:pt>
    <dgm:pt modelId="{B53B1442-C694-445A-9685-8E634AE1B7AA}" type="sibTrans" cxnId="{7EF7E25D-1335-4446-98CD-E8D0CBE42376}">
      <dgm:prSet/>
      <dgm:spPr/>
      <dgm:t>
        <a:bodyPr/>
        <a:lstStyle/>
        <a:p>
          <a:endParaRPr lang="en-US"/>
        </a:p>
      </dgm:t>
    </dgm:pt>
    <dgm:pt modelId="{1EC64974-383E-4CAE-B5D8-BE572654C389}">
      <dgm:prSet/>
      <dgm:spPr/>
      <dgm:t>
        <a:bodyPr/>
        <a:lstStyle/>
        <a:p>
          <a:r>
            <a:rPr lang="en-US" b="0" i="0" dirty="0">
              <a:solidFill>
                <a:srgbClr val="44546A"/>
              </a:solidFill>
            </a:rPr>
            <a:t>This is a data warehousing and SQL-like query language that presents data in the form of tables. It is used for data summarization, query, and analysis.</a:t>
          </a:r>
          <a:endParaRPr lang="en-US" dirty="0">
            <a:solidFill>
              <a:srgbClr val="44546A"/>
            </a:solidFill>
          </a:endParaRPr>
        </a:p>
      </dgm:t>
    </dgm:pt>
    <dgm:pt modelId="{57052265-ACE1-4C3D-9B80-31F92DB2274D}" type="parTrans" cxnId="{15098D96-71D6-4D13-AC90-4C1B041E1312}">
      <dgm:prSet/>
      <dgm:spPr/>
      <dgm:t>
        <a:bodyPr/>
        <a:lstStyle/>
        <a:p>
          <a:endParaRPr lang="en-US"/>
        </a:p>
      </dgm:t>
    </dgm:pt>
    <dgm:pt modelId="{1716C7E9-2F99-42D4-B915-F41E6D3F78C7}" type="sibTrans" cxnId="{15098D96-71D6-4D13-AC90-4C1B041E1312}">
      <dgm:prSet/>
      <dgm:spPr/>
      <dgm:t>
        <a:bodyPr/>
        <a:lstStyle/>
        <a:p>
          <a:endParaRPr lang="en-US"/>
        </a:p>
      </dgm:t>
    </dgm:pt>
    <dgm:pt modelId="{D30534A7-F68A-4827-8989-997AA9B6308B}" type="pres">
      <dgm:prSet presAssocID="{1F60D855-B5D5-435A-95A4-67C2BECC53FF}" presName="vert0" presStyleCnt="0">
        <dgm:presLayoutVars>
          <dgm:dir/>
          <dgm:animOne val="branch"/>
          <dgm:animLvl val="lvl"/>
        </dgm:presLayoutVars>
      </dgm:prSet>
      <dgm:spPr/>
    </dgm:pt>
    <dgm:pt modelId="{E8B15DBD-88B0-4544-B496-6867B3185476}" type="pres">
      <dgm:prSet presAssocID="{53477800-B643-4DE6-8501-519154890EB0}" presName="thickLine" presStyleLbl="alignNode1" presStyleIdx="0" presStyleCnt="2"/>
      <dgm:spPr/>
    </dgm:pt>
    <dgm:pt modelId="{6FC8A3C7-7F3A-4800-9E94-DEE3C0F53B86}" type="pres">
      <dgm:prSet presAssocID="{53477800-B643-4DE6-8501-519154890EB0}" presName="horz1" presStyleCnt="0"/>
      <dgm:spPr/>
    </dgm:pt>
    <dgm:pt modelId="{4FDD6326-A6A5-433A-895A-5EBCE15BDE62}" type="pres">
      <dgm:prSet presAssocID="{53477800-B643-4DE6-8501-519154890EB0}" presName="tx1" presStyleLbl="revTx" presStyleIdx="0" presStyleCnt="2"/>
      <dgm:spPr/>
    </dgm:pt>
    <dgm:pt modelId="{22046EB1-EE39-4A5D-8FA4-5D8D96FBBA74}" type="pres">
      <dgm:prSet presAssocID="{53477800-B643-4DE6-8501-519154890EB0}" presName="vert1" presStyleCnt="0"/>
      <dgm:spPr/>
    </dgm:pt>
    <dgm:pt modelId="{7E0D73E5-AC72-4FA6-80E2-A021746A2E91}" type="pres">
      <dgm:prSet presAssocID="{1EC64974-383E-4CAE-B5D8-BE572654C389}" presName="thickLine" presStyleLbl="alignNode1" presStyleIdx="1" presStyleCnt="2"/>
      <dgm:spPr/>
    </dgm:pt>
    <dgm:pt modelId="{6D5F7915-FB66-4572-BB68-CD44054D9A8C}" type="pres">
      <dgm:prSet presAssocID="{1EC64974-383E-4CAE-B5D8-BE572654C389}" presName="horz1" presStyleCnt="0"/>
      <dgm:spPr/>
    </dgm:pt>
    <dgm:pt modelId="{9D25CA33-72BE-4F4E-9C2F-A3E43013EC31}" type="pres">
      <dgm:prSet presAssocID="{1EC64974-383E-4CAE-B5D8-BE572654C389}" presName="tx1" presStyleLbl="revTx" presStyleIdx="1" presStyleCnt="2"/>
      <dgm:spPr/>
    </dgm:pt>
    <dgm:pt modelId="{D934064A-A6D6-4B31-9695-1C6F9E48C781}" type="pres">
      <dgm:prSet presAssocID="{1EC64974-383E-4CAE-B5D8-BE572654C389}" presName="vert1" presStyleCnt="0"/>
      <dgm:spPr/>
    </dgm:pt>
  </dgm:ptLst>
  <dgm:cxnLst>
    <dgm:cxn modelId="{5E0D7F3E-3CE1-47D6-A568-AFBFE5B2E622}" type="presOf" srcId="{53477800-B643-4DE6-8501-519154890EB0}" destId="{4FDD6326-A6A5-433A-895A-5EBCE15BDE62}" srcOrd="0" destOrd="0" presId="urn:microsoft.com/office/officeart/2008/layout/LinedList"/>
    <dgm:cxn modelId="{7EF7E25D-1335-4446-98CD-E8D0CBE42376}" srcId="{1F60D855-B5D5-435A-95A4-67C2BECC53FF}" destId="{53477800-B643-4DE6-8501-519154890EB0}" srcOrd="0" destOrd="0" parTransId="{DA519E9F-E77F-4ADF-8030-C81E956AB022}" sibTransId="{B53B1442-C694-445A-9685-8E634AE1B7AA}"/>
    <dgm:cxn modelId="{15098D96-71D6-4D13-AC90-4C1B041E1312}" srcId="{1F60D855-B5D5-435A-95A4-67C2BECC53FF}" destId="{1EC64974-383E-4CAE-B5D8-BE572654C389}" srcOrd="1" destOrd="0" parTransId="{57052265-ACE1-4C3D-9B80-31F92DB2274D}" sibTransId="{1716C7E9-2F99-42D4-B915-F41E6D3F78C7}"/>
    <dgm:cxn modelId="{CED834D7-08E6-4122-8A05-204B40BD9A5C}" type="presOf" srcId="{1F60D855-B5D5-435A-95A4-67C2BECC53FF}" destId="{D30534A7-F68A-4827-8989-997AA9B6308B}" srcOrd="0" destOrd="0" presId="urn:microsoft.com/office/officeart/2008/layout/LinedList"/>
    <dgm:cxn modelId="{92AFECFD-F105-4E1A-9742-3F64068D3235}" type="presOf" srcId="{1EC64974-383E-4CAE-B5D8-BE572654C389}" destId="{9D25CA33-72BE-4F4E-9C2F-A3E43013EC31}" srcOrd="0" destOrd="0" presId="urn:microsoft.com/office/officeart/2008/layout/LinedList"/>
    <dgm:cxn modelId="{EF173F46-2EB0-4D07-A630-E63E0DECFF83}" type="presParOf" srcId="{D30534A7-F68A-4827-8989-997AA9B6308B}" destId="{E8B15DBD-88B0-4544-B496-6867B3185476}" srcOrd="0" destOrd="0" presId="urn:microsoft.com/office/officeart/2008/layout/LinedList"/>
    <dgm:cxn modelId="{5BDC0AF4-4E41-47CD-BA85-54E71551439F}" type="presParOf" srcId="{D30534A7-F68A-4827-8989-997AA9B6308B}" destId="{6FC8A3C7-7F3A-4800-9E94-DEE3C0F53B86}" srcOrd="1" destOrd="0" presId="urn:microsoft.com/office/officeart/2008/layout/LinedList"/>
    <dgm:cxn modelId="{4FC528F4-99AE-47AD-B4FA-3C60FBBA4B68}" type="presParOf" srcId="{6FC8A3C7-7F3A-4800-9E94-DEE3C0F53B86}" destId="{4FDD6326-A6A5-433A-895A-5EBCE15BDE62}" srcOrd="0" destOrd="0" presId="urn:microsoft.com/office/officeart/2008/layout/LinedList"/>
    <dgm:cxn modelId="{AE4A4286-79FC-4B13-8CAA-CAE9186B22DA}" type="presParOf" srcId="{6FC8A3C7-7F3A-4800-9E94-DEE3C0F53B86}" destId="{22046EB1-EE39-4A5D-8FA4-5D8D96FBBA74}" srcOrd="1" destOrd="0" presId="urn:microsoft.com/office/officeart/2008/layout/LinedList"/>
    <dgm:cxn modelId="{C8532508-80E0-4D54-9AFB-025B22206DA7}" type="presParOf" srcId="{D30534A7-F68A-4827-8989-997AA9B6308B}" destId="{7E0D73E5-AC72-4FA6-80E2-A021746A2E91}" srcOrd="2" destOrd="0" presId="urn:microsoft.com/office/officeart/2008/layout/LinedList"/>
    <dgm:cxn modelId="{7B5BE56E-DDBD-4E46-AEA1-C01E1DD80EE8}" type="presParOf" srcId="{D30534A7-F68A-4827-8989-997AA9B6308B}" destId="{6D5F7915-FB66-4572-BB68-CD44054D9A8C}" srcOrd="3" destOrd="0" presId="urn:microsoft.com/office/officeart/2008/layout/LinedList"/>
    <dgm:cxn modelId="{59ECC184-7A8A-40B3-9DF6-07C7D1C4F052}" type="presParOf" srcId="{6D5F7915-FB66-4572-BB68-CD44054D9A8C}" destId="{9D25CA33-72BE-4F4E-9C2F-A3E43013EC31}" srcOrd="0" destOrd="0" presId="urn:microsoft.com/office/officeart/2008/layout/LinedList"/>
    <dgm:cxn modelId="{CE77F1C8-56AE-49FF-BDC6-19D66E6AD4AD}" type="presParOf" srcId="{6D5F7915-FB66-4572-BB68-CD44054D9A8C}" destId="{D934064A-A6D6-4B31-9695-1C6F9E48C78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E0D5A0-4EA0-4FE4-B021-C98F7EC2D28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28A1A4-5D9F-4EB8-89B3-54B8FB9A3ED3}">
      <dgm:prSet custT="1"/>
      <dgm:spPr/>
      <dgm:t>
        <a:bodyPr/>
        <a:lstStyle/>
        <a:p>
          <a:pPr marL="0" lvl="0" indent="0" algn="l" defTabSz="622300">
            <a:lnSpc>
              <a:spcPct val="90000"/>
            </a:lnSpc>
            <a:spcBef>
              <a:spcPct val="0"/>
            </a:spcBef>
            <a:spcAft>
              <a:spcPct val="35000"/>
            </a:spcAft>
            <a:buNone/>
          </a:pPr>
          <a:r>
            <a:rPr lang="en-US" sz="1400" b="1" i="0" kern="1200" dirty="0">
              <a:solidFill>
                <a:srgbClr val="44546A"/>
              </a:solidFill>
              <a:latin typeface="Arial"/>
              <a:ea typeface="+mn-ea"/>
              <a:cs typeface="+mn-cs"/>
            </a:rPr>
            <a:t>Impala</a:t>
          </a:r>
        </a:p>
      </dgm:t>
    </dgm:pt>
    <dgm:pt modelId="{58A8971F-88D6-451A-8FFF-F947A24C1DEB}" type="parTrans" cxnId="{9B644674-2B05-4978-B97D-39FDD58FC3F1}">
      <dgm:prSet/>
      <dgm:spPr/>
      <dgm:t>
        <a:bodyPr/>
        <a:lstStyle/>
        <a:p>
          <a:endParaRPr lang="en-US"/>
        </a:p>
      </dgm:t>
    </dgm:pt>
    <dgm:pt modelId="{59FB7C1B-EC17-417F-8F51-D6BDE3DC56ED}" type="sibTrans" cxnId="{9B644674-2B05-4978-B97D-39FDD58FC3F1}">
      <dgm:prSet/>
      <dgm:spPr/>
      <dgm:t>
        <a:bodyPr/>
        <a:lstStyle/>
        <a:p>
          <a:endParaRPr lang="en-US"/>
        </a:p>
      </dgm:t>
    </dgm:pt>
    <dgm:pt modelId="{37693FFD-F8AE-4AB5-840C-474397254024}">
      <dgm:prSet custT="1"/>
      <dgm:spPr/>
      <dgm:t>
        <a:bodyPr/>
        <a:lstStyle/>
        <a:p>
          <a:r>
            <a:rPr lang="en-US" sz="1400" b="0" i="0" kern="1200" dirty="0">
              <a:solidFill>
                <a:srgbClr val="44546A"/>
              </a:solidFill>
              <a:latin typeface="Arial"/>
              <a:ea typeface="+mn-ea"/>
              <a:cs typeface="+mn-cs"/>
            </a:rPr>
            <a:t>This is a massively parallel processing SQL query engine that runs on Apache Hadoop. It is used for querying large amounts of data in real-time.</a:t>
          </a:r>
        </a:p>
      </dgm:t>
    </dgm:pt>
    <dgm:pt modelId="{A23F4540-4140-4C58-BD70-A4B259D6C96B}" type="parTrans" cxnId="{730953C8-49FF-483D-B129-F67E8444EA7D}">
      <dgm:prSet/>
      <dgm:spPr/>
      <dgm:t>
        <a:bodyPr/>
        <a:lstStyle/>
        <a:p>
          <a:endParaRPr lang="en-US"/>
        </a:p>
      </dgm:t>
    </dgm:pt>
    <dgm:pt modelId="{34CA7CD5-32FE-43F1-B7C8-B82181FF2033}" type="sibTrans" cxnId="{730953C8-49FF-483D-B129-F67E8444EA7D}">
      <dgm:prSet/>
      <dgm:spPr/>
      <dgm:t>
        <a:bodyPr/>
        <a:lstStyle/>
        <a:p>
          <a:endParaRPr lang="en-US"/>
        </a:p>
      </dgm:t>
    </dgm:pt>
    <dgm:pt modelId="{3BD1E572-0F4A-4F10-AA8F-AA6E22F57052}" type="pres">
      <dgm:prSet presAssocID="{DFE0D5A0-4EA0-4FE4-B021-C98F7EC2D281}" presName="vert0" presStyleCnt="0">
        <dgm:presLayoutVars>
          <dgm:dir/>
          <dgm:animOne val="branch"/>
          <dgm:animLvl val="lvl"/>
        </dgm:presLayoutVars>
      </dgm:prSet>
      <dgm:spPr/>
    </dgm:pt>
    <dgm:pt modelId="{3ECE61BB-808C-4206-BDF8-55C0896996F1}" type="pres">
      <dgm:prSet presAssocID="{8728A1A4-5D9F-4EB8-89B3-54B8FB9A3ED3}" presName="thickLine" presStyleLbl="alignNode1" presStyleIdx="0" presStyleCnt="2"/>
      <dgm:spPr/>
    </dgm:pt>
    <dgm:pt modelId="{0A849D45-7951-4B4F-9413-CB80B289324A}" type="pres">
      <dgm:prSet presAssocID="{8728A1A4-5D9F-4EB8-89B3-54B8FB9A3ED3}" presName="horz1" presStyleCnt="0"/>
      <dgm:spPr/>
    </dgm:pt>
    <dgm:pt modelId="{DE83D14E-6ECE-47F2-A0E4-1A5993780801}" type="pres">
      <dgm:prSet presAssocID="{8728A1A4-5D9F-4EB8-89B3-54B8FB9A3ED3}" presName="tx1" presStyleLbl="revTx" presStyleIdx="0" presStyleCnt="2"/>
      <dgm:spPr/>
    </dgm:pt>
    <dgm:pt modelId="{F3BA65B1-9A95-4B9D-B1CD-9A15A5400819}" type="pres">
      <dgm:prSet presAssocID="{8728A1A4-5D9F-4EB8-89B3-54B8FB9A3ED3}" presName="vert1" presStyleCnt="0"/>
      <dgm:spPr/>
    </dgm:pt>
    <dgm:pt modelId="{AF34EA66-D98A-41AF-AF6E-50166A27CCAE}" type="pres">
      <dgm:prSet presAssocID="{37693FFD-F8AE-4AB5-840C-474397254024}" presName="thickLine" presStyleLbl="alignNode1" presStyleIdx="1" presStyleCnt="2"/>
      <dgm:spPr/>
    </dgm:pt>
    <dgm:pt modelId="{BB5E8435-C940-4D07-BACF-3381F91BE07F}" type="pres">
      <dgm:prSet presAssocID="{37693FFD-F8AE-4AB5-840C-474397254024}" presName="horz1" presStyleCnt="0"/>
      <dgm:spPr/>
    </dgm:pt>
    <dgm:pt modelId="{E3AE2A66-3938-4AC8-8702-39A0E2715E53}" type="pres">
      <dgm:prSet presAssocID="{37693FFD-F8AE-4AB5-840C-474397254024}" presName="tx1" presStyleLbl="revTx" presStyleIdx="1" presStyleCnt="2"/>
      <dgm:spPr/>
    </dgm:pt>
    <dgm:pt modelId="{BAF33350-2634-4B35-A50D-60F2D12166CE}" type="pres">
      <dgm:prSet presAssocID="{37693FFD-F8AE-4AB5-840C-474397254024}" presName="vert1" presStyleCnt="0"/>
      <dgm:spPr/>
    </dgm:pt>
  </dgm:ptLst>
  <dgm:cxnLst>
    <dgm:cxn modelId="{DCBF0821-0BF2-40EF-92CF-EF26BA860425}" type="presOf" srcId="{DFE0D5A0-4EA0-4FE4-B021-C98F7EC2D281}" destId="{3BD1E572-0F4A-4F10-AA8F-AA6E22F57052}" srcOrd="0" destOrd="0" presId="urn:microsoft.com/office/officeart/2008/layout/LinedList"/>
    <dgm:cxn modelId="{E5B6C36D-85DB-409B-9734-D8B3B5F7A894}" type="presOf" srcId="{8728A1A4-5D9F-4EB8-89B3-54B8FB9A3ED3}" destId="{DE83D14E-6ECE-47F2-A0E4-1A5993780801}" srcOrd="0" destOrd="0" presId="urn:microsoft.com/office/officeart/2008/layout/LinedList"/>
    <dgm:cxn modelId="{9B644674-2B05-4978-B97D-39FDD58FC3F1}" srcId="{DFE0D5A0-4EA0-4FE4-B021-C98F7EC2D281}" destId="{8728A1A4-5D9F-4EB8-89B3-54B8FB9A3ED3}" srcOrd="0" destOrd="0" parTransId="{58A8971F-88D6-451A-8FFF-F947A24C1DEB}" sibTransId="{59FB7C1B-EC17-417F-8F51-D6BDE3DC56ED}"/>
    <dgm:cxn modelId="{98A1787A-BAE7-4E05-8667-DB359A8A4682}" type="presOf" srcId="{37693FFD-F8AE-4AB5-840C-474397254024}" destId="{E3AE2A66-3938-4AC8-8702-39A0E2715E53}" srcOrd="0" destOrd="0" presId="urn:microsoft.com/office/officeart/2008/layout/LinedList"/>
    <dgm:cxn modelId="{730953C8-49FF-483D-B129-F67E8444EA7D}" srcId="{DFE0D5A0-4EA0-4FE4-B021-C98F7EC2D281}" destId="{37693FFD-F8AE-4AB5-840C-474397254024}" srcOrd="1" destOrd="0" parTransId="{A23F4540-4140-4C58-BD70-A4B259D6C96B}" sibTransId="{34CA7CD5-32FE-43F1-B7C8-B82181FF2033}"/>
    <dgm:cxn modelId="{C0D9FEEE-2C42-49A8-AF29-12F69CB1BD1D}" type="presParOf" srcId="{3BD1E572-0F4A-4F10-AA8F-AA6E22F57052}" destId="{3ECE61BB-808C-4206-BDF8-55C0896996F1}" srcOrd="0" destOrd="0" presId="urn:microsoft.com/office/officeart/2008/layout/LinedList"/>
    <dgm:cxn modelId="{9542B047-7D07-49E7-9CE6-D1ADD93E6C6D}" type="presParOf" srcId="{3BD1E572-0F4A-4F10-AA8F-AA6E22F57052}" destId="{0A849D45-7951-4B4F-9413-CB80B289324A}" srcOrd="1" destOrd="0" presId="urn:microsoft.com/office/officeart/2008/layout/LinedList"/>
    <dgm:cxn modelId="{AC73B613-DDA8-4533-901C-E149323B0CCD}" type="presParOf" srcId="{0A849D45-7951-4B4F-9413-CB80B289324A}" destId="{DE83D14E-6ECE-47F2-A0E4-1A5993780801}" srcOrd="0" destOrd="0" presId="urn:microsoft.com/office/officeart/2008/layout/LinedList"/>
    <dgm:cxn modelId="{FB85320C-2109-4D64-86BD-A308BAC8B1FA}" type="presParOf" srcId="{0A849D45-7951-4B4F-9413-CB80B289324A}" destId="{F3BA65B1-9A95-4B9D-B1CD-9A15A5400819}" srcOrd="1" destOrd="0" presId="urn:microsoft.com/office/officeart/2008/layout/LinedList"/>
    <dgm:cxn modelId="{378832CB-DFAC-4657-8FD4-19D0EEFF9DD7}" type="presParOf" srcId="{3BD1E572-0F4A-4F10-AA8F-AA6E22F57052}" destId="{AF34EA66-D98A-41AF-AF6E-50166A27CCAE}" srcOrd="2" destOrd="0" presId="urn:microsoft.com/office/officeart/2008/layout/LinedList"/>
    <dgm:cxn modelId="{A5C4C40D-D5AA-4571-A0F7-232FD5C4E85C}" type="presParOf" srcId="{3BD1E572-0F4A-4F10-AA8F-AA6E22F57052}" destId="{BB5E8435-C940-4D07-BACF-3381F91BE07F}" srcOrd="3" destOrd="0" presId="urn:microsoft.com/office/officeart/2008/layout/LinedList"/>
    <dgm:cxn modelId="{2651160A-4B8C-46D6-8EBC-7D2ECD86F6D1}" type="presParOf" srcId="{BB5E8435-C940-4D07-BACF-3381F91BE07F}" destId="{E3AE2A66-3938-4AC8-8702-39A0E2715E53}" srcOrd="0" destOrd="0" presId="urn:microsoft.com/office/officeart/2008/layout/LinedList"/>
    <dgm:cxn modelId="{70DCB739-AAB9-4EDF-8BF5-C47544D78D1F}" type="presParOf" srcId="{BB5E8435-C940-4D07-BACF-3381F91BE07F}" destId="{BAF33350-2634-4B35-A50D-60F2D12166CE}"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60D855-B5D5-435A-95A4-67C2BECC53F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3477800-B643-4DE6-8501-519154890EB0}">
      <dgm:prSet/>
      <dgm:spPr/>
      <dgm:t>
        <a:bodyPr/>
        <a:lstStyle/>
        <a:p>
          <a:r>
            <a:rPr lang="en-US" b="1" i="0" dirty="0">
              <a:solidFill>
                <a:srgbClr val="44546A"/>
              </a:solidFill>
            </a:rPr>
            <a:t>Tableau</a:t>
          </a:r>
          <a:endParaRPr lang="en-US" dirty="0">
            <a:solidFill>
              <a:srgbClr val="44546A"/>
            </a:solidFill>
          </a:endParaRPr>
        </a:p>
      </dgm:t>
    </dgm:pt>
    <dgm:pt modelId="{DA519E9F-E77F-4ADF-8030-C81E956AB022}" type="parTrans" cxnId="{7EF7E25D-1335-4446-98CD-E8D0CBE42376}">
      <dgm:prSet/>
      <dgm:spPr/>
      <dgm:t>
        <a:bodyPr/>
        <a:lstStyle/>
        <a:p>
          <a:endParaRPr lang="en-US"/>
        </a:p>
      </dgm:t>
    </dgm:pt>
    <dgm:pt modelId="{B53B1442-C694-445A-9685-8E634AE1B7AA}" type="sibTrans" cxnId="{7EF7E25D-1335-4446-98CD-E8D0CBE42376}">
      <dgm:prSet/>
      <dgm:spPr/>
      <dgm:t>
        <a:bodyPr/>
        <a:lstStyle/>
        <a:p>
          <a:endParaRPr lang="en-US"/>
        </a:p>
      </dgm:t>
    </dgm:pt>
    <dgm:pt modelId="{1EC64974-383E-4CAE-B5D8-BE572654C389}">
      <dgm:prSet/>
      <dgm:spPr/>
      <dgm:t>
        <a:bodyPr/>
        <a:lstStyle/>
        <a:p>
          <a:r>
            <a:rPr lang="en-US" b="0" i="0" dirty="0">
              <a:solidFill>
                <a:srgbClr val="44546A"/>
              </a:solidFill>
            </a:rPr>
            <a:t>This is a data visualization tool that is used for converting raw data into an understandable format; graphs and visuals.</a:t>
          </a:r>
          <a:endParaRPr lang="en-US" dirty="0">
            <a:solidFill>
              <a:srgbClr val="44546A"/>
            </a:solidFill>
          </a:endParaRPr>
        </a:p>
      </dgm:t>
    </dgm:pt>
    <dgm:pt modelId="{57052265-ACE1-4C3D-9B80-31F92DB2274D}" type="parTrans" cxnId="{15098D96-71D6-4D13-AC90-4C1B041E1312}">
      <dgm:prSet/>
      <dgm:spPr/>
      <dgm:t>
        <a:bodyPr/>
        <a:lstStyle/>
        <a:p>
          <a:endParaRPr lang="en-US"/>
        </a:p>
      </dgm:t>
    </dgm:pt>
    <dgm:pt modelId="{1716C7E9-2F99-42D4-B915-F41E6D3F78C7}" type="sibTrans" cxnId="{15098D96-71D6-4D13-AC90-4C1B041E1312}">
      <dgm:prSet/>
      <dgm:spPr/>
      <dgm:t>
        <a:bodyPr/>
        <a:lstStyle/>
        <a:p>
          <a:endParaRPr lang="en-US"/>
        </a:p>
      </dgm:t>
    </dgm:pt>
    <dgm:pt modelId="{D30534A7-F68A-4827-8989-997AA9B6308B}" type="pres">
      <dgm:prSet presAssocID="{1F60D855-B5D5-435A-95A4-67C2BECC53FF}" presName="vert0" presStyleCnt="0">
        <dgm:presLayoutVars>
          <dgm:dir/>
          <dgm:animOne val="branch"/>
          <dgm:animLvl val="lvl"/>
        </dgm:presLayoutVars>
      </dgm:prSet>
      <dgm:spPr/>
    </dgm:pt>
    <dgm:pt modelId="{E8B15DBD-88B0-4544-B496-6867B3185476}" type="pres">
      <dgm:prSet presAssocID="{53477800-B643-4DE6-8501-519154890EB0}" presName="thickLine" presStyleLbl="alignNode1" presStyleIdx="0" presStyleCnt="2"/>
      <dgm:spPr/>
    </dgm:pt>
    <dgm:pt modelId="{6FC8A3C7-7F3A-4800-9E94-DEE3C0F53B86}" type="pres">
      <dgm:prSet presAssocID="{53477800-B643-4DE6-8501-519154890EB0}" presName="horz1" presStyleCnt="0"/>
      <dgm:spPr/>
    </dgm:pt>
    <dgm:pt modelId="{4FDD6326-A6A5-433A-895A-5EBCE15BDE62}" type="pres">
      <dgm:prSet presAssocID="{53477800-B643-4DE6-8501-519154890EB0}" presName="tx1" presStyleLbl="revTx" presStyleIdx="0" presStyleCnt="2"/>
      <dgm:spPr/>
    </dgm:pt>
    <dgm:pt modelId="{22046EB1-EE39-4A5D-8FA4-5D8D96FBBA74}" type="pres">
      <dgm:prSet presAssocID="{53477800-B643-4DE6-8501-519154890EB0}" presName="vert1" presStyleCnt="0"/>
      <dgm:spPr/>
    </dgm:pt>
    <dgm:pt modelId="{7E0D73E5-AC72-4FA6-80E2-A021746A2E91}" type="pres">
      <dgm:prSet presAssocID="{1EC64974-383E-4CAE-B5D8-BE572654C389}" presName="thickLine" presStyleLbl="alignNode1" presStyleIdx="1" presStyleCnt="2"/>
      <dgm:spPr/>
    </dgm:pt>
    <dgm:pt modelId="{6D5F7915-FB66-4572-BB68-CD44054D9A8C}" type="pres">
      <dgm:prSet presAssocID="{1EC64974-383E-4CAE-B5D8-BE572654C389}" presName="horz1" presStyleCnt="0"/>
      <dgm:spPr/>
    </dgm:pt>
    <dgm:pt modelId="{9D25CA33-72BE-4F4E-9C2F-A3E43013EC31}" type="pres">
      <dgm:prSet presAssocID="{1EC64974-383E-4CAE-B5D8-BE572654C389}" presName="tx1" presStyleLbl="revTx" presStyleIdx="1" presStyleCnt="2"/>
      <dgm:spPr/>
    </dgm:pt>
    <dgm:pt modelId="{D934064A-A6D6-4B31-9695-1C6F9E48C781}" type="pres">
      <dgm:prSet presAssocID="{1EC64974-383E-4CAE-B5D8-BE572654C389}" presName="vert1" presStyleCnt="0"/>
      <dgm:spPr/>
    </dgm:pt>
  </dgm:ptLst>
  <dgm:cxnLst>
    <dgm:cxn modelId="{5E0D7F3E-3CE1-47D6-A568-AFBFE5B2E622}" type="presOf" srcId="{53477800-B643-4DE6-8501-519154890EB0}" destId="{4FDD6326-A6A5-433A-895A-5EBCE15BDE62}" srcOrd="0" destOrd="0" presId="urn:microsoft.com/office/officeart/2008/layout/LinedList"/>
    <dgm:cxn modelId="{7EF7E25D-1335-4446-98CD-E8D0CBE42376}" srcId="{1F60D855-B5D5-435A-95A4-67C2BECC53FF}" destId="{53477800-B643-4DE6-8501-519154890EB0}" srcOrd="0" destOrd="0" parTransId="{DA519E9F-E77F-4ADF-8030-C81E956AB022}" sibTransId="{B53B1442-C694-445A-9685-8E634AE1B7AA}"/>
    <dgm:cxn modelId="{15098D96-71D6-4D13-AC90-4C1B041E1312}" srcId="{1F60D855-B5D5-435A-95A4-67C2BECC53FF}" destId="{1EC64974-383E-4CAE-B5D8-BE572654C389}" srcOrd="1" destOrd="0" parTransId="{57052265-ACE1-4C3D-9B80-31F92DB2274D}" sibTransId="{1716C7E9-2F99-42D4-B915-F41E6D3F78C7}"/>
    <dgm:cxn modelId="{CED834D7-08E6-4122-8A05-204B40BD9A5C}" type="presOf" srcId="{1F60D855-B5D5-435A-95A4-67C2BECC53FF}" destId="{D30534A7-F68A-4827-8989-997AA9B6308B}" srcOrd="0" destOrd="0" presId="urn:microsoft.com/office/officeart/2008/layout/LinedList"/>
    <dgm:cxn modelId="{92AFECFD-F105-4E1A-9742-3F64068D3235}" type="presOf" srcId="{1EC64974-383E-4CAE-B5D8-BE572654C389}" destId="{9D25CA33-72BE-4F4E-9C2F-A3E43013EC31}" srcOrd="0" destOrd="0" presId="urn:microsoft.com/office/officeart/2008/layout/LinedList"/>
    <dgm:cxn modelId="{EF173F46-2EB0-4D07-A630-E63E0DECFF83}" type="presParOf" srcId="{D30534A7-F68A-4827-8989-997AA9B6308B}" destId="{E8B15DBD-88B0-4544-B496-6867B3185476}" srcOrd="0" destOrd="0" presId="urn:microsoft.com/office/officeart/2008/layout/LinedList"/>
    <dgm:cxn modelId="{5BDC0AF4-4E41-47CD-BA85-54E71551439F}" type="presParOf" srcId="{D30534A7-F68A-4827-8989-997AA9B6308B}" destId="{6FC8A3C7-7F3A-4800-9E94-DEE3C0F53B86}" srcOrd="1" destOrd="0" presId="urn:microsoft.com/office/officeart/2008/layout/LinedList"/>
    <dgm:cxn modelId="{4FC528F4-99AE-47AD-B4FA-3C60FBBA4B68}" type="presParOf" srcId="{6FC8A3C7-7F3A-4800-9E94-DEE3C0F53B86}" destId="{4FDD6326-A6A5-433A-895A-5EBCE15BDE62}" srcOrd="0" destOrd="0" presId="urn:microsoft.com/office/officeart/2008/layout/LinedList"/>
    <dgm:cxn modelId="{AE4A4286-79FC-4B13-8CAA-CAE9186B22DA}" type="presParOf" srcId="{6FC8A3C7-7F3A-4800-9E94-DEE3C0F53B86}" destId="{22046EB1-EE39-4A5D-8FA4-5D8D96FBBA74}" srcOrd="1" destOrd="0" presId="urn:microsoft.com/office/officeart/2008/layout/LinedList"/>
    <dgm:cxn modelId="{C8532508-80E0-4D54-9AFB-025B22206DA7}" type="presParOf" srcId="{D30534A7-F68A-4827-8989-997AA9B6308B}" destId="{7E0D73E5-AC72-4FA6-80E2-A021746A2E91}" srcOrd="2" destOrd="0" presId="urn:microsoft.com/office/officeart/2008/layout/LinedList"/>
    <dgm:cxn modelId="{7B5BE56E-DDBD-4E46-AEA1-C01E1DD80EE8}" type="presParOf" srcId="{D30534A7-F68A-4827-8989-997AA9B6308B}" destId="{6D5F7915-FB66-4572-BB68-CD44054D9A8C}" srcOrd="3" destOrd="0" presId="urn:microsoft.com/office/officeart/2008/layout/LinedList"/>
    <dgm:cxn modelId="{59ECC184-7A8A-40B3-9DF6-07C7D1C4F052}" type="presParOf" srcId="{6D5F7915-FB66-4572-BB68-CD44054D9A8C}" destId="{9D25CA33-72BE-4F4E-9C2F-A3E43013EC31}" srcOrd="0" destOrd="0" presId="urn:microsoft.com/office/officeart/2008/layout/LinedList"/>
    <dgm:cxn modelId="{CE77F1C8-56AE-49FF-BDC6-19D66E6AD4AD}" type="presParOf" srcId="{6D5F7915-FB66-4572-BB68-CD44054D9A8C}" destId="{D934064A-A6D6-4B31-9695-1C6F9E48C78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E0D5A0-4EA0-4FE4-B021-C98F7EC2D28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28A1A4-5D9F-4EB8-89B3-54B8FB9A3ED3}">
      <dgm:prSet custT="1"/>
      <dgm:spPr/>
      <dgm:t>
        <a:bodyPr/>
        <a:lstStyle/>
        <a:p>
          <a:pPr marL="0" lvl="0" indent="0" algn="l" defTabSz="622300">
            <a:lnSpc>
              <a:spcPct val="90000"/>
            </a:lnSpc>
            <a:spcBef>
              <a:spcPct val="0"/>
            </a:spcBef>
            <a:spcAft>
              <a:spcPct val="35000"/>
            </a:spcAft>
            <a:buNone/>
          </a:pPr>
          <a:r>
            <a:rPr lang="en-US" sz="1400" b="1" i="0" kern="1200" dirty="0">
              <a:solidFill>
                <a:srgbClr val="44546A"/>
              </a:solidFill>
              <a:latin typeface="Arial"/>
              <a:ea typeface="+mn-ea"/>
              <a:cs typeface="+mn-cs"/>
            </a:rPr>
            <a:t>PowerBI</a:t>
          </a:r>
        </a:p>
      </dgm:t>
    </dgm:pt>
    <dgm:pt modelId="{58A8971F-88D6-451A-8FFF-F947A24C1DEB}" type="parTrans" cxnId="{9B644674-2B05-4978-B97D-39FDD58FC3F1}">
      <dgm:prSet/>
      <dgm:spPr/>
      <dgm:t>
        <a:bodyPr/>
        <a:lstStyle/>
        <a:p>
          <a:endParaRPr lang="en-US"/>
        </a:p>
      </dgm:t>
    </dgm:pt>
    <dgm:pt modelId="{59FB7C1B-EC17-417F-8F51-D6BDE3DC56ED}" type="sibTrans" cxnId="{9B644674-2B05-4978-B97D-39FDD58FC3F1}">
      <dgm:prSet/>
      <dgm:spPr/>
      <dgm:t>
        <a:bodyPr/>
        <a:lstStyle/>
        <a:p>
          <a:endParaRPr lang="en-US"/>
        </a:p>
      </dgm:t>
    </dgm:pt>
    <dgm:pt modelId="{37693FFD-F8AE-4AB5-840C-474397254024}">
      <dgm:prSet custT="1"/>
      <dgm:spPr/>
      <dgm:t>
        <a:bodyPr/>
        <a:lstStyle/>
        <a:p>
          <a:r>
            <a:rPr lang="en-US" sz="1400" b="0" i="0" kern="1200" dirty="0">
              <a:solidFill>
                <a:srgbClr val="44546A"/>
              </a:solidFill>
              <a:latin typeface="Arial"/>
              <a:ea typeface="+mn-ea"/>
              <a:cs typeface="+mn-cs"/>
            </a:rPr>
            <a:t>This is a business analytics tool that is used to create reports and dashboards using data from a wide range of sources.</a:t>
          </a:r>
        </a:p>
      </dgm:t>
    </dgm:pt>
    <dgm:pt modelId="{A23F4540-4140-4C58-BD70-A4B259D6C96B}" type="parTrans" cxnId="{730953C8-49FF-483D-B129-F67E8444EA7D}">
      <dgm:prSet/>
      <dgm:spPr/>
      <dgm:t>
        <a:bodyPr/>
        <a:lstStyle/>
        <a:p>
          <a:endParaRPr lang="en-US"/>
        </a:p>
      </dgm:t>
    </dgm:pt>
    <dgm:pt modelId="{34CA7CD5-32FE-43F1-B7C8-B82181FF2033}" type="sibTrans" cxnId="{730953C8-49FF-483D-B129-F67E8444EA7D}">
      <dgm:prSet/>
      <dgm:spPr/>
      <dgm:t>
        <a:bodyPr/>
        <a:lstStyle/>
        <a:p>
          <a:endParaRPr lang="en-US"/>
        </a:p>
      </dgm:t>
    </dgm:pt>
    <dgm:pt modelId="{3BD1E572-0F4A-4F10-AA8F-AA6E22F57052}" type="pres">
      <dgm:prSet presAssocID="{DFE0D5A0-4EA0-4FE4-B021-C98F7EC2D281}" presName="vert0" presStyleCnt="0">
        <dgm:presLayoutVars>
          <dgm:dir/>
          <dgm:animOne val="branch"/>
          <dgm:animLvl val="lvl"/>
        </dgm:presLayoutVars>
      </dgm:prSet>
      <dgm:spPr/>
    </dgm:pt>
    <dgm:pt modelId="{3ECE61BB-808C-4206-BDF8-55C0896996F1}" type="pres">
      <dgm:prSet presAssocID="{8728A1A4-5D9F-4EB8-89B3-54B8FB9A3ED3}" presName="thickLine" presStyleLbl="alignNode1" presStyleIdx="0" presStyleCnt="2"/>
      <dgm:spPr/>
    </dgm:pt>
    <dgm:pt modelId="{0A849D45-7951-4B4F-9413-CB80B289324A}" type="pres">
      <dgm:prSet presAssocID="{8728A1A4-5D9F-4EB8-89B3-54B8FB9A3ED3}" presName="horz1" presStyleCnt="0"/>
      <dgm:spPr/>
    </dgm:pt>
    <dgm:pt modelId="{DE83D14E-6ECE-47F2-A0E4-1A5993780801}" type="pres">
      <dgm:prSet presAssocID="{8728A1A4-5D9F-4EB8-89B3-54B8FB9A3ED3}" presName="tx1" presStyleLbl="revTx" presStyleIdx="0" presStyleCnt="2"/>
      <dgm:spPr/>
    </dgm:pt>
    <dgm:pt modelId="{F3BA65B1-9A95-4B9D-B1CD-9A15A5400819}" type="pres">
      <dgm:prSet presAssocID="{8728A1A4-5D9F-4EB8-89B3-54B8FB9A3ED3}" presName="vert1" presStyleCnt="0"/>
      <dgm:spPr/>
    </dgm:pt>
    <dgm:pt modelId="{AF34EA66-D98A-41AF-AF6E-50166A27CCAE}" type="pres">
      <dgm:prSet presAssocID="{37693FFD-F8AE-4AB5-840C-474397254024}" presName="thickLine" presStyleLbl="alignNode1" presStyleIdx="1" presStyleCnt="2"/>
      <dgm:spPr/>
    </dgm:pt>
    <dgm:pt modelId="{BB5E8435-C940-4D07-BACF-3381F91BE07F}" type="pres">
      <dgm:prSet presAssocID="{37693FFD-F8AE-4AB5-840C-474397254024}" presName="horz1" presStyleCnt="0"/>
      <dgm:spPr/>
    </dgm:pt>
    <dgm:pt modelId="{E3AE2A66-3938-4AC8-8702-39A0E2715E53}" type="pres">
      <dgm:prSet presAssocID="{37693FFD-F8AE-4AB5-840C-474397254024}" presName="tx1" presStyleLbl="revTx" presStyleIdx="1" presStyleCnt="2"/>
      <dgm:spPr/>
    </dgm:pt>
    <dgm:pt modelId="{BAF33350-2634-4B35-A50D-60F2D12166CE}" type="pres">
      <dgm:prSet presAssocID="{37693FFD-F8AE-4AB5-840C-474397254024}" presName="vert1" presStyleCnt="0"/>
      <dgm:spPr/>
    </dgm:pt>
  </dgm:ptLst>
  <dgm:cxnLst>
    <dgm:cxn modelId="{DCBF0821-0BF2-40EF-92CF-EF26BA860425}" type="presOf" srcId="{DFE0D5A0-4EA0-4FE4-B021-C98F7EC2D281}" destId="{3BD1E572-0F4A-4F10-AA8F-AA6E22F57052}" srcOrd="0" destOrd="0" presId="urn:microsoft.com/office/officeart/2008/layout/LinedList"/>
    <dgm:cxn modelId="{E5B6C36D-85DB-409B-9734-D8B3B5F7A894}" type="presOf" srcId="{8728A1A4-5D9F-4EB8-89B3-54B8FB9A3ED3}" destId="{DE83D14E-6ECE-47F2-A0E4-1A5993780801}" srcOrd="0" destOrd="0" presId="urn:microsoft.com/office/officeart/2008/layout/LinedList"/>
    <dgm:cxn modelId="{9B644674-2B05-4978-B97D-39FDD58FC3F1}" srcId="{DFE0D5A0-4EA0-4FE4-B021-C98F7EC2D281}" destId="{8728A1A4-5D9F-4EB8-89B3-54B8FB9A3ED3}" srcOrd="0" destOrd="0" parTransId="{58A8971F-88D6-451A-8FFF-F947A24C1DEB}" sibTransId="{59FB7C1B-EC17-417F-8F51-D6BDE3DC56ED}"/>
    <dgm:cxn modelId="{98A1787A-BAE7-4E05-8667-DB359A8A4682}" type="presOf" srcId="{37693FFD-F8AE-4AB5-840C-474397254024}" destId="{E3AE2A66-3938-4AC8-8702-39A0E2715E53}" srcOrd="0" destOrd="0" presId="urn:microsoft.com/office/officeart/2008/layout/LinedList"/>
    <dgm:cxn modelId="{730953C8-49FF-483D-B129-F67E8444EA7D}" srcId="{DFE0D5A0-4EA0-4FE4-B021-C98F7EC2D281}" destId="{37693FFD-F8AE-4AB5-840C-474397254024}" srcOrd="1" destOrd="0" parTransId="{A23F4540-4140-4C58-BD70-A4B259D6C96B}" sibTransId="{34CA7CD5-32FE-43F1-B7C8-B82181FF2033}"/>
    <dgm:cxn modelId="{C0D9FEEE-2C42-49A8-AF29-12F69CB1BD1D}" type="presParOf" srcId="{3BD1E572-0F4A-4F10-AA8F-AA6E22F57052}" destId="{3ECE61BB-808C-4206-BDF8-55C0896996F1}" srcOrd="0" destOrd="0" presId="urn:microsoft.com/office/officeart/2008/layout/LinedList"/>
    <dgm:cxn modelId="{9542B047-7D07-49E7-9CE6-D1ADD93E6C6D}" type="presParOf" srcId="{3BD1E572-0F4A-4F10-AA8F-AA6E22F57052}" destId="{0A849D45-7951-4B4F-9413-CB80B289324A}" srcOrd="1" destOrd="0" presId="urn:microsoft.com/office/officeart/2008/layout/LinedList"/>
    <dgm:cxn modelId="{AC73B613-DDA8-4533-901C-E149323B0CCD}" type="presParOf" srcId="{0A849D45-7951-4B4F-9413-CB80B289324A}" destId="{DE83D14E-6ECE-47F2-A0E4-1A5993780801}" srcOrd="0" destOrd="0" presId="urn:microsoft.com/office/officeart/2008/layout/LinedList"/>
    <dgm:cxn modelId="{FB85320C-2109-4D64-86BD-A308BAC8B1FA}" type="presParOf" srcId="{0A849D45-7951-4B4F-9413-CB80B289324A}" destId="{F3BA65B1-9A95-4B9D-B1CD-9A15A5400819}" srcOrd="1" destOrd="0" presId="urn:microsoft.com/office/officeart/2008/layout/LinedList"/>
    <dgm:cxn modelId="{378832CB-DFAC-4657-8FD4-19D0EEFF9DD7}" type="presParOf" srcId="{3BD1E572-0F4A-4F10-AA8F-AA6E22F57052}" destId="{AF34EA66-D98A-41AF-AF6E-50166A27CCAE}" srcOrd="2" destOrd="0" presId="urn:microsoft.com/office/officeart/2008/layout/LinedList"/>
    <dgm:cxn modelId="{A5C4C40D-D5AA-4571-A0F7-232FD5C4E85C}" type="presParOf" srcId="{3BD1E572-0F4A-4F10-AA8F-AA6E22F57052}" destId="{BB5E8435-C940-4D07-BACF-3381F91BE07F}" srcOrd="3" destOrd="0" presId="urn:microsoft.com/office/officeart/2008/layout/LinedList"/>
    <dgm:cxn modelId="{2651160A-4B8C-46D6-8EBC-7D2ECD86F6D1}" type="presParOf" srcId="{BB5E8435-C940-4D07-BACF-3381F91BE07F}" destId="{E3AE2A66-3938-4AC8-8702-39A0E2715E53}" srcOrd="0" destOrd="0" presId="urn:microsoft.com/office/officeart/2008/layout/LinedList"/>
    <dgm:cxn modelId="{70DCB739-AAB9-4EDF-8BF5-C47544D78D1F}" type="presParOf" srcId="{BB5E8435-C940-4D07-BACF-3381F91BE07F}" destId="{BAF33350-2634-4B35-A50D-60F2D12166CE}"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65311-13D1-43CB-8CD0-543209A40533}">
      <dsp:nvSpPr>
        <dsp:cNvPr id="0" name=""/>
        <dsp:cNvSpPr/>
      </dsp:nvSpPr>
      <dsp:spPr>
        <a:xfrm>
          <a:off x="2315184" y="0"/>
          <a:ext cx="1543455" cy="1163481"/>
        </a:xfrm>
        <a:prstGeom prst="trapezoid">
          <a:avLst>
            <a:gd name="adj" fmla="val 66329"/>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solidFill>
                <a:schemeClr val="accent4">
                  <a:lumMod val="50000"/>
                </a:schemeClr>
              </a:solidFill>
            </a:rPr>
            <a:t>Consumption</a:t>
          </a:r>
          <a:r>
            <a:rPr lang="en-US" sz="1900" b="0" i="0" kern="1200" dirty="0"/>
            <a:t> </a:t>
          </a:r>
          <a:endParaRPr lang="en-US" sz="1900" kern="1200" dirty="0"/>
        </a:p>
      </dsp:txBody>
      <dsp:txXfrm>
        <a:off x="2315184" y="0"/>
        <a:ext cx="1543455" cy="1163481"/>
      </dsp:txXfrm>
    </dsp:sp>
    <dsp:sp modelId="{B5A6CBDE-4626-4B86-ACAC-0517EAB8862D}">
      <dsp:nvSpPr>
        <dsp:cNvPr id="0" name=""/>
        <dsp:cNvSpPr/>
      </dsp:nvSpPr>
      <dsp:spPr>
        <a:xfrm>
          <a:off x="1543455" y="1163481"/>
          <a:ext cx="3086911" cy="1163481"/>
        </a:xfrm>
        <a:prstGeom prst="trapezoid">
          <a:avLst>
            <a:gd name="adj" fmla="val 66329"/>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solidFill>
                <a:schemeClr val="accent4">
                  <a:lumMod val="50000"/>
                </a:schemeClr>
              </a:solidFill>
            </a:rPr>
            <a:t>Analysis</a:t>
          </a:r>
          <a:r>
            <a:rPr lang="en-US" sz="1900" b="0" i="0" kern="1200" dirty="0"/>
            <a:t> </a:t>
          </a:r>
          <a:endParaRPr lang="en-US" sz="1900" kern="1200" dirty="0"/>
        </a:p>
      </dsp:txBody>
      <dsp:txXfrm>
        <a:off x="2083665" y="1163481"/>
        <a:ext cx="2006492" cy="1163481"/>
      </dsp:txXfrm>
    </dsp:sp>
    <dsp:sp modelId="{E8E7E22B-2207-4778-B9A5-0F0DFB077756}">
      <dsp:nvSpPr>
        <dsp:cNvPr id="0" name=""/>
        <dsp:cNvSpPr/>
      </dsp:nvSpPr>
      <dsp:spPr>
        <a:xfrm>
          <a:off x="770130" y="2335374"/>
          <a:ext cx="4633192" cy="1163481"/>
        </a:xfrm>
        <a:prstGeom prst="trapezoid">
          <a:avLst>
            <a:gd name="adj" fmla="val 66329"/>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solidFill>
                <a:schemeClr val="accent4">
                  <a:lumMod val="50000"/>
                </a:schemeClr>
              </a:solidFill>
            </a:rPr>
            <a:t>Management &amp; Storage </a:t>
          </a:r>
          <a:endParaRPr lang="en-US" sz="1900" kern="1200" dirty="0">
            <a:solidFill>
              <a:schemeClr val="accent4">
                <a:lumMod val="50000"/>
              </a:schemeClr>
            </a:solidFill>
          </a:endParaRPr>
        </a:p>
      </dsp:txBody>
      <dsp:txXfrm>
        <a:off x="1580939" y="2335374"/>
        <a:ext cx="3011575" cy="1163481"/>
      </dsp:txXfrm>
    </dsp:sp>
    <dsp:sp modelId="{471A8428-37C9-4962-A6F9-582E5C8CF3F4}">
      <dsp:nvSpPr>
        <dsp:cNvPr id="0" name=""/>
        <dsp:cNvSpPr/>
      </dsp:nvSpPr>
      <dsp:spPr>
        <a:xfrm>
          <a:off x="0" y="3490444"/>
          <a:ext cx="6173823" cy="1163481"/>
        </a:xfrm>
        <a:prstGeom prst="trapezoid">
          <a:avLst>
            <a:gd name="adj" fmla="val 66329"/>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solidFill>
                <a:schemeClr val="accent4">
                  <a:lumMod val="50000"/>
                </a:schemeClr>
              </a:solidFill>
            </a:rPr>
            <a:t>Big Data Sources</a:t>
          </a:r>
          <a:endParaRPr lang="en-US" sz="1900" kern="1200" dirty="0">
            <a:solidFill>
              <a:schemeClr val="accent4">
                <a:lumMod val="50000"/>
              </a:schemeClr>
            </a:solidFill>
          </a:endParaRPr>
        </a:p>
      </dsp:txBody>
      <dsp:txXfrm>
        <a:off x="1080419" y="3490444"/>
        <a:ext cx="4012985" cy="11634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15DBD-88B0-4544-B496-6867B3185476}">
      <dsp:nvSpPr>
        <dsp:cNvPr id="0" name=""/>
        <dsp:cNvSpPr/>
      </dsp:nvSpPr>
      <dsp:spPr>
        <a:xfrm>
          <a:off x="0" y="0"/>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D6326-A6A5-433A-895A-5EBCE15BDE62}">
      <dsp:nvSpPr>
        <dsp:cNvPr id="0" name=""/>
        <dsp:cNvSpPr/>
      </dsp:nvSpPr>
      <dsp:spPr>
        <a:xfrm>
          <a:off x="0" y="0"/>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solidFill>
                <a:srgbClr val="44546A"/>
              </a:solidFill>
            </a:rPr>
            <a:t>HDFS</a:t>
          </a:r>
          <a:endParaRPr lang="en-US" sz="1400" kern="1200" dirty="0">
            <a:solidFill>
              <a:srgbClr val="44546A"/>
            </a:solidFill>
          </a:endParaRPr>
        </a:p>
      </dsp:txBody>
      <dsp:txXfrm>
        <a:off x="0" y="0"/>
        <a:ext cx="6096000" cy="477053"/>
      </dsp:txXfrm>
    </dsp:sp>
    <dsp:sp modelId="{7E0D73E5-AC72-4FA6-80E2-A021746A2E91}">
      <dsp:nvSpPr>
        <dsp:cNvPr id="0" name=""/>
        <dsp:cNvSpPr/>
      </dsp:nvSpPr>
      <dsp:spPr>
        <a:xfrm>
          <a:off x="0" y="477053"/>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25CA33-72BE-4F4E-9C2F-A3E43013EC31}">
      <dsp:nvSpPr>
        <dsp:cNvPr id="0" name=""/>
        <dsp:cNvSpPr/>
      </dsp:nvSpPr>
      <dsp:spPr>
        <a:xfrm>
          <a:off x="0" y="477053"/>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rPr>
            <a:t>This is the primary storage system of Hadoop. It is a distributed file system that allows you to store large files across multiple machines.</a:t>
          </a:r>
          <a:endParaRPr lang="en-US" sz="1400" kern="1200" dirty="0">
            <a:solidFill>
              <a:srgbClr val="44546A"/>
            </a:solidFill>
          </a:endParaRPr>
        </a:p>
      </dsp:txBody>
      <dsp:txXfrm>
        <a:off x="0" y="477053"/>
        <a:ext cx="6096000" cy="477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E61BB-808C-4206-BDF8-55C0896996F1}">
      <dsp:nvSpPr>
        <dsp:cNvPr id="0" name=""/>
        <dsp:cNvSpPr/>
      </dsp:nvSpPr>
      <dsp:spPr>
        <a:xfrm>
          <a:off x="0" y="0"/>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83D14E-6ECE-47F2-A0E4-1A5993780801}">
      <dsp:nvSpPr>
        <dsp:cNvPr id="0" name=""/>
        <dsp:cNvSpPr/>
      </dsp:nvSpPr>
      <dsp:spPr>
        <a:xfrm>
          <a:off x="0" y="0"/>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solidFill>
                <a:srgbClr val="44546A"/>
              </a:solidFill>
              <a:latin typeface="Arial"/>
              <a:ea typeface="+mn-ea"/>
              <a:cs typeface="+mn-cs"/>
            </a:rPr>
            <a:t>Hbase</a:t>
          </a:r>
        </a:p>
      </dsp:txBody>
      <dsp:txXfrm>
        <a:off x="0" y="0"/>
        <a:ext cx="6096000" cy="477053"/>
      </dsp:txXfrm>
    </dsp:sp>
    <dsp:sp modelId="{AF34EA66-D98A-41AF-AF6E-50166A27CCAE}">
      <dsp:nvSpPr>
        <dsp:cNvPr id="0" name=""/>
        <dsp:cNvSpPr/>
      </dsp:nvSpPr>
      <dsp:spPr>
        <a:xfrm>
          <a:off x="0" y="477053"/>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AE2A66-3938-4AC8-8702-39A0E2715E53}">
      <dsp:nvSpPr>
        <dsp:cNvPr id="0" name=""/>
        <dsp:cNvSpPr/>
      </dsp:nvSpPr>
      <dsp:spPr>
        <a:xfrm>
          <a:off x="0" y="477053"/>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latin typeface="Arial"/>
              <a:ea typeface="+mn-ea"/>
              <a:cs typeface="+mn-cs"/>
            </a:rPr>
            <a:t>This is a distributed, scalable, big data store, modelled after Google's BigTable. It is built on top of HDFS and provides random real-time read/write access to big data.</a:t>
          </a:r>
        </a:p>
      </dsp:txBody>
      <dsp:txXfrm>
        <a:off x="0" y="477053"/>
        <a:ext cx="6096000" cy="477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15DBD-88B0-4544-B496-6867B3185476}">
      <dsp:nvSpPr>
        <dsp:cNvPr id="0" name=""/>
        <dsp:cNvSpPr/>
      </dsp:nvSpPr>
      <dsp:spPr>
        <a:xfrm>
          <a:off x="0" y="0"/>
          <a:ext cx="62678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D6326-A6A5-433A-895A-5EBCE15BDE62}">
      <dsp:nvSpPr>
        <dsp:cNvPr id="0" name=""/>
        <dsp:cNvSpPr/>
      </dsp:nvSpPr>
      <dsp:spPr>
        <a:xfrm>
          <a:off x="0" y="0"/>
          <a:ext cx="6267831"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solidFill>
                <a:srgbClr val="44546A"/>
              </a:solidFill>
              <a:latin typeface="Arial"/>
              <a:ea typeface="+mn-ea"/>
              <a:cs typeface="+mn-cs"/>
            </a:rPr>
            <a:t>MapReduce</a:t>
          </a:r>
        </a:p>
      </dsp:txBody>
      <dsp:txXfrm>
        <a:off x="0" y="0"/>
        <a:ext cx="6267831" cy="477053"/>
      </dsp:txXfrm>
    </dsp:sp>
    <dsp:sp modelId="{7E0D73E5-AC72-4FA6-80E2-A021746A2E91}">
      <dsp:nvSpPr>
        <dsp:cNvPr id="0" name=""/>
        <dsp:cNvSpPr/>
      </dsp:nvSpPr>
      <dsp:spPr>
        <a:xfrm>
          <a:off x="0" y="477053"/>
          <a:ext cx="62678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25CA33-72BE-4F4E-9C2F-A3E43013EC31}">
      <dsp:nvSpPr>
        <dsp:cNvPr id="0" name=""/>
        <dsp:cNvSpPr/>
      </dsp:nvSpPr>
      <dsp:spPr>
        <a:xfrm>
          <a:off x="0" y="477053"/>
          <a:ext cx="6267831"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rPr>
            <a:t>This is a programming model and processing engine for parallel computation. It divides the task into small parts and assigns them to many computers, and then collects the results to form the output.</a:t>
          </a:r>
          <a:endParaRPr lang="en-US" sz="1400" kern="1200" dirty="0">
            <a:solidFill>
              <a:srgbClr val="44546A"/>
            </a:solidFill>
          </a:endParaRPr>
        </a:p>
      </dsp:txBody>
      <dsp:txXfrm>
        <a:off x="0" y="477053"/>
        <a:ext cx="6267831" cy="4770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E61BB-808C-4206-BDF8-55C0896996F1}">
      <dsp:nvSpPr>
        <dsp:cNvPr id="0" name=""/>
        <dsp:cNvSpPr/>
      </dsp:nvSpPr>
      <dsp:spPr>
        <a:xfrm>
          <a:off x="0" y="0"/>
          <a:ext cx="62678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83D14E-6ECE-47F2-A0E4-1A5993780801}">
      <dsp:nvSpPr>
        <dsp:cNvPr id="0" name=""/>
        <dsp:cNvSpPr/>
      </dsp:nvSpPr>
      <dsp:spPr>
        <a:xfrm>
          <a:off x="0" y="0"/>
          <a:ext cx="6267831"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solidFill>
                <a:srgbClr val="44546A"/>
              </a:solidFill>
              <a:latin typeface="Arial"/>
              <a:ea typeface="+mn-ea"/>
              <a:cs typeface="+mn-cs"/>
            </a:rPr>
            <a:t>Spark</a:t>
          </a:r>
        </a:p>
      </dsp:txBody>
      <dsp:txXfrm>
        <a:off x="0" y="0"/>
        <a:ext cx="6267831" cy="477053"/>
      </dsp:txXfrm>
    </dsp:sp>
    <dsp:sp modelId="{AF34EA66-D98A-41AF-AF6E-50166A27CCAE}">
      <dsp:nvSpPr>
        <dsp:cNvPr id="0" name=""/>
        <dsp:cNvSpPr/>
      </dsp:nvSpPr>
      <dsp:spPr>
        <a:xfrm>
          <a:off x="0" y="477053"/>
          <a:ext cx="62678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AE2A66-3938-4AC8-8702-39A0E2715E53}">
      <dsp:nvSpPr>
        <dsp:cNvPr id="0" name=""/>
        <dsp:cNvSpPr/>
      </dsp:nvSpPr>
      <dsp:spPr>
        <a:xfrm>
          <a:off x="0" y="477053"/>
          <a:ext cx="6267831"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rPr>
            <a:t>This is an open-source distributed computing system that is designed for fast computation. It provides APIs for data analysis, machine learning, graph analysis, and streaming live data. Spark is generally faster than MapReduce.</a:t>
          </a:r>
          <a:endParaRPr lang="en-US" sz="1400" b="0" i="0" kern="1200" dirty="0">
            <a:solidFill>
              <a:srgbClr val="44546A"/>
            </a:solidFill>
            <a:latin typeface="Arial"/>
            <a:ea typeface="+mn-ea"/>
            <a:cs typeface="+mn-cs"/>
          </a:endParaRPr>
        </a:p>
      </dsp:txBody>
      <dsp:txXfrm>
        <a:off x="0" y="477053"/>
        <a:ext cx="6267831" cy="4770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15DBD-88B0-4544-B496-6867B3185476}">
      <dsp:nvSpPr>
        <dsp:cNvPr id="0" name=""/>
        <dsp:cNvSpPr/>
      </dsp:nvSpPr>
      <dsp:spPr>
        <a:xfrm>
          <a:off x="0" y="0"/>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D6326-A6A5-433A-895A-5EBCE15BDE62}">
      <dsp:nvSpPr>
        <dsp:cNvPr id="0" name=""/>
        <dsp:cNvSpPr/>
      </dsp:nvSpPr>
      <dsp:spPr>
        <a:xfrm>
          <a:off x="0" y="0"/>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solidFill>
                <a:srgbClr val="44546A"/>
              </a:solidFill>
            </a:rPr>
            <a:t>Hive</a:t>
          </a:r>
          <a:endParaRPr lang="en-US" sz="1400" kern="1200" dirty="0">
            <a:solidFill>
              <a:srgbClr val="44546A"/>
            </a:solidFill>
          </a:endParaRPr>
        </a:p>
      </dsp:txBody>
      <dsp:txXfrm>
        <a:off x="0" y="0"/>
        <a:ext cx="6096000" cy="477053"/>
      </dsp:txXfrm>
    </dsp:sp>
    <dsp:sp modelId="{7E0D73E5-AC72-4FA6-80E2-A021746A2E91}">
      <dsp:nvSpPr>
        <dsp:cNvPr id="0" name=""/>
        <dsp:cNvSpPr/>
      </dsp:nvSpPr>
      <dsp:spPr>
        <a:xfrm>
          <a:off x="0" y="477053"/>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25CA33-72BE-4F4E-9C2F-A3E43013EC31}">
      <dsp:nvSpPr>
        <dsp:cNvPr id="0" name=""/>
        <dsp:cNvSpPr/>
      </dsp:nvSpPr>
      <dsp:spPr>
        <a:xfrm>
          <a:off x="0" y="477053"/>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rPr>
            <a:t>This is a data warehousing and SQL-like query language that presents data in the form of tables. It is used for data summarization, query, and analysis.</a:t>
          </a:r>
          <a:endParaRPr lang="en-US" sz="1400" kern="1200" dirty="0">
            <a:solidFill>
              <a:srgbClr val="44546A"/>
            </a:solidFill>
          </a:endParaRPr>
        </a:p>
      </dsp:txBody>
      <dsp:txXfrm>
        <a:off x="0" y="477053"/>
        <a:ext cx="6096000" cy="4770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E61BB-808C-4206-BDF8-55C0896996F1}">
      <dsp:nvSpPr>
        <dsp:cNvPr id="0" name=""/>
        <dsp:cNvSpPr/>
      </dsp:nvSpPr>
      <dsp:spPr>
        <a:xfrm>
          <a:off x="0" y="0"/>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83D14E-6ECE-47F2-A0E4-1A5993780801}">
      <dsp:nvSpPr>
        <dsp:cNvPr id="0" name=""/>
        <dsp:cNvSpPr/>
      </dsp:nvSpPr>
      <dsp:spPr>
        <a:xfrm>
          <a:off x="0" y="0"/>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solidFill>
                <a:srgbClr val="44546A"/>
              </a:solidFill>
              <a:latin typeface="Arial"/>
              <a:ea typeface="+mn-ea"/>
              <a:cs typeface="+mn-cs"/>
            </a:rPr>
            <a:t>Impala</a:t>
          </a:r>
        </a:p>
      </dsp:txBody>
      <dsp:txXfrm>
        <a:off x="0" y="0"/>
        <a:ext cx="6096000" cy="477053"/>
      </dsp:txXfrm>
    </dsp:sp>
    <dsp:sp modelId="{AF34EA66-D98A-41AF-AF6E-50166A27CCAE}">
      <dsp:nvSpPr>
        <dsp:cNvPr id="0" name=""/>
        <dsp:cNvSpPr/>
      </dsp:nvSpPr>
      <dsp:spPr>
        <a:xfrm>
          <a:off x="0" y="477053"/>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AE2A66-3938-4AC8-8702-39A0E2715E53}">
      <dsp:nvSpPr>
        <dsp:cNvPr id="0" name=""/>
        <dsp:cNvSpPr/>
      </dsp:nvSpPr>
      <dsp:spPr>
        <a:xfrm>
          <a:off x="0" y="477053"/>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latin typeface="Arial"/>
              <a:ea typeface="+mn-ea"/>
              <a:cs typeface="+mn-cs"/>
            </a:rPr>
            <a:t>This is a massively parallel processing SQL query engine that runs on Apache Hadoop. It is used for querying large amounts of data in real-time.</a:t>
          </a:r>
        </a:p>
      </dsp:txBody>
      <dsp:txXfrm>
        <a:off x="0" y="477053"/>
        <a:ext cx="6096000" cy="4770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15DBD-88B0-4544-B496-6867B3185476}">
      <dsp:nvSpPr>
        <dsp:cNvPr id="0" name=""/>
        <dsp:cNvSpPr/>
      </dsp:nvSpPr>
      <dsp:spPr>
        <a:xfrm>
          <a:off x="0" y="0"/>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D6326-A6A5-433A-895A-5EBCE15BDE62}">
      <dsp:nvSpPr>
        <dsp:cNvPr id="0" name=""/>
        <dsp:cNvSpPr/>
      </dsp:nvSpPr>
      <dsp:spPr>
        <a:xfrm>
          <a:off x="0" y="0"/>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solidFill>
                <a:srgbClr val="44546A"/>
              </a:solidFill>
            </a:rPr>
            <a:t>Tableau</a:t>
          </a:r>
          <a:endParaRPr lang="en-US" sz="1400" kern="1200" dirty="0">
            <a:solidFill>
              <a:srgbClr val="44546A"/>
            </a:solidFill>
          </a:endParaRPr>
        </a:p>
      </dsp:txBody>
      <dsp:txXfrm>
        <a:off x="0" y="0"/>
        <a:ext cx="6096000" cy="477053"/>
      </dsp:txXfrm>
    </dsp:sp>
    <dsp:sp modelId="{7E0D73E5-AC72-4FA6-80E2-A021746A2E91}">
      <dsp:nvSpPr>
        <dsp:cNvPr id="0" name=""/>
        <dsp:cNvSpPr/>
      </dsp:nvSpPr>
      <dsp:spPr>
        <a:xfrm>
          <a:off x="0" y="477053"/>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25CA33-72BE-4F4E-9C2F-A3E43013EC31}">
      <dsp:nvSpPr>
        <dsp:cNvPr id="0" name=""/>
        <dsp:cNvSpPr/>
      </dsp:nvSpPr>
      <dsp:spPr>
        <a:xfrm>
          <a:off x="0" y="477053"/>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rPr>
            <a:t>This is a data visualization tool that is used for converting raw data into an understandable format; graphs and visuals.</a:t>
          </a:r>
          <a:endParaRPr lang="en-US" sz="1400" kern="1200" dirty="0">
            <a:solidFill>
              <a:srgbClr val="44546A"/>
            </a:solidFill>
          </a:endParaRPr>
        </a:p>
      </dsp:txBody>
      <dsp:txXfrm>
        <a:off x="0" y="477053"/>
        <a:ext cx="6096000" cy="4770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E61BB-808C-4206-BDF8-55C0896996F1}">
      <dsp:nvSpPr>
        <dsp:cNvPr id="0" name=""/>
        <dsp:cNvSpPr/>
      </dsp:nvSpPr>
      <dsp:spPr>
        <a:xfrm>
          <a:off x="0" y="0"/>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83D14E-6ECE-47F2-A0E4-1A5993780801}">
      <dsp:nvSpPr>
        <dsp:cNvPr id="0" name=""/>
        <dsp:cNvSpPr/>
      </dsp:nvSpPr>
      <dsp:spPr>
        <a:xfrm>
          <a:off x="0" y="0"/>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solidFill>
                <a:srgbClr val="44546A"/>
              </a:solidFill>
              <a:latin typeface="Arial"/>
              <a:ea typeface="+mn-ea"/>
              <a:cs typeface="+mn-cs"/>
            </a:rPr>
            <a:t>PowerBI</a:t>
          </a:r>
        </a:p>
      </dsp:txBody>
      <dsp:txXfrm>
        <a:off x="0" y="0"/>
        <a:ext cx="6096000" cy="477053"/>
      </dsp:txXfrm>
    </dsp:sp>
    <dsp:sp modelId="{AF34EA66-D98A-41AF-AF6E-50166A27CCAE}">
      <dsp:nvSpPr>
        <dsp:cNvPr id="0" name=""/>
        <dsp:cNvSpPr/>
      </dsp:nvSpPr>
      <dsp:spPr>
        <a:xfrm>
          <a:off x="0" y="477053"/>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AE2A66-3938-4AC8-8702-39A0E2715E53}">
      <dsp:nvSpPr>
        <dsp:cNvPr id="0" name=""/>
        <dsp:cNvSpPr/>
      </dsp:nvSpPr>
      <dsp:spPr>
        <a:xfrm>
          <a:off x="0" y="477053"/>
          <a:ext cx="6096000" cy="47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latin typeface="Arial"/>
              <a:ea typeface="+mn-ea"/>
              <a:cs typeface="+mn-cs"/>
            </a:rPr>
            <a:t>This is a business analytics tool that is used to create reports and dashboards using data from a wide range of sources.</a:t>
          </a:r>
        </a:p>
      </dsp:txBody>
      <dsp:txXfrm>
        <a:off x="0" y="477053"/>
        <a:ext cx="6096000" cy="47705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D29FB0-7F95-410A-9DAD-DC46D5DC1C4F}" type="datetimeFigureOut">
              <a:rPr lang="en-IN" smtClean="0"/>
              <a:t>29-12-2023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905B0-2AED-4A5F-B1AD-D38F6B2F7F59}" type="slidenum">
              <a:rPr lang="en-IN" smtClean="0"/>
              <a:t>‹#›</a:t>
            </a:fld>
            <a:endParaRPr lang="en-IN"/>
          </a:p>
        </p:txBody>
      </p:sp>
    </p:spTree>
    <p:extLst>
      <p:ext uri="{BB962C8B-B14F-4D97-AF65-F5344CB8AC3E}">
        <p14:creationId xmlns:p14="http://schemas.microsoft.com/office/powerpoint/2010/main" val="789903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**Detailed Notes:**</a:t>
            </a:r>
          </a:p>
          <a:p/>
          <a:p>
            <a:r>
              <a:t>- Data Corp is a prominent player in the financial sector, providing a variety of financial products to millions of customers globally.</a:t>
            </a:r>
          </a:p>
          <a:p>
            <a:r>
              <a:t>- The company has witnessed a significant surge in the volume of data they manage on a daily basis due to the growing prevalence of digital transactions.</a:t>
            </a:r>
          </a:p>
          <a:p/>
          <a:p>
            <a:r>
              <a:t>**Key Points:**</a:t>
            </a:r>
          </a:p>
          <a:p/>
          <a:p>
            <a:r>
              <a:t>- Data Corp is a well-established financial firm catering to a large customer base.</a:t>
            </a:r>
          </a:p>
          <a:p>
            <a:r>
              <a:t>- The company's services range from traditional savings accounts to intricate financial tools.</a:t>
            </a:r>
          </a:p>
          <a:p>
            <a:r>
              <a:t>- The advent of digital transactions has led to a substantial upsurge in the amount of data processed by Data Corp on a daily basis.</a:t>
            </a:r>
          </a:p>
          <a:p/>
          <a:p>
            <a:r>
              <a:t>**For Students:**</a:t>
            </a:r>
          </a:p>
          <a:p>
            <a:r>
              <a:t>Data Corp is a big financial company that serves many customers worldwide. With more people using digital ways to do transactions, the company now has a lot more data to handle every day.</a:t>
            </a:r>
          </a:p>
        </p:txBody>
      </p:sp>
      <p:sp>
        <p:nvSpPr>
          <p:cNvPr id="4" name="Slide Number Placeholder 3"/>
          <p:cNvSpPr>
            <a:spLocks noGrp="1"/>
          </p:cNvSpPr>
          <p:nvPr>
            <p:ph type="sldNum" sz="quarter" idx="5"/>
          </p:nvPr>
        </p:nvSpPr>
        <p:spPr/>
        <p:txBody>
          <a:bodyPr/>
          <a:lstStyle/>
          <a:p>
            <a:fld id="{E14905B0-2AED-4A5F-B1AD-D38F6B2F7F59}" type="slidenum">
              <a:rPr lang="en-IN" smtClean="0"/>
              <a:t>2</a:t>
            </a:fld>
            <a:endParaRPr lang="en-IN" dirty="0"/>
          </a:p>
        </p:txBody>
      </p:sp>
    </p:spTree>
    <p:extLst>
      <p:ext uri="{BB962C8B-B14F-4D97-AF65-F5344CB8AC3E}">
        <p14:creationId xmlns:p14="http://schemas.microsoft.com/office/powerpoint/2010/main" val="358246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 Data ingestion involves collecting, transferring, and loading large volumes of data from various sources into a storage or processing system for analysis and decision-making.</a:t>
            </a:r>
          </a:p>
          <a:p>
            <a:r>
              <a:t>- It includes handling data from diverse formats and sources, ensuring its accuracy, and preparing it for further processing.</a:t>
            </a:r>
          </a:p>
          <a:p>
            <a:r>
              <a:t>- Data ingestion is a critical step in the big data pipeline, enabling organizations to leverage data effectively for insights and decision-making.</a:t>
            </a:r>
          </a:p>
          <a:p/>
          <a:p>
            <a:r>
              <a:t>For Students:</a:t>
            </a:r>
          </a:p>
          <a:p>
            <a:r>
              <a:t>Data ingestion is like gathering a lot of different kinds of information from various places and making sure it’s all organized and ready to be used for important things like making decisions and finding patterns.</a:t>
            </a:r>
          </a:p>
        </p:txBody>
      </p:sp>
      <p:sp>
        <p:nvSpPr>
          <p:cNvPr id="4" name="Slide Number Placeholder 3"/>
          <p:cNvSpPr>
            <a:spLocks noGrp="1"/>
          </p:cNvSpPr>
          <p:nvPr>
            <p:ph type="sldNum" sz="quarter" idx="5"/>
          </p:nvPr>
        </p:nvSpPr>
        <p:spPr/>
        <p:txBody>
          <a:bodyPr/>
          <a:lstStyle/>
          <a:p>
            <a:fld id="{E14905B0-2AED-4A5F-B1AD-D38F6B2F7F59}" type="slidenum">
              <a:rPr lang="en-IN" smtClean="0"/>
              <a:t>27</a:t>
            </a:fld>
            <a:endParaRPr lang="en-IN" dirty="0"/>
          </a:p>
        </p:txBody>
      </p:sp>
    </p:spTree>
    <p:extLst>
      <p:ext uri="{BB962C8B-B14F-4D97-AF65-F5344CB8AC3E}">
        <p14:creationId xmlns:p14="http://schemas.microsoft.com/office/powerpoint/2010/main" val="3675902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**For Students:**</a:t>
            </a:r>
          </a:p>
          <a:p>
            <a:r>
              <a:t>Data ingestion is like gathering ingredients to cook a meal. It's the process of collecting and preparing data from different places so that we can use it to learn and make decisions. It's important because without this step, we can't analyze the data and find out valuable information.</a:t>
            </a:r>
          </a:p>
          <a:p/>
          <a:p>
            <a:r>
              <a:t>- Data ingestion involves acquiring, validating, and processing data from various sources.</a:t>
            </a:r>
          </a:p>
          <a:p>
            <a:r>
              <a:t>- It is the foundational step in the big data pipeline, preparing data for further processing and analysis.</a:t>
            </a:r>
          </a:p>
          <a:p>
            <a:r>
              <a:t>- It ensures efficient movement of data from different sources into storage systems, like data lakes or data warehouses.</a:t>
            </a:r>
          </a:p>
        </p:txBody>
      </p:sp>
      <p:sp>
        <p:nvSpPr>
          <p:cNvPr id="4" name="Slide Number Placeholder 3"/>
          <p:cNvSpPr>
            <a:spLocks noGrp="1"/>
          </p:cNvSpPr>
          <p:nvPr>
            <p:ph type="sldNum" sz="quarter" idx="5"/>
          </p:nvPr>
        </p:nvSpPr>
        <p:spPr/>
        <p:txBody>
          <a:bodyPr/>
          <a:lstStyle/>
          <a:p>
            <a:fld id="{E14905B0-2AED-4A5F-B1AD-D38F6B2F7F59}" type="slidenum">
              <a:rPr lang="en-IN" smtClean="0"/>
              <a:t>28</a:t>
            </a:fld>
            <a:endParaRPr lang="en-IN" dirty="0"/>
          </a:p>
        </p:txBody>
      </p:sp>
    </p:spTree>
    <p:extLst>
      <p:ext uri="{BB962C8B-B14F-4D97-AF65-F5344CB8AC3E}">
        <p14:creationId xmlns:p14="http://schemas.microsoft.com/office/powerpoint/2010/main" val="129381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Summary:</a:t>
            </a:r>
          </a:p>
          <a:p/>
          <a:p>
            <a:r>
              <a:t>- Data ingestion is the process of collecting, transferring, and loading large volumes of data from various sources into a storage or processing system for analysis and decision-making purposes.</a:t>
            </a:r>
          </a:p>
          <a:p>
            <a:r>
              <a:t>- It is the foundational step in a big data pipeline, setting the stage for subsequent processing and analysis.</a:t>
            </a:r>
          </a:p>
          <a:p>
            <a:r>
              <a:t>- Key functions include acquisition, validation, processing, storage, and routing of data from diverse sources such as databases, APIs, logs, sensors, and more.</a:t>
            </a:r>
          </a:p>
          <a:p>
            <a:r>
              <a:t>- The data ingestion process involves source identification, connection establishment, data extraction, transformation, loading, validation, error handling, metadata management, and notification and monitoring.</a:t>
            </a:r>
          </a:p>
          <a:p>
            <a:r>
              <a:t>- Challenges in data ingestion include volume and velocity, data variety, data quality, scalability, and latency.</a:t>
            </a:r>
          </a:p>
          <a:p>
            <a:r>
              <a:t>- Batch data ingestion has higher latency and is suitable for historical analysis, while stream data ingestion offers lower latency and is suitable for applications requiring timely insights and actions.</a:t>
            </a:r>
          </a:p>
          <a:p>
            <a:r>
              <a:t>- Examples of batch and stream data ingestion include daily website logs and customer transaction logs for batch ingestion, and user clicks and IoT sensor data for stream ingestion.</a:t>
            </a:r>
          </a:p>
          <a:p>
            <a:r>
              <a:t>- The primary purpose of data ingestion is to prepare collected data for further processing, analysis, and storage.</a:t>
            </a:r>
          </a:p>
          <a:p/>
          <a:p>
            <a:r>
              <a:t>For Students:</a:t>
            </a:r>
          </a:p>
          <a:p>
            <a:r>
              <a:t>Data ingestion is like gathering, organizing, and preparing a jumble of information from different places so that it can be better understood and used for making decisions. It's like getting all your puzzle pieces ready before you start putting the puzzle together.</a:t>
            </a:r>
          </a:p>
        </p:txBody>
      </p:sp>
      <p:sp>
        <p:nvSpPr>
          <p:cNvPr id="4" name="Slide Number Placeholder 3"/>
          <p:cNvSpPr>
            <a:spLocks noGrp="1"/>
          </p:cNvSpPr>
          <p:nvPr>
            <p:ph type="sldNum" sz="quarter" idx="5"/>
          </p:nvPr>
        </p:nvSpPr>
        <p:spPr/>
        <p:txBody>
          <a:bodyPr/>
          <a:lstStyle/>
          <a:p>
            <a:fld id="{E14905B0-2AED-4A5F-B1AD-D38F6B2F7F59}" type="slidenum">
              <a:rPr lang="en-IN" smtClean="0"/>
              <a:t>36</a:t>
            </a:fld>
            <a:endParaRPr lang="en-IN" dirty="0"/>
          </a:p>
        </p:txBody>
      </p:sp>
    </p:spTree>
    <p:extLst>
      <p:ext uri="{BB962C8B-B14F-4D97-AF65-F5344CB8AC3E}">
        <p14:creationId xmlns:p14="http://schemas.microsoft.com/office/powerpoint/2010/main" val="1218179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Summary:</a:t>
            </a:r>
          </a:p>
          <a:p>
            <a:r>
              <a:t>- Big Data Ingestion refers to the process of collecting, transferring, and loading large volumes of data from various sources into a storage or processing system for analysis and decision-making purposes.</a:t>
            </a:r>
          </a:p>
          <a:p>
            <a:r>
              <a:t>- Key functions of data ingestion include acquisition, validation, processing, storage, and routing.</a:t>
            </a:r>
          </a:p>
          <a:p>
            <a:r>
              <a:t>- The data ingestion process involves source identification, connection establishment, data extraction, data transformation, data loading, validation and error handling, metadata management, and notification and monitoring.</a:t>
            </a:r>
          </a:p>
          <a:p>
            <a:r>
              <a:t>- Challenges in data ingestion include volume and velocity, data variety, data quality, scalability, and latency.</a:t>
            </a:r>
          </a:p>
          <a:p>
            <a:r>
              <a:t>- Batch data ingestion has higher latency due to processing intervals, whereas stream data ingestion offers lower latency since data is processed immediately upon arrival.</a:t>
            </a:r>
          </a:p>
          <a:p>
            <a:r>
              <a:t>- Examples of batch data ingestion include daily website logs and customer transaction logs, while examples of stream data ingestion include user clicks and IoT sensor data.</a:t>
            </a:r>
          </a:p>
          <a:p/>
          <a:p>
            <a:r>
              <a:t>For Students:</a:t>
            </a:r>
          </a:p>
          <a:p>
            <a:r>
              <a:t>Data ingestion is like collecting data from different places and getting it ready for use, like cleaning and organizing your room before doing your homework. This process is important for making sure the data is accurate and useful. Batch data ingestion is like doing your homework after collecting all the information, while stream data ingestion is like doing your homework as you receive new information, allowing you to work on it immediately.</a:t>
            </a:r>
          </a:p>
        </p:txBody>
      </p:sp>
      <p:sp>
        <p:nvSpPr>
          <p:cNvPr id="4" name="Slide Number Placeholder 3"/>
          <p:cNvSpPr>
            <a:spLocks noGrp="1"/>
          </p:cNvSpPr>
          <p:nvPr>
            <p:ph type="sldNum" sz="quarter" idx="5"/>
          </p:nvPr>
        </p:nvSpPr>
        <p:spPr/>
        <p:txBody>
          <a:bodyPr/>
          <a:lstStyle/>
          <a:p>
            <a:fld id="{E14905B0-2AED-4A5F-B1AD-D38F6B2F7F59}" type="slidenum">
              <a:rPr lang="en-IN" smtClean="0"/>
              <a:t>37</a:t>
            </a:fld>
            <a:endParaRPr lang="en-IN" dirty="0"/>
          </a:p>
        </p:txBody>
      </p:sp>
    </p:spTree>
    <p:extLst>
      <p:ext uri="{BB962C8B-B14F-4D97-AF65-F5344CB8AC3E}">
        <p14:creationId xmlns:p14="http://schemas.microsoft.com/office/powerpoint/2010/main" val="2953593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For Students:</a:t>
            </a:r>
          </a:p>
          <a:p>
            <a:r>
              <a:t>Data ingestion pipeline is like a conveyor belt that collects, checks, changes, and stores data from different places into a big storage area. This makes sure the data is neat, reliable, and ready for analysis.</a:t>
            </a:r>
          </a:p>
          <a:p/>
          <a:p>
            <a:r>
              <a:t>- Data ingestion pipeline: A sequence of steps and tools for collecting, validating, transforming, and loading data into a storage system.</a:t>
            </a:r>
          </a:p>
          <a:p>
            <a:r>
              <a:t>- Purpose: Ensures data cleanliness, consistency, and accessibility for analysis or other uses.</a:t>
            </a:r>
          </a:p>
          <a:p>
            <a:r>
              <a:t>- Components: Series of processes and technologies that handle the data flow from its sources to storage.</a:t>
            </a:r>
          </a:p>
          <a:p>
            <a:r>
              <a:t>- Importance: Enables organizations to efficiently manage and utilize large volumes of diverse data.</a:t>
            </a:r>
          </a:p>
          <a:p>
            <a:r>
              <a:t>- Key goal: To streamline the process of acquiring and preparing data for further use.</a:t>
            </a:r>
          </a:p>
        </p:txBody>
      </p:sp>
      <p:sp>
        <p:nvSpPr>
          <p:cNvPr id="4" name="Slide Number Placeholder 3"/>
          <p:cNvSpPr>
            <a:spLocks noGrp="1"/>
          </p:cNvSpPr>
          <p:nvPr>
            <p:ph type="sldNum" sz="quarter" idx="5"/>
          </p:nvPr>
        </p:nvSpPr>
        <p:spPr/>
        <p:txBody>
          <a:bodyPr/>
          <a:lstStyle/>
          <a:p>
            <a:fld id="{E14905B0-2AED-4A5F-B1AD-D38F6B2F7F59}" type="slidenum">
              <a:rPr lang="en-IN" smtClean="0"/>
              <a:t>40</a:t>
            </a:fld>
            <a:endParaRPr lang="en-IN" dirty="0"/>
          </a:p>
        </p:txBody>
      </p:sp>
    </p:spTree>
    <p:extLst>
      <p:ext uri="{BB962C8B-B14F-4D97-AF65-F5344CB8AC3E}">
        <p14:creationId xmlns:p14="http://schemas.microsoft.com/office/powerpoint/2010/main" val="2062131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Summary:</a:t>
            </a:r>
          </a:p>
          <a:p/>
          <a:p>
            <a:r>
              <a:t>The module covers two key areas: Big Data architecture components and diverse sources of Big Data. It explains the process of data ingestion, including key functions, steps in the data ingestion pipeline, challenges, and the difference between batch and stream data ingestion. It also covers ETL vs ELT, along with key factors for a data ingestion pipeline.</a:t>
            </a:r>
          </a:p>
          <a:p/>
          <a:p>
            <a:r>
              <a:t>- Big Data architecture includes storage, processing, analysis, and visualization tools. It ensures efficient data flow, scalability, and optimal performance.</a:t>
            </a:r>
          </a:p>
          <a:p>
            <a:r>
              <a:t>- Data ingestion involves acquiring, validating, and processing data from various sources, setting the stage for subsequent processing and analysis.</a:t>
            </a:r>
          </a:p>
          <a:p>
            <a:r>
              <a:t>- Key functions of data ingestion include acquisition, validation, processing, storage, and routing.</a:t>
            </a:r>
          </a:p>
          <a:p>
            <a:r>
              <a:t>- The data ingestion pipeline involves steps such as metadata collection, data loading, data transformation, and validation, among others.</a:t>
            </a:r>
          </a:p>
          <a:p>
            <a:r>
              <a:t>- ETL involves extracting, transforming, and loading data, while ELT involves extracting, loading, and transforming data.</a:t>
            </a:r>
          </a:p>
          <a:p>
            <a:r>
              <a:t>- Key factors for a data ingestion pipeline include the type and volume of data to be ingested, processing location, complexity, scalability, and cost.</a:t>
            </a:r>
          </a:p>
          <a:p/>
          <a:p>
            <a:r>
              <a:t>For Students:</a:t>
            </a:r>
          </a:p>
          <a:p>
            <a:r>
              <a:t>The module covers the process of collecting, validating, and preparing data for analysis, and the diverse sources of Big Data. It also explains ETL vs ELT and key factors to consider when designing a data ingestion pipeline, such as the type and volume of data to be ingested. Understanding these concepts will help in selecting the appropriate tools and strategies for efficient data ingestion and processing.</a:t>
            </a:r>
          </a:p>
        </p:txBody>
      </p:sp>
      <p:sp>
        <p:nvSpPr>
          <p:cNvPr id="4" name="Slide Number Placeholder 3"/>
          <p:cNvSpPr>
            <a:spLocks noGrp="1"/>
          </p:cNvSpPr>
          <p:nvPr>
            <p:ph type="sldNum" sz="quarter" idx="5"/>
          </p:nvPr>
        </p:nvSpPr>
        <p:spPr/>
        <p:txBody>
          <a:bodyPr/>
          <a:lstStyle/>
          <a:p>
            <a:fld id="{E14905B0-2AED-4A5F-B1AD-D38F6B2F7F59}" type="slidenum">
              <a:rPr lang="en-IN" smtClean="0"/>
              <a:t>52</a:t>
            </a:fld>
            <a:endParaRPr lang="en-IN" dirty="0"/>
          </a:p>
        </p:txBody>
      </p:sp>
    </p:spTree>
    <p:extLst>
      <p:ext uri="{BB962C8B-B14F-4D97-AF65-F5344CB8AC3E}">
        <p14:creationId xmlns:p14="http://schemas.microsoft.com/office/powerpoint/2010/main" val="209153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Summary:</a:t>
            </a:r>
          </a:p>
          <a:p>
            <a:r>
              <a:t>- Data Ingestion involves acquiring, validating, and processing data from various sources, serving as the foundational step in the big data pipeline.</a:t>
            </a:r>
          </a:p>
          <a:p>
            <a:r>
              <a:t>- The Data Ingestion pipeline consists of several steps such as data extraction, validation, transformation, loading, metadata management, and more.</a:t>
            </a:r>
          </a:p>
          <a:p>
            <a:r>
              <a:t>- ETL (Extract, Transform, Load) and ELT (Extract, Load, Transform) are two approaches to data processing, each with its own set of advantages and considerations.</a:t>
            </a:r>
          </a:p>
          <a:p>
            <a:r>
              <a:t>- Key factors for designing a Data Ingestion Pipeline include the type and volume of data to be ingested, data security, scalability, and system complexity.</a:t>
            </a:r>
          </a:p>
          <a:p/>
          <a:p>
            <a:r>
              <a:t>Key Points:</a:t>
            </a:r>
          </a:p>
          <a:p>
            <a:r>
              <a:t>- Data Ingestion involves acquiring, validating, transforming, and loading data into a storage or processing system for further analysis and decision-making.</a:t>
            </a:r>
          </a:p>
          <a:p>
            <a:r>
              <a:t>- ETL involves transforming data before loading, while ELT involves transforming data after loading it into the target system.</a:t>
            </a:r>
          </a:p>
          <a:p>
            <a:r>
              <a:t>- Key factors for a Data Ingestion pipeline include the type and volume of data, data security, scalability, and system complexity.</a:t>
            </a:r>
          </a:p>
          <a:p>
            <a:r>
              <a:t>- Data security is a significant challenge in building a Data Ingestion Pipeline, requiring measures such as encryption and access controls to protect sensitive information.</a:t>
            </a:r>
          </a:p>
          <a:p/>
          <a:p>
            <a:r>
              <a:t>For Students:</a:t>
            </a:r>
          </a:p>
          <a:p>
            <a:r>
              <a:t>Data Ingestion is like collecting, checking, and preparing different puzzle pieces before putting them together. ETL and ELT are like different ways of assembling the puzzle, and it's important to consider the type of data, its security, and how much there is when working with it.</a:t>
            </a:r>
          </a:p>
        </p:txBody>
      </p:sp>
      <p:sp>
        <p:nvSpPr>
          <p:cNvPr id="4" name="Slide Number Placeholder 3"/>
          <p:cNvSpPr>
            <a:spLocks noGrp="1"/>
          </p:cNvSpPr>
          <p:nvPr>
            <p:ph type="sldNum" sz="quarter" idx="5"/>
          </p:nvPr>
        </p:nvSpPr>
        <p:spPr/>
        <p:txBody>
          <a:bodyPr/>
          <a:lstStyle/>
          <a:p>
            <a:fld id="{E14905B0-2AED-4A5F-B1AD-D38F6B2F7F59}" type="slidenum">
              <a:rPr lang="en-IN" smtClean="0"/>
              <a:t>53</a:t>
            </a:fld>
            <a:endParaRPr lang="en-IN" dirty="0"/>
          </a:p>
        </p:txBody>
      </p:sp>
    </p:spTree>
    <p:extLst>
      <p:ext uri="{BB962C8B-B14F-4D97-AF65-F5344CB8AC3E}">
        <p14:creationId xmlns:p14="http://schemas.microsoft.com/office/powerpoint/2010/main" val="3760750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Sure, here are the detailed notes, summary, and key points for the "E-commerce company Case - 1":</a:t>
            </a:r>
          </a:p>
          <a:p/>
          <a:p>
            <a:r>
              <a:t>- **Detailed Notes:**</a:t>
            </a:r>
          </a:p>
          <a:p>
            <a:r>
              <a:t>  - Flipkart, being a leading e-commerce company, faces the challenge of managing large volumes of data from various sources such as their website, mobile apps, customer reviews, and inventory systems.</a:t>
            </a:r>
          </a:p>
          <a:p>
            <a:r>
              <a:t>  - The company needs to effectively manage and derive real-time insights from this extensive and diverse data to make informed business decisions.</a:t>
            </a:r>
          </a:p>
          <a:p>
            <a:r>
              <a:t>  - The data ingestion process must handle the complexity and scale of data coming from different sources within the organization and from external interactions with customers.</a:t>
            </a:r>
          </a:p>
          <a:p/>
          <a:p>
            <a:r>
              <a:t>- **Key Points:**</a:t>
            </a:r>
          </a:p>
          <a:p>
            <a:r>
              <a:t>  - Managing large volumes of data from diverse sources.</a:t>
            </a:r>
          </a:p>
          <a:p>
            <a:r>
              <a:t>  - Deriving real-time insights for informed decision-making.</a:t>
            </a:r>
          </a:p>
          <a:p>
            <a:r>
              <a:t>  - Handling the complexity and scale of data from various internal and external sources.</a:t>
            </a:r>
          </a:p>
          <a:p/>
          <a:p>
            <a:r>
              <a:t>- **For Students:**</a:t>
            </a:r>
          </a:p>
          <a:p>
            <a:r>
              <a:t>  - Flipkart, a major e-commerce company, faces the challenge of handling and analyzing a large amount of data coming from different places like their website, mobile apps, customer reviews, and inventory systems. This is important for them to understand and respond to customer needs and market trends in real-time.</a:t>
            </a:r>
          </a:p>
        </p:txBody>
      </p:sp>
      <p:sp>
        <p:nvSpPr>
          <p:cNvPr id="4" name="Slide Number Placeholder 3"/>
          <p:cNvSpPr>
            <a:spLocks noGrp="1"/>
          </p:cNvSpPr>
          <p:nvPr>
            <p:ph type="sldNum" sz="quarter" idx="5"/>
          </p:nvPr>
        </p:nvSpPr>
        <p:spPr/>
        <p:txBody>
          <a:bodyPr/>
          <a:lstStyle/>
          <a:p>
            <a:fld id="{E14905B0-2AED-4A5F-B1AD-D38F6B2F7F59}" type="slidenum">
              <a:rPr lang="en-IN" smtClean="0"/>
              <a:t>56</a:t>
            </a:fld>
            <a:endParaRPr lang="en-IN" dirty="0"/>
          </a:p>
        </p:txBody>
      </p:sp>
    </p:spTree>
    <p:extLst>
      <p:ext uri="{BB962C8B-B14F-4D97-AF65-F5344CB8AC3E}">
        <p14:creationId xmlns:p14="http://schemas.microsoft.com/office/powerpoint/2010/main" val="20617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Quiz</a:t>
            </a:r>
          </a:p>
          <a:p>
            <a:r>
              <a:t>What is a common application of data ingestion in the field of data analytics and business intelligence?</a:t>
            </a:r>
          </a:p>
          <a:p/>
          <a:p>
            <a:r>
              <a:t>Data visualization</a:t>
            </a:r>
          </a:p>
          <a:p>
            <a:r>
              <a:t>Data encryption</a:t>
            </a:r>
          </a:p>
          <a:p>
            <a:r>
              <a:t>Data storage</a:t>
            </a:r>
          </a:p>
          <a:p>
            <a:r>
              <a:t>Data cleaning</a:t>
            </a:r>
          </a:p>
          <a:p/>
          <a:p>
            <a:r>
              <a:t>Answer: A</a:t>
            </a:r>
          </a:p>
          <a:p/>
          <a:p/>
          <a:p>
            <a:r>
              <a:t>Explanation: Data ingestion is the process of collecting and importing data from various sources into a storage and processing system. In the context of data analytics and business intelligence, one of the key applications of data ingestion is to prepare data for visualization. Data ingestion helps in gathering data from different sources, cleaning it, and structuring it in a way that is suitable for creating meaningful visualizations and dashboards. </a:t>
            </a:r>
          </a:p>
        </p:txBody>
      </p:sp>
      <p:sp>
        <p:nvSpPr>
          <p:cNvPr id="4" name="Slide Number Placeholder 3"/>
          <p:cNvSpPr>
            <a:spLocks noGrp="1"/>
          </p:cNvSpPr>
          <p:nvPr>
            <p:ph type="sldNum" sz="quarter" idx="5"/>
          </p:nvPr>
        </p:nvSpPr>
        <p:spPr/>
        <p:txBody>
          <a:bodyPr/>
          <a:lstStyle/>
          <a:p>
            <a:fld id="{E14905B0-2AED-4A5F-B1AD-D38F6B2F7F59}" type="slidenum">
              <a:rPr lang="en-IN" smtClean="0"/>
              <a:t>62</a:t>
            </a:fld>
            <a:endParaRPr lang="en-IN" dirty="0"/>
          </a:p>
        </p:txBody>
      </p:sp>
    </p:spTree>
    <p:extLst>
      <p:ext uri="{BB962C8B-B14F-4D97-AF65-F5344CB8AC3E}">
        <p14:creationId xmlns:p14="http://schemas.microsoft.com/office/powerpoint/2010/main" val="1508960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For Students:</a:t>
            </a:r>
          </a:p>
          <a:p/>
          <a:p>
            <a:r>
              <a:t>Data Ingestion is like collecting, organizing, and preparing a lot of information from different places so that it can be used to understand things better and make good decisions. It's like gathering, sorting, and cleaning up a lot of different puzzle pieces so that you can put them together to see the whole picture.</a:t>
            </a:r>
          </a:p>
          <a:p/>
          <a:p>
            <a:r>
              <a:t>- Data Ingestion involves acquiring, validating, and processing data from various sources.</a:t>
            </a:r>
          </a:p>
          <a:p>
            <a:r>
              <a:t>- It serves as the foundational step within a big data pipeline, setting the stage for subsequent processing and analysis.</a:t>
            </a:r>
          </a:p>
          <a:p>
            <a:r>
              <a:t>- Key functions include acquisition, validation, processing, storage, and routing of data from diverse sources.</a:t>
            </a:r>
          </a:p>
          <a:p>
            <a:r>
              <a:t>- The data ingestion process involves several steps such as source identification, connection establishment, data extraction, transformation, loading, validation, error handling, metadata management, and notification and monitoring.</a:t>
            </a:r>
          </a:p>
          <a:p>
            <a:r>
              <a:t>- Common challenges in data ingestion include volume, variety, and velocity of data, network bandwidth constraints, hardware capacity, complex data formats, duplicate and inconsistent data, data security, legacy systems integration, and monitoring and maintenance.</a:t>
            </a:r>
          </a:p>
        </p:txBody>
      </p:sp>
      <p:sp>
        <p:nvSpPr>
          <p:cNvPr id="4" name="Slide Number Placeholder 3"/>
          <p:cNvSpPr>
            <a:spLocks noGrp="1"/>
          </p:cNvSpPr>
          <p:nvPr>
            <p:ph type="sldNum" sz="quarter" idx="5"/>
          </p:nvPr>
        </p:nvSpPr>
        <p:spPr/>
        <p:txBody>
          <a:bodyPr/>
          <a:lstStyle/>
          <a:p>
            <a:fld id="{E14905B0-2AED-4A5F-B1AD-D38F6B2F7F59}" type="slidenum">
              <a:rPr lang="en-IN" smtClean="0"/>
              <a:t>68</a:t>
            </a:fld>
            <a:endParaRPr lang="en-IN" dirty="0"/>
          </a:p>
        </p:txBody>
      </p:sp>
    </p:spTree>
    <p:extLst>
      <p:ext uri="{BB962C8B-B14F-4D97-AF65-F5344CB8AC3E}">
        <p14:creationId xmlns:p14="http://schemas.microsoft.com/office/powerpoint/2010/main" val="1343275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Notes:</a:t>
            </a:r>
          </a:p>
          <a:p/>
          <a:p>
            <a:r>
              <a:t>- Data Corp is a prominent player in the financial sector for over a decade, offering a wide range of products globally.</a:t>
            </a:r>
          </a:p>
          <a:p>
            <a:r>
              <a:t>- The company has experienced a significant surge in data volume due to the rise of digital transactions.</a:t>
            </a:r>
          </a:p>
          <a:p>
            <a:r>
              <a:t>- Unstructured data from various sources like web logs, customer feedback, transaction data, and mobile app analytics has become challenging to process and analyze in real-time.</a:t>
            </a:r>
          </a:p>
          <a:p>
            <a:r>
              <a:t>- John Anderson, the Chief Data Officer at Data Corp, highlighted the issue of being overwhelmed with data while lacking actionable insights.</a:t>
            </a:r>
          </a:p>
          <a:p>
            <a:r>
              <a:t>- Traditional data handling tools are no longer adequate for the current data challenges.</a:t>
            </a:r>
          </a:p>
          <a:p/>
          <a:p>
            <a:r>
              <a:t>For Students:</a:t>
            </a:r>
          </a:p>
          <a:p>
            <a:r>
              <a:t>Data Corp, a major player in finance, is struggling with a large amount of unorganized data from different sources like customer feedback and transaction data. This has made it difficult for them to process and find useful insights quickly. Their current tools are not able to handle these new data challenges.</a:t>
            </a:r>
          </a:p>
        </p:txBody>
      </p:sp>
      <p:sp>
        <p:nvSpPr>
          <p:cNvPr id="4" name="Slide Number Placeholder 3"/>
          <p:cNvSpPr>
            <a:spLocks noGrp="1"/>
          </p:cNvSpPr>
          <p:nvPr>
            <p:ph type="sldNum" sz="quarter" idx="5"/>
          </p:nvPr>
        </p:nvSpPr>
        <p:spPr/>
        <p:txBody>
          <a:bodyPr/>
          <a:lstStyle/>
          <a:p>
            <a:fld id="{E14905B0-2AED-4A5F-B1AD-D38F6B2F7F59}" type="slidenum">
              <a:rPr lang="en-IN" smtClean="0"/>
              <a:t>3</a:t>
            </a:fld>
            <a:endParaRPr lang="en-IN" dirty="0"/>
          </a:p>
        </p:txBody>
      </p:sp>
    </p:spTree>
    <p:extLst>
      <p:ext uri="{BB962C8B-B14F-4D97-AF65-F5344CB8AC3E}">
        <p14:creationId xmlns:p14="http://schemas.microsoft.com/office/powerpoint/2010/main" val="3655477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Quiz</a:t>
            </a:r>
          </a:p>
          <a:p>
            <a:r>
              <a:t>When choosing a tool for data ingestion, what is a primary consideration to account for?</a:t>
            </a:r>
          </a:p>
          <a:p/>
          <a:p>
            <a:r>
              <a:t>The popularity of the tool in the market.</a:t>
            </a:r>
          </a:p>
          <a:p>
            <a:r>
              <a:t>The graphics and visuals the tool provides.</a:t>
            </a:r>
          </a:p>
          <a:p>
            <a:r>
              <a:t>Compatibility with the source and destination data systems.</a:t>
            </a:r>
          </a:p>
          <a:p>
            <a:r>
              <a:t>The age of the tool in terms of its release date.</a:t>
            </a:r>
          </a:p>
          <a:p/>
          <a:p>
            <a:r>
              <a:t>Answer: C</a:t>
            </a:r>
          </a:p>
          <a:p/>
          <a:p>
            <a:r>
              <a:t>Explanation:</a:t>
            </a:r>
          </a:p>
          <a:p>
            <a:r>
              <a:t>One of the primary challenges in selecting a data ingestion tool is ensuring it is compatible with both the source (where the data is coming from) and the destination (where the data is going to) data systems.</a:t>
            </a:r>
          </a:p>
        </p:txBody>
      </p:sp>
      <p:sp>
        <p:nvSpPr>
          <p:cNvPr id="4" name="Slide Number Placeholder 3"/>
          <p:cNvSpPr>
            <a:spLocks noGrp="1"/>
          </p:cNvSpPr>
          <p:nvPr>
            <p:ph type="sldNum" sz="quarter" idx="5"/>
          </p:nvPr>
        </p:nvSpPr>
        <p:spPr/>
        <p:txBody>
          <a:bodyPr/>
          <a:lstStyle/>
          <a:p>
            <a:fld id="{E14905B0-2AED-4A5F-B1AD-D38F6B2F7F59}" type="slidenum">
              <a:rPr lang="en-IN" smtClean="0"/>
              <a:t>73</a:t>
            </a:fld>
            <a:endParaRPr lang="en-IN" dirty="0"/>
          </a:p>
        </p:txBody>
      </p:sp>
    </p:spTree>
    <p:extLst>
      <p:ext uri="{BB962C8B-B14F-4D97-AF65-F5344CB8AC3E}">
        <p14:creationId xmlns:p14="http://schemas.microsoft.com/office/powerpoint/2010/main" val="2809485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Quiz</a:t>
            </a:r>
          </a:p>
          <a:p>
            <a:r>
              <a:t>Which of the following is a challenge associated with ingesting complex data formats into a data processing system?</a:t>
            </a:r>
          </a:p>
          <a:p/>
          <a:p>
            <a:r>
              <a:t>The large size of individual data files.</a:t>
            </a:r>
          </a:p>
          <a:p>
            <a:r>
              <a:t>Standardizing naming conventions across data sets.</a:t>
            </a:r>
          </a:p>
          <a:p>
            <a:r>
              <a:t>Ensuring the semantic meaning of data is preserved during ingestion.</a:t>
            </a:r>
          </a:p>
          <a:p>
            <a:r>
              <a:t>Frequency of data updates.</a:t>
            </a:r>
          </a:p>
          <a:p/>
          <a:p>
            <a:r>
              <a:t>Answer: C</a:t>
            </a:r>
          </a:p>
          <a:p/>
          <a:p>
            <a:r>
              <a:t>Explanation:</a:t>
            </a:r>
          </a:p>
          <a:p>
            <a:r>
              <a:t>While data formats can be intricate and varied, the primary challenge is ensuring the actual meaning (semantics) of the data is retained during the ingestion process. </a:t>
            </a:r>
          </a:p>
        </p:txBody>
      </p:sp>
      <p:sp>
        <p:nvSpPr>
          <p:cNvPr id="4" name="Slide Number Placeholder 3"/>
          <p:cNvSpPr>
            <a:spLocks noGrp="1"/>
          </p:cNvSpPr>
          <p:nvPr>
            <p:ph type="sldNum" sz="quarter" idx="5"/>
          </p:nvPr>
        </p:nvSpPr>
        <p:spPr/>
        <p:txBody>
          <a:bodyPr/>
          <a:lstStyle/>
          <a:p>
            <a:fld id="{E14905B0-2AED-4A5F-B1AD-D38F6B2F7F59}" type="slidenum">
              <a:rPr lang="en-IN" smtClean="0"/>
              <a:t>74</a:t>
            </a:fld>
            <a:endParaRPr lang="en-IN" dirty="0"/>
          </a:p>
        </p:txBody>
      </p:sp>
    </p:spTree>
    <p:extLst>
      <p:ext uri="{BB962C8B-B14F-4D97-AF65-F5344CB8AC3E}">
        <p14:creationId xmlns:p14="http://schemas.microsoft.com/office/powerpoint/2010/main" val="3193416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Key Points to Remember:</a:t>
            </a:r>
          </a:p>
          <a:p>
            <a:r>
              <a:t>- Understanding the challenges in data ingestion, including handling large volumes, complex formats, and ensuring data security.</a:t>
            </a:r>
          </a:p>
          <a:p>
            <a:r>
              <a:t>- Highlighting the key criteria for selecting data ingestion tools, encompassing factors like scalability, cost, and support.</a:t>
            </a:r>
          </a:p>
          <a:p>
            <a:r>
              <a:t>- Introducing a variety of data ingestion tools available in the market, ranging from open-source solutions to commercial platforms.</a:t>
            </a:r>
          </a:p>
          <a:p>
            <a:r>
              <a:t>- References and further reading materials for additional information on data ingestion.</a:t>
            </a:r>
          </a:p>
          <a:p>
            <a:r>
              <a:t>- Summary of the key concepts and learnings from the section on data ingestion.</a:t>
            </a:r>
          </a:p>
        </p:txBody>
      </p:sp>
      <p:sp>
        <p:nvSpPr>
          <p:cNvPr id="4" name="Slide Number Placeholder 3"/>
          <p:cNvSpPr>
            <a:spLocks noGrp="1"/>
          </p:cNvSpPr>
          <p:nvPr>
            <p:ph type="sldNum" sz="quarter" idx="5"/>
          </p:nvPr>
        </p:nvSpPr>
        <p:spPr/>
        <p:txBody>
          <a:bodyPr/>
          <a:lstStyle/>
          <a:p>
            <a:fld id="{E14905B0-2AED-4A5F-B1AD-D38F6B2F7F59}" type="slidenum">
              <a:rPr lang="en-IN" smtClean="0"/>
              <a:t>76</a:t>
            </a:fld>
            <a:endParaRPr lang="en-IN" dirty="0"/>
          </a:p>
        </p:txBody>
      </p:sp>
    </p:spTree>
    <p:extLst>
      <p:ext uri="{BB962C8B-B14F-4D97-AF65-F5344CB8AC3E}">
        <p14:creationId xmlns:p14="http://schemas.microsoft.com/office/powerpoint/2010/main" val="893812727"/>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module name "Introduction to Big Data Ingestion" suggests that it covers the fundamental concepts and techniques related to the process of ingesting large volumes of data for big data analytics. It indicates a focus on understanding the methods and tools used to collect, process, and store massive datasets for analysis and decision-making purposes.</a:t>
            </a:r>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Data Corp, a leading player in the financial sector, faced challenges in handling the exponential increase in unstructured data resulting from the rise of digital transactions. Mr. John Anderson, the Chief Data Officer, recognized the need for modern data processing capabilities to effectively handle and analyze this data.</a:t>
            </a:r>
          </a:p>
          <a:p/>
          <a:p>
            <a:r>
              <a:t>Key Points:</a:t>
            </a:r>
          </a:p>
          <a:p>
            <a:r>
              <a:t>- Data Corp faced a surge in unstructured data from various sources including web logs, customer feedback, transaction data, and mobile app analytics.</a:t>
            </a:r>
          </a:p>
          <a:p>
            <a:r>
              <a:t>- The traditional data handling tools were no longer sufficient for the new age challenges.</a:t>
            </a:r>
          </a:p>
          <a:p>
            <a:r>
              <a:t>- Mr. Anderson initiated the integration of a Big Data Ingestion tool to address the challenges.</a:t>
            </a:r>
          </a:p>
          <a:p>
            <a:r>
              <a:t>- The Big Data Ingestion tool collected, integrated, and preprocessed vast amounts of unstructured and structured data in real-time. It also standardized the data for analytics purposes.</a:t>
            </a:r>
          </a:p>
          <a:p>
            <a:r>
              <a:t>- Training sessions were conducted for the analysts to familiarize them with the new system and maximize its potential.</a:t>
            </a:r>
          </a:p>
          <a:p/>
          <a:p>
            <a:r>
              <a:t>For Students:</a:t>
            </a:r>
          </a:p>
          <a:p>
            <a:r>
              <a:t>Data Corp, a financial company, had a problem dealing with a huge amount of messy data from different sources like customer feedback and web logs. To solve this, Mr. Anderson introduced a new tool that could organize and make sense of all this data in real-time. He also trained the team to use this tool effectively.</a:t>
            </a:r>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Data Corp, a leading player in the financial sector, faced challenges with a surge in unstructured data from various sources due to the rise of digital transactions. Mr. John Anderson, the Chief Data Officer, recognized the need for a modern data processing solution to address these challenges. As a solution, the company integrated a Big Data Ingestion tool, resulting in significant improvements and transformative changes in their operations.</a:t>
            </a:r>
          </a:p>
          <a:p/>
          <a:p>
            <a:r>
              <a:t>Key Points:</a:t>
            </a:r>
          </a:p>
          <a:p>
            <a:r>
              <a:t>- Data Corp encountered a sudden surge in unstructured data from web logs, customer feedback, transaction data, and mobile app analytics, making it challenging to process and analyze the data in real-time.</a:t>
            </a:r>
          </a:p>
          <a:p>
            <a:r>
              <a:t>- Mr. John Anderson initiated the integration of a Big Data Ingestion tool, which could collect, integrate, and preprocess vast amounts of unstructured and structured data in real-time, consolidating data from various sources and standardizing it for analytics.</a:t>
            </a:r>
          </a:p>
          <a:p>
            <a:r>
              <a:t>- The implementation of the Big Data Ingestion tool resulted in a 70% reduction in data processing times, a 30% increase in customer satisfaction, a 20% rise in sales, and the ability to predict market trends and customer behaviors with 90% accuracy.</a:t>
            </a:r>
          </a:p>
          <a:p>
            <a:r>
              <a:t>- Data analysts and scientists were able to focus on strategic projects, leading to the launch of three new financial products in just six months.</a:t>
            </a:r>
          </a:p>
          <a:p/>
          <a:p>
            <a:r>
              <a:t>For Students:</a:t>
            </a:r>
          </a:p>
          <a:p>
            <a:r>
              <a:t>Data Corp, a financial company, faced a problem with the overwhelming amount of data they were dealing with due to the increase in digital transactions. To solve this, they introduced a new tool that helped them manage and understand this data better. This tool made a big difference, helping the company work faster, make better decisions, and even predict future trends.</a:t>
            </a:r>
          </a:p>
        </p:txBody>
      </p:sp>
      <p:sp>
        <p:nvSpPr>
          <p:cNvPr id="4" name="Slide Number Placeholder 3"/>
          <p:cNvSpPr>
            <a:spLocks noGrp="1"/>
          </p:cNvSpPr>
          <p:nvPr>
            <p:ph type="sldNum" idx="5" sz="quarter"/>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section provides an overview of big data architecture, including an exploration of the sources of big data and a more detailed examination of the overall architecture. Key points include understanding the structure of big data systems and the various sources from which big data is derived.</a:t>
            </a:r>
          </a:p>
        </p:txBody>
      </p:sp>
      <p:sp>
        <p:nvSpPr>
          <p:cNvPr id="4" name="Slide Number Placeholder 3"/>
          <p:cNvSpPr>
            <a:spLocks noGrp="1"/>
          </p:cNvSpPr>
          <p:nvPr>
            <p:ph type="sldNum" idx="5" sz="quarter"/>
          </p:nvPr>
        </p:nvSpPr>
        <p:spPr/>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Big Data Architecture:</a:t>
            </a:r>
          </a:p>
          <a:p/>
          <a:p>
            <a:r>
              <a:t>- Big data architecture serves as a comprehensive system for handling substantial data volumes for analysis, guiding data analytics efforts.</a:t>
            </a:r>
          </a:p>
          <a:p>
            <a:r>
              <a:t>- It forms the basis for big data analytics, providing an environment for tools to extract crucial business insights from complex data.</a:t>
            </a:r>
          </a:p>
          <a:p>
            <a:r>
              <a:t>- The architecture blueprint defines the structure of big data infrastructures, outlining components, data flow, and security aspects, serving as a reference framework for designing effective big data solutions.</a:t>
            </a:r>
          </a:p>
          <a:p>
            <a:r>
              <a:t>- The architecture components of big data analytics typically consist of four logical layers and perform four major processes: data sources, data storage, data processing, and data presentation.</a:t>
            </a:r>
          </a:p>
          <a:p/>
          <a:p>
            <a:r>
              <a:t>For Students:</a:t>
            </a:r>
          </a:p>
          <a:p>
            <a:r>
              <a:t>Big data architecture is like the blueprint of a house. It provides a structured plan for handling large amounts of data, making it easier to analyze and use for making decisions. It's like a map that guides how data is collected, stored, processed, and presented, helping organizations make sense of their big data.</a:t>
            </a:r>
          </a:p>
        </p:txBody>
      </p:sp>
      <p:sp>
        <p:nvSpPr>
          <p:cNvPr id="4" name="Slide Number Placeholder 3"/>
          <p:cNvSpPr>
            <a:spLocks noGrp="1"/>
          </p:cNvSpPr>
          <p:nvPr>
            <p:ph type="sldNum" idx="5" sz="quarter"/>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Big Data Architecture Overview:</a:t>
            </a:r>
          </a:p>
          <a:p>
            <a:r>
              <a:t>- Big Data Architecture involves organizing and integrating components, technologies, and processes for efficient collection, storage, processing, and analysis of large datasets.</a:t>
            </a:r>
          </a:p>
          <a:p>
            <a:r>
              <a:t>- It ensures smooth data flow, scalability, and optimal performance, enabling organizations to leverage their data effectively.</a:t>
            </a:r>
          </a:p>
          <a:p/>
          <a:p>
            <a:r>
              <a:t>For Students:</a:t>
            </a:r>
          </a:p>
          <a:p>
            <a:r>
              <a:t>Big Data Architecture is like the blueprint of a system that helps handle and analyze a huge amount of data. It helps to make sense of complex data and is important for businesses to make smart decisions.</a:t>
            </a:r>
          </a:p>
          <a:p/>
          <a:p>
            <a:r>
              <a:t>Big Data Architecture Components:</a:t>
            </a:r>
          </a:p>
          <a:p>
            <a:r>
              <a:t>- Sources Layer: Efficiently handles batch and real-time processing of extensive data from various origins including data warehouses, relational database management systems, SaaS, and IoT devices.</a:t>
            </a:r>
          </a:p>
          <a:p>
            <a:r>
              <a:t>- Management &amp; Storage Layer: Receives and stores processed data in a format compatible with data analytics tools, enabling effective analysis.</a:t>
            </a:r>
          </a:p>
          <a:p>
            <a:r>
              <a:t>- Analysis Layer: Utilizes analytics tools to extract pertinent business intelligence from the data stored in the big data storage layer.</a:t>
            </a:r>
          </a:p>
          <a:p>
            <a:r>
              <a:t>- Consumption Layer: Receives and presents the results obtained from the big data analysis layer to the business intelligence layer.</a:t>
            </a:r>
          </a:p>
          <a:p/>
          <a:p>
            <a:r>
              <a:t>For Students:</a:t>
            </a:r>
          </a:p>
          <a:p>
            <a:r>
              <a:t>Big Data Architecture has different layers that work together to handle and analyze data from different sources, making it easier for businesses to use this information to make important decisions.</a:t>
            </a:r>
          </a:p>
        </p:txBody>
      </p:sp>
      <p:sp>
        <p:nvSpPr>
          <p:cNvPr id="4" name="Slide Number Placeholder 3"/>
          <p:cNvSpPr>
            <a:spLocks noGrp="1"/>
          </p:cNvSpPr>
          <p:nvPr>
            <p:ph type="sldNum" idx="5" sz="quarter"/>
          </p:nvPr>
        </p:nvSpPr>
        <p:spPr/>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Notes:</a:t>
            </a:r>
          </a:p>
          <a:p/>
          <a:p>
            <a:r>
              <a:t>- Storage is a crucial component of big data architecture, responsible for storing and managing vast volumes of data.</a:t>
            </a:r>
          </a:p>
          <a:p>
            <a:r>
              <a:t>- It involves the use of distributed file systems, databases, and data lakes to accommodate and organize diverse types of data.</a:t>
            </a:r>
          </a:p>
          <a:p>
            <a:r>
              <a:t>- The storage layer ensures scalability, fault tolerance, and efficient data retrieval for processing and analysis.</a:t>
            </a:r>
          </a:p>
          <a:p/>
          <a:p>
            <a:r>
              <a:t>For Students:</a:t>
            </a:r>
          </a:p>
          <a:p/>
          <a:p>
            <a:r>
              <a:t>Think of storage in big data architecture like a massive warehouse where all the data is kept. It's like having a huge library to store and organize different types of information, making it easy to find and use when needed.</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Summary:</a:t>
            </a:r>
          </a:p>
          <a:p>
            <a:r>
              <a:t>This quote emphasizes the importance of studying Big Data Injection and its significance for organizations across various industries. It highlights the crucial role of Big Data Injection in addressing data challenges and transforming the way businesses operate.</a:t>
            </a:r>
          </a:p>
          <a:p/>
          <a:p>
            <a:r>
              <a:t>Key Points:</a:t>
            </a:r>
          </a:p>
          <a:p>
            <a:r>
              <a:t>- Big Data Injection is a critical topic for organizations.</a:t>
            </a:r>
          </a:p>
          <a:p>
            <a:r>
              <a:t>- It plays a significant role in addressing data challenges.</a:t>
            </a:r>
          </a:p>
          <a:p>
            <a:r>
              <a:t>- Big Data Injection has a transformative impact on business operations.</a:t>
            </a:r>
          </a:p>
          <a:p>
            <a:r>
              <a:t>- Understanding Big Data Injection is essential for organizations across different sectors.</a:t>
            </a:r>
          </a:p>
          <a:p>
            <a:r>
              <a:t>- It signifies the growing importance of data management and processing techniques.</a:t>
            </a:r>
          </a:p>
          <a:p>
            <a:r>
              <a:t>- Organizations need to recognize the value of Big Data Injection for their data strategies.</a:t>
            </a:r>
          </a:p>
          <a:p>
            <a:r>
              <a:t>- Big Data Injection is relevant for improving data processing and analysis.</a:t>
            </a:r>
          </a:p>
          <a:p>
            <a:r>
              <a:t>- It underlines the need for organizations to leverage Big Data Injection effectively.</a:t>
            </a:r>
          </a:p>
          <a:p>
            <a:r>
              <a:t>- The quote stresses the relevance of studying Big Data Injection for businesses to thrive in the data-driven era.</a:t>
            </a:r>
          </a:p>
          <a:p>
            <a:r>
              <a:t>- Organizations should prioritize learning and implementing Big Data Injection for sustainable growth and success.</a:t>
            </a:r>
          </a:p>
        </p:txBody>
      </p:sp>
      <p:sp>
        <p:nvSpPr>
          <p:cNvPr id="4" name="Slide Number Placeholder 3"/>
          <p:cNvSpPr>
            <a:spLocks noGrp="1"/>
          </p:cNvSpPr>
          <p:nvPr>
            <p:ph type="sldNum" sz="quarter" idx="5"/>
          </p:nvPr>
        </p:nvSpPr>
        <p:spPr/>
        <p:txBody>
          <a:bodyPr/>
          <a:lstStyle/>
          <a:p>
            <a:fld id="{E14905B0-2AED-4A5F-B1AD-D38F6B2F7F59}" type="slidenum">
              <a:rPr lang="en-IN" smtClean="0"/>
              <a:t>6</a:t>
            </a:fld>
            <a:endParaRPr lang="en-IN" dirty="0"/>
          </a:p>
        </p:txBody>
      </p:sp>
    </p:spTree>
    <p:extLst>
      <p:ext uri="{BB962C8B-B14F-4D97-AF65-F5344CB8AC3E}">
        <p14:creationId xmlns:p14="http://schemas.microsoft.com/office/powerpoint/2010/main" val="2285263981"/>
      </p:ext>
    </p:extLst>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p>
            <a:r>
              <a:t>- Storage and Processing are two essential components of Big Data Architecture.</a:t>
            </a:r>
          </a:p>
          <a:p>
            <a:r>
              <a:t>- Storage involves the management and storage of data.</a:t>
            </a:r>
          </a:p>
          <a:p>
            <a:r>
              <a:t>- Processing is responsible for transforming and analyzing the data.</a:t>
            </a:r>
          </a:p>
          <a:p/>
          <a:p>
            <a:r>
              <a:t>Key Points:</a:t>
            </a:r>
          </a:p>
          <a:p>
            <a:r>
              <a:t>- Big Data Architecture consists of various components for efficient handling and analysis of large datasets.</a:t>
            </a:r>
          </a:p>
          <a:p>
            <a:r>
              <a:t>- Storage is where data is stored and managed, while Processing involves transforming and analyzing the data. </a:t>
            </a:r>
          </a:p>
          <a:p/>
          <a:p>
            <a:r>
              <a:t>For Students:</a:t>
            </a:r>
          </a:p>
          <a:p>
            <a:r>
              <a:t>Big Data Architecture has two important components. Storage is like a data warehouse where information is stored, and Processing is like a factory where the data is transformed and analyzed to extract useful insights.</a:t>
            </a:r>
          </a:p>
        </p:txBody>
      </p:sp>
      <p:sp>
        <p:nvSpPr>
          <p:cNvPr id="4" name="Slide Number Placeholder 3"/>
          <p:cNvSpPr>
            <a:spLocks noGrp="1"/>
          </p:cNvSpPr>
          <p:nvPr>
            <p:ph type="sldNum" idx="5" sz="quarter"/>
          </p:nvPr>
        </p:nvSpPr>
        <p:spPr/>
      </p:sp>
    </p:spTree>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Notes:</a:t>
            </a:r>
          </a:p>
          <a:p/>
          <a:p>
            <a:r>
              <a:t>- Big data architecture forms the foundation for big data analytics, providing a comprehensive framework for managing and analyzing large datasets efficiently.</a:t>
            </a:r>
          </a:p>
          <a:p>
            <a:r>
              <a:t>- It encompasses various components and processes to guide data analytics efforts and extract crucial business insights from complex data.</a:t>
            </a:r>
          </a:p>
          <a:p>
            <a:r>
              <a:t>- The architecture typically consists of four logical layers: sources, management &amp; storage, analysis, and consumption.</a:t>
            </a:r>
          </a:p>
          <a:p>
            <a:r>
              <a:t>- Each layer serves a specific function in the data processing and analysis workflow, contributing to the overall big data architecture.</a:t>
            </a:r>
          </a:p>
          <a:p/>
          <a:p>
            <a:r>
              <a:t>For Students:</a:t>
            </a:r>
          </a:p>
          <a:p>
            <a:r>
              <a:t>Big data architecture is like a structure that helps organize and understand large amounts of data. It includes different parts that work together to store, process, and analyze the data so that we can learn important things from it, like predicting trends or making business decisions.</a:t>
            </a:r>
          </a:p>
        </p:txBody>
      </p:sp>
      <p:sp>
        <p:nvSpPr>
          <p:cNvPr id="4" name="Slide Number Placeholder 3"/>
          <p:cNvSpPr>
            <a:spLocks noGrp="1"/>
          </p:cNvSpPr>
          <p:nvPr>
            <p:ph type="sldNum" idx="5" sz="quarter"/>
          </p:nvPr>
        </p:nvSpPr>
        <p:spPr/>
      </p:sp>
    </p:spTree>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Components of Big Data Architecture:</a:t>
            </a:r>
          </a:p>
          <a:p/>
          <a:p>
            <a:r>
              <a:t>- Storage: Where the data is stored and managed.</a:t>
            </a:r>
          </a:p>
          <a:p>
            <a:r>
              <a:t>- Processing: Involves transforming and analyzing the data.</a:t>
            </a:r>
          </a:p>
          <a:p>
            <a:r>
              <a:t>- Analysis: Querying the data to extract meaningful insights.</a:t>
            </a:r>
          </a:p>
          <a:p>
            <a:r>
              <a:t>- Visualization: Presenting the data in visual formats like charts, graphs, and reports.</a:t>
            </a:r>
          </a:p>
          <a:p/>
          <a:p>
            <a:r>
              <a:t>For Students:</a:t>
            </a:r>
          </a:p>
          <a:p>
            <a:r>
              <a:t>Imagine the big data architecture as a big library where books represent data. The storage is like the shelves where books are kept, processing is like reading and understanding the books, analysis is like finding important information in the books, and visualization is like presenting the interesting parts of the books with pictures and graphs.</a:t>
            </a:r>
          </a:p>
        </p:txBody>
      </p:sp>
      <p:sp>
        <p:nvSpPr>
          <p:cNvPr id="4" name="Slide Number Placeholder 3"/>
          <p:cNvSpPr>
            <a:spLocks noGrp="1"/>
          </p:cNvSpPr>
          <p:nvPr>
            <p:ph type="sldNum" idx="5" sz="quarter"/>
          </p:nvPr>
        </p:nvSpPr>
        <p:spPr/>
      </p:sp>
    </p:spTree>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r>
              <a:t>Big Data Architecture refers to how companies handle and use large amounts of data. It's like a system that helps companies manage and understand all the information they collect.</a:t>
            </a:r>
          </a:p>
          <a:p/>
          <a:p>
            <a:r>
              <a:t>- Big Data Architecture involves organizing and integrating components, technologies, and processes for efficient collection, storage, processing, and analysis of large datasets.</a:t>
            </a:r>
          </a:p>
          <a:p>
            <a:r>
              <a:t>- Big data architecture forms the basis for big data analytics, serving as the comprehensive system to handle substantial data volumes for analysis, guiding data analytics efforts.</a:t>
            </a:r>
          </a:p>
          <a:p>
            <a:r>
              <a:t>- The architecture components of big data analytics typically consist of four logical layers: Sources, Management &amp; Storage, Analysis, and Consumption.</a:t>
            </a:r>
          </a:p>
          <a:p/>
          <a:p>
            <a:r>
              <a:t>Sources Layer:</a:t>
            </a:r>
          </a:p>
          <a:p>
            <a:r>
              <a:t>- Efficiently handles both batch processing and real-time processing of extensive data sources.</a:t>
            </a:r>
          </a:p>
          <a:p>
            <a:r>
              <a:t>- Includes data from sources like data warehouses, relational database management systems, SaaS, and IoT devices.</a:t>
            </a:r>
          </a:p>
          <a:p/>
          <a:p>
            <a:r>
              <a:t>Management &amp; Storage Layer:</a:t>
            </a:r>
          </a:p>
          <a:p>
            <a:r>
              <a:t>- Receives data from various sources, translates it into a format compatible with data analytics tools, and stores the processed data in the transformed format.</a:t>
            </a:r>
          </a:p>
          <a:p/>
          <a:p>
            <a:r>
              <a:t>Analysis Layer:</a:t>
            </a:r>
          </a:p>
          <a:p>
            <a:r>
              <a:t>- Utilizes various analytics tools to extract pertinent business intelligence from the reservoir of data stored in the big data storage layer.</a:t>
            </a:r>
          </a:p>
          <a:p/>
          <a:p>
            <a:r>
              <a:t>Consumption Layer:</a:t>
            </a:r>
          </a:p>
          <a:p>
            <a:r>
              <a:t>- Acts as the interface for receiving results obtained from the big data analysis layer and presents them to the appropriate output layer, also known as the business intelligence layer.</a:t>
            </a:r>
          </a:p>
        </p:txBody>
      </p:sp>
      <p:sp>
        <p:nvSpPr>
          <p:cNvPr id="4" name="Slide Number Placeholder 3"/>
          <p:cNvSpPr>
            <a:spLocks noGrp="1"/>
          </p:cNvSpPr>
          <p:nvPr>
            <p:ph type="sldNum" idx="5" sz="quarter"/>
          </p:nvPr>
        </p:nvSpPr>
        <p:spPr/>
      </p:sp>
    </p:spTree>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**Detailed Notes:**</a:t>
            </a:r>
          </a:p>
          <a:p/>
          <a:p>
            <a:r>
              <a:t>- Big Data Architecture involves organizing and integrating components, technologies, and processes for efficient collection, storage, processing, and analysis of large datasets.</a:t>
            </a:r>
          </a:p>
          <a:p>
            <a:r>
              <a:t>- It ensures smooth data flow, scalability, and optimal performance, enabling organizations to leverage their data effectively.</a:t>
            </a:r>
          </a:p>
          <a:p/>
          <a:p>
            <a:r>
              <a:t>**Key Points:**</a:t>
            </a:r>
          </a:p>
          <a:p/>
          <a:p>
            <a:r>
              <a:t>- Big Data Architecture is a comprehensive system to handle substantial data volumes for analysis.</a:t>
            </a:r>
          </a:p>
          <a:p>
            <a:r>
              <a:t>- It guides data analytics efforts and offers an environment where tools can extract crucial business insights from complex data.</a:t>
            </a:r>
          </a:p>
          <a:p/>
          <a:p>
            <a:r>
              <a:t>**For Students:**</a:t>
            </a:r>
          </a:p>
          <a:p>
            <a:r>
              <a:t>Big Data Architecture is like a well-organized library where information is stored, managed, and analyzed efficiently so that people can easily find and use the knowledge they need.</a:t>
            </a:r>
          </a:p>
          <a:p/>
          <a:p>
            <a:r>
              <a:t>---</a:t>
            </a:r>
          </a:p>
          <a:p/>
          <a:p>
            <a:r>
              <a:t>**Detailed Notes:**</a:t>
            </a:r>
          </a:p>
          <a:p/>
          <a:p>
            <a:r>
              <a:t>- Big data architecture comprises four logical layers: sources, management &amp; storage, analysis, and consumption.</a:t>
            </a:r>
          </a:p>
          <a:p>
            <a:r>
              <a:t>- The sources layer handles batch processing and real-time processing of data from sources like data warehouses, databases, SaaS, and IoT devices.</a:t>
            </a:r>
          </a:p>
          <a:p>
            <a:r>
              <a:t>- The management &amp; storage layer translates and stores processed data, the analysis layer utilizes analytics tools, and the consumption layer presents results.</a:t>
            </a:r>
          </a:p>
          <a:p/>
          <a:p>
            <a:r>
              <a:t>**Key Points:**</a:t>
            </a:r>
          </a:p>
          <a:p/>
          <a:p>
            <a:r>
              <a:t>- Big data architecture has distinct layers, each serving a specific purpose in handling and analyzing data effectively.</a:t>
            </a:r>
          </a:p>
          <a:p>
            <a:r>
              <a:t>- It acts as a reference framework for designing effective big data solutions.</a:t>
            </a:r>
          </a:p>
          <a:p/>
          <a:p>
            <a:r>
              <a:t>**For Students:**</a:t>
            </a:r>
          </a:p>
          <a:p>
            <a:r>
              <a:t>Big Data Architecture is like a factory with different sections; each section has a specific job to make sure the product (data) is processed and used effectively.</a:t>
            </a:r>
          </a:p>
          <a:p/>
          <a:p>
            <a:r>
              <a:t>---</a:t>
            </a:r>
          </a:p>
          <a:p/>
          <a:p>
            <a:r>
              <a:t>**Detailed Notes:**</a:t>
            </a:r>
          </a:p>
          <a:p/>
          <a:p>
            <a:r>
              <a:t>- The components of big data architecture encompass storage, processing, analysis, and visualization.</a:t>
            </a:r>
          </a:p>
          <a:p>
            <a:r>
              <a:t>- The storage component manages data storage and management.</a:t>
            </a:r>
          </a:p>
          <a:p>
            <a:r>
              <a:t>- The processing component transforms and analyzes the data.</a:t>
            </a:r>
          </a:p>
          <a:p>
            <a:r>
              <a:t>- The analysis component involves querying the data to extract meaningful insights.</a:t>
            </a:r>
          </a:p>
          <a:p>
            <a:r>
              <a:t>- The visualization component presents the data in a visual format like charts, graphs, reports, etc.</a:t>
            </a:r>
          </a:p>
          <a:p/>
          <a:p>
            <a:r>
              <a:t>**Key Points:**</a:t>
            </a:r>
          </a:p>
          <a:p/>
          <a:p>
            <a:r>
              <a:t>- These components work together to store, process, analyze, and present data effectively in big data architecture.</a:t>
            </a:r>
          </a:p>
          <a:p>
            <a:r>
              <a:t>- Each component has a specific role in managing and deriving insights from large datasets.</a:t>
            </a:r>
          </a:p>
          <a:p/>
          <a:p>
            <a:r>
              <a:t>**For Students:**</a:t>
            </a:r>
          </a:p>
          <a:p>
            <a:r>
              <a:t>Big Data Architecture consists of different parts, each working to store, process, analyze, and present data in an easy-to-understand way, like how a recipe book has different sections for ingredients, instructions, and pictures.</a:t>
            </a:r>
          </a:p>
          <a:p/>
          <a:p>
            <a:r>
              <a:t>---</a:t>
            </a:r>
          </a:p>
          <a:p/>
          <a:p>
            <a:r>
              <a:t>**Detailed Notes:**</a:t>
            </a:r>
          </a:p>
          <a:p/>
          <a:p>
            <a:r>
              <a:t>- The sources of big data generation include web &amp; social media, mobile devices, sensors, IoT devices, and more.</a:t>
            </a:r>
          </a:p>
          <a:p>
            <a:r>
              <a:t>- Web &amp; social media generate data from interactions, clicks, logs, posts, tweets, etc.</a:t>
            </a:r>
          </a:p>
          <a:p>
            <a:r>
              <a:t>- Mobile devices generate data from apps, GPS, and sensors.</a:t>
            </a:r>
          </a:p>
          <a:p/>
          <a:p>
            <a:r>
              <a:t>**Key Points:**</a:t>
            </a:r>
          </a:p>
          <a:p/>
          <a:p>
            <a:r>
              <a:t>- Different sources, such as web &amp; social media and mobile devices, generate huge amounts of data through user interactions and app usage.</a:t>
            </a:r>
          </a:p>
          <a:p>
            <a:r>
              <a:t>- This data is valuable for organizations to understand user behavior and preferences.</a:t>
            </a:r>
          </a:p>
          <a:p/>
          <a:p>
            <a:r>
              <a:t>**For Students:**</a:t>
            </a:r>
          </a:p>
          <a:p>
            <a:r>
              <a:t>Big Data is like the information collected from all the activities you do on the internet or your phone. It helps companies understand what people like and use that to create better products and services.</a:t>
            </a:r>
          </a:p>
          <a:p/>
          <a:p>
            <a:r>
              <a:t>---</a:t>
            </a:r>
          </a:p>
        </p:txBody>
      </p:sp>
      <p:sp>
        <p:nvSpPr>
          <p:cNvPr id="4" name="Slide Number Placeholder 3"/>
          <p:cNvSpPr>
            <a:spLocks noGrp="1"/>
          </p:cNvSpPr>
          <p:nvPr>
            <p:ph type="sldNum" idx="5" sz="quarter"/>
          </p:nvPr>
        </p:nvSpPr>
        <p:spPr/>
      </p:sp>
    </p:spTree>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Big Data Architecture Overview:</a:t>
            </a:r>
          </a:p>
          <a:p>
            <a:r>
              <a:t>- Involves organizing and integrating components, technologies, and processes for efficient collection, storage, processing, and analysis of large datasets.</a:t>
            </a:r>
          </a:p>
          <a:p>
            <a:r>
              <a:t>- Ensures smooth data flow, scalability, and optimal performance, enabling organizations to leverage their data effectively.</a:t>
            </a:r>
          </a:p>
          <a:p/>
          <a:p>
            <a:r>
              <a:t>For Students:</a:t>
            </a:r>
          </a:p>
          <a:p>
            <a:r>
              <a:t>Big Data Architecture is like setting up a system to handle and make sense of a huge amount of important information, helping companies use their data effectively.</a:t>
            </a:r>
          </a:p>
          <a:p/>
          <a:p>
            <a:r>
              <a:t>Big Data Architecture Components:</a:t>
            </a:r>
          </a:p>
          <a:p>
            <a:r>
              <a:t>1. Sources Layer: Efficiently handles batch and real-time processing of extensive data sources like data warehouses, databases, SaaS, and IoT devices.</a:t>
            </a:r>
          </a:p>
          <a:p>
            <a:r>
              <a:t>2. Management &amp; Storage Layer: Receives and stores data from various sources in a format compatible with data analytics tools, facilitating effective analysis.</a:t>
            </a:r>
          </a:p>
          <a:p>
            <a:r>
              <a:t>3. Analysis Layer: Utilizes analytics tools to extract business intelligence from the stored data.</a:t>
            </a:r>
          </a:p>
          <a:p>
            <a:r>
              <a:t>4. Consumption Layer: Presents the results obtained from data analysis, channeled to the business intelligence layer.</a:t>
            </a:r>
          </a:p>
          <a:p/>
          <a:p>
            <a:r>
              <a:t>For Students:</a:t>
            </a:r>
          </a:p>
          <a:p>
            <a:r>
              <a:t>Big Data Architecture has different parts that help in collecting, storing, analyzing, and presenting important data for businesses to make decisions.</a:t>
            </a:r>
          </a:p>
          <a:p/>
          <a:p>
            <a:r>
              <a:t>Components of Big Data Architecture:</a:t>
            </a:r>
          </a:p>
          <a:p>
            <a:r>
              <a:t>- Storage: Where data is stored and managed.</a:t>
            </a:r>
          </a:p>
          <a:p>
            <a:r>
              <a:t>- Processing: For transforming and analyzing the data.</a:t>
            </a:r>
          </a:p>
          <a:p>
            <a:r>
              <a:t>- Analysis: Involves querying the data to extract meaningful insights.</a:t>
            </a:r>
          </a:p>
          <a:p>
            <a:r>
              <a:t>- Visualization: Presents the data in a visual format like charts, graphs, reports, etc.</a:t>
            </a:r>
          </a:p>
          <a:p/>
          <a:p>
            <a:r>
              <a:t>For Students:</a:t>
            </a:r>
          </a:p>
          <a:p>
            <a:r>
              <a:t>Big Data Architecture has different parts like a storage room, a processing area, a room to analyze the data, and a place to show it in easy-to-understand visuals.</a:t>
            </a:r>
          </a:p>
          <a:p/>
          <a:p>
            <a:r>
              <a:t>Sources of Big Data Generation:</a:t>
            </a:r>
          </a:p>
          <a:p>
            <a:r>
              <a:t>- Web &amp; Social Media: Includes clicks, logs, posts, and tweets, generating a huge amount of data daily.</a:t>
            </a:r>
          </a:p>
          <a:p>
            <a:r>
              <a:t>- Mobile Devices: Generate data from apps, GPS, and sensors with every activity recorded.</a:t>
            </a:r>
          </a:p>
          <a:p>
            <a:r>
              <a:t>- Internet of Things: Devices such as sensors and RFID tags continuously generate data about their status and location.</a:t>
            </a:r>
          </a:p>
          <a:p/>
          <a:p>
            <a:r>
              <a:t>For Students:</a:t>
            </a:r>
          </a:p>
          <a:p>
            <a:r>
              <a:t>Big Data comes from different places like the internet, mobile phones, and even smart devices like thermostats, which are all constantly creating important information.</a:t>
            </a:r>
          </a:p>
        </p:txBody>
      </p:sp>
      <p:sp>
        <p:nvSpPr>
          <p:cNvPr id="4" name="Slide Number Placeholder 3"/>
          <p:cNvSpPr>
            <a:spLocks noGrp="1"/>
          </p:cNvSpPr>
          <p:nvPr>
            <p:ph type="sldNum" idx="5" sz="quarter"/>
          </p:nvPr>
        </p:nvSpPr>
        <p:spPr/>
      </p:sp>
    </p:spTree>
  </p:cSld>
  <p:clrMapOvr>
    <a:masterClrMapping/>
  </p:clrMapOvr>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Notes:</a:t>
            </a:r>
          </a:p>
          <a:p/>
          <a:p>
            <a:r>
              <a:t>- Big Data Architecture involves organizing and integrating components, technologies, and processes for efficient collection, storage, processing, and analysis of large datasets, enabling organizations to leverage their data effectively.</a:t>
            </a:r>
          </a:p>
          <a:p>
            <a:r>
              <a:t>- This architecture forms the basis for big data analytics, guiding data analytics efforts and offering an environment where tools extract crucial business insights from complex data.</a:t>
            </a:r>
          </a:p>
          <a:p>
            <a:r>
              <a:t>- The architecture typically consists of four logical layers: sources, management &amp; storage, analysis, and consumption, each performing specific processes.</a:t>
            </a:r>
          </a:p>
          <a:p/>
          <a:p>
            <a:r>
              <a:t>For Students:</a:t>
            </a:r>
          </a:p>
          <a:p/>
          <a:p>
            <a:r>
              <a:t>Big Data Architecture is like a system that helps organize and handle large amounts of data so that we can understand and use it better. It has different layers that help to collect, store, analyze, and present data in a way that helps companies make better decisions. It's like a big machine that turns lots of messy data into useful information.</a:t>
            </a:r>
          </a:p>
          <a:p/>
          <a:p>
            <a:r>
              <a:t>Notes:</a:t>
            </a:r>
          </a:p>
          <a:p/>
          <a:p>
            <a:r>
              <a:t>- The sources layer efficiently handles both batch and real-time processing of extensive data from various origins, including data warehouses, relational database management systems, SaaS, and IoT devices.</a:t>
            </a:r>
          </a:p>
          <a:p>
            <a:r>
              <a:t>- The management &amp; storage layer receives data from different sources, translates it into a format compatible with analytics tools, and stores it for effective analysis.</a:t>
            </a:r>
          </a:p>
          <a:p>
            <a:r>
              <a:t>- The analysis layer utilizes various analytics tools to extract business intelligence from the stored data, while the consumption layer presents the results to the business intelligence layer for decision-making.</a:t>
            </a:r>
          </a:p>
          <a:p/>
          <a:p>
            <a:r>
              <a:t>For Students:</a:t>
            </a:r>
          </a:p>
          <a:p/>
          <a:p>
            <a:r>
              <a:t>Imagine the sources layer as a place where all kinds of data come from different places, like the internet or sensors. Then, the management &amp; storage layer sorts out this data and stores it in a way that we can use it. Next, the analysis layer figures out what the data means and how it can help us. Finally, the consumption layer shows us the important information so we can make better choices.</a:t>
            </a:r>
          </a:p>
          <a:p/>
          <a:p>
            <a:r>
              <a:t>Notes:</a:t>
            </a:r>
          </a:p>
          <a:p/>
          <a:p>
            <a:r>
              <a:t>- Big Data Architecture typically includes components such as storage, processing, analysis, and visualization, each playing a vital role in managing and utilizing large volumes of data effectively.</a:t>
            </a:r>
          </a:p>
          <a:p/>
          <a:p>
            <a:r>
              <a:t>For Students:</a:t>
            </a:r>
          </a:p>
          <a:p/>
          <a:p>
            <a:r>
              <a:t>Big Data Architecture has different parts like a storage room, a place to sort and analyze the data, and a way to show us the results in pictures and graphs. Each part helps us understand and use the data in different ways.</a:t>
            </a:r>
          </a:p>
        </p:txBody>
      </p:sp>
      <p:sp>
        <p:nvSpPr>
          <p:cNvPr id="4" name="Slide Number Placeholder 3"/>
          <p:cNvSpPr>
            <a:spLocks noGrp="1"/>
          </p:cNvSpPr>
          <p:nvPr>
            <p:ph type="sldNum" idx="5" sz="quarter"/>
          </p:nvPr>
        </p:nvSpPr>
        <p:spPr/>
      </p:sp>
    </p:spTree>
  </p:cSld>
  <p:clrMapOvr>
    <a:masterClrMapping/>
  </p:clrMapOvr>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**Detailed Notes - Big Data Ingestion**</a:t>
            </a:r>
          </a:p>
          <a:p/>
          <a:p>
            <a:r>
              <a:t>*Case Study: Data Corp*</a:t>
            </a:r>
          </a:p>
          <a:p/>
          <a:p>
            <a:r>
              <a:t>**Company Background:**</a:t>
            </a:r>
          </a:p>
          <a:p>
            <a:r>
              <a:t>- Data Corp is a prominent player in the financial sector, serving millions of customers globally.</a:t>
            </a:r>
          </a:p>
          <a:p>
            <a:r>
              <a:t>- With the surge in digital transactions, Data Corp faced a massive increase in unstructured data from various sources such as web logs, customer feedback, and transaction data.</a:t>
            </a:r>
          </a:p>
          <a:p/>
          <a:p>
            <a:r>
              <a:t>**Challenges Faced:**</a:t>
            </a:r>
          </a:p>
          <a:p>
            <a:r>
              <a:t>- Managing the exponential increase in data volume and its unstructured nature posed challenges in processing, analyzing, and extracting real-time insights.</a:t>
            </a:r>
          </a:p>
          <a:p>
            <a:r>
              <a:t>- Traditional data handling tools were insufficient for the new age challenges in data management and analysis.</a:t>
            </a:r>
          </a:p>
          <a:p/>
          <a:p>
            <a:r>
              <a:t>**Solution – Big Data Ingestion:**</a:t>
            </a:r>
          </a:p>
          <a:p>
            <a:r>
              <a:t>- Mr. John Anderson initiated the integration of a Big Data Ingestion tool for real-time data processing and integration from various sources.</a:t>
            </a:r>
          </a:p>
          <a:p>
            <a:r>
              <a:t>- The tool standardized and preprocessed vast amounts of unstructured and structured data, making it ready for analytics. Training sessions were also conducted to familiarize analysts with the new system.</a:t>
            </a:r>
          </a:p>
          <a:p/>
          <a:p>
            <a:r>
              <a:t>**The Result:**</a:t>
            </a:r>
          </a:p>
          <a:p>
            <a:r>
              <a:t>- Data Corp experienced a 70% reduction in data processing times and a 30% increase in customer satisfaction, along with a 20% rise in sales.</a:t>
            </a:r>
          </a:p>
          <a:p>
            <a:r>
              <a:t>- Centralized and streamlined data facilitated accurate market trend predictions and customer behavior analysis, leading to the launch of three new financial products in just six months.</a:t>
            </a:r>
          </a:p>
          <a:p/>
          <a:p>
            <a:r>
              <a:t>*For Students:*</a:t>
            </a:r>
          </a:p>
          <a:p>
            <a:r>
              <a:t>Data Corp, a leading financial company, faced challenges in managing the surge of unstructured data. Implementing a Big Data Ingestion tool, they were able to process and analyze data in real-time, resulting in improved customer satisfaction and sales. The tool also enabled the company to predict market trends and launch new products efficiently.</a:t>
            </a:r>
          </a:p>
        </p:txBody>
      </p:sp>
      <p:sp>
        <p:nvSpPr>
          <p:cNvPr id="4" name="Slide Number Placeholder 3"/>
          <p:cNvSpPr>
            <a:spLocks noGrp="1"/>
          </p:cNvSpPr>
          <p:nvPr>
            <p:ph type="sldNum" idx="5" sz="quarter"/>
          </p:nvPr>
        </p:nvSpPr>
        <p:spPr/>
      </p:sp>
    </p:spTree>
  </p:cSld>
  <p:clrMapOvr>
    <a:masterClrMapping/>
  </p:clrMapOvr>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For Students: Big Data Architecture Overview encompasses the foundational structure for handling and analyzing large datasets efficiently.</a:t>
            </a:r>
          </a:p>
          <a:p>
            <a:r>
              <a:t>- Big Data Architecture involves organizing and integrating components, technologies, and processes for efficient collection, storage, processing, and analysis of large datasets.</a:t>
            </a:r>
          </a:p>
          <a:p>
            <a:r>
              <a:t>- It ensures smooth data flow, scalability, and optimal performance, enabling organizations to leverage their data effectively.</a:t>
            </a:r>
          </a:p>
          <a:p>
            <a:r>
              <a:t>- Big data architecture serves as a comprehensive system to handle substantial data volumes for analysis, guiding data analytics efforts.</a:t>
            </a:r>
          </a:p>
          <a:p>
            <a:r>
              <a:t>- The architecture blueprint defines the structure of big data infrastructures, outlining components, data flow, and security aspects, thus acting as a reference framework for designing effective big data solutions.</a:t>
            </a:r>
          </a:p>
          <a:p>
            <a:r>
              <a:t>- The architecture components of big data analytics typically consist of four logical layers and perform four major processes: Sources Layer, Management &amp; Storage Layer, Analysis Layer, and Consumption Layer.</a:t>
            </a:r>
          </a:p>
        </p:txBody>
      </p:sp>
      <p:sp>
        <p:nvSpPr>
          <p:cNvPr id="4" name="Slide Number Placeholder 3"/>
          <p:cNvSpPr>
            <a:spLocks noGrp="1"/>
          </p:cNvSpPr>
          <p:nvPr>
            <p:ph type="sldNum" idx="5" sz="quarter"/>
          </p:nvPr>
        </p:nvSpPr>
        <p:spPr/>
      </p:sp>
    </p:spTree>
  </p:cSld>
  <p:clrMapOvr>
    <a:masterClrMapping/>
  </p:clrMapOvr>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section provides an introduction to data ingestion and compares batch and stream data ingestion methods. It focuses on the process of bringing data into a system for processing and analysis, and explores the differences between batch and stream data ingestion techniques.</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1. Big Data Architecture Overview: Understanding the overall structure and components of big data systems.</a:t>
            </a:r>
          </a:p>
          <a:p>
            <a:r>
              <a:t>2. Sources of Big Data: Identifying the various origins and types of big data.</a:t>
            </a:r>
          </a:p>
          <a:p>
            <a:r>
              <a:t>3. Introduction to Data Ingestion: Exploring the process of collecting and importing large volumes of data.</a:t>
            </a:r>
          </a:p>
          <a:p>
            <a:r>
              <a:t>4. Batch vs Stream Data Ingestion: Comparing the methods of processing and transferring data in bulk or in real-time.</a:t>
            </a:r>
          </a:p>
          <a:p>
            <a:r>
              <a:t>5. ETL vs ELT: Differentiating between Extract, Transform, Load and Extract, Load, Transform methods for data integration.</a:t>
            </a:r>
          </a:p>
          <a:p>
            <a:r>
              <a:t>6. Key Factors for Data Ingestion Pipeline: Understanding the essential elements for an efficient data ingestion process.</a:t>
            </a:r>
          </a:p>
          <a:p>
            <a:r>
              <a:t>7. Data Ingestion Pipeline Cases: Analyzing data ingestion scenarios in an e-commerce company and a bank.</a:t>
            </a:r>
          </a:p>
          <a:p>
            <a:r>
              <a:t>8. Applications of Data Ingestion: Exploring practical uses of data ingestion in various industries.</a:t>
            </a:r>
          </a:p>
          <a:p>
            <a:r>
              <a:t>9. Challenges in Data Ingestion: Identifying the obstacles and issues encountered during the data ingestion process.</a:t>
            </a:r>
          </a:p>
          <a:p>
            <a:r>
              <a:t>10. Selecting Data Ingestion Tools: Evaluating the criteria for choosing suitable tools for data ingestion.</a:t>
            </a:r>
          </a:p>
          <a:p>
            <a:r>
              <a:t>11. Commonly Used Data Ingestion Tools: Exploring the popular tools employed for data ingestion.</a:t>
            </a:r>
          </a:p>
          <a:p>
            <a:r>
              <a:t>12. Key Points to Remember: Summarizing the crucial takeaways from the module.</a:t>
            </a:r>
          </a:p>
          <a:p>
            <a:r>
              <a:t>13. References: Listing the sources for further exploration.</a:t>
            </a:r>
          </a:p>
          <a:p>
            <a:r>
              <a:t>14. Summary: Recapping the main concepts covered in the module.</a:t>
            </a:r>
          </a:p>
        </p:txBody>
      </p:sp>
      <p:sp>
        <p:nvSpPr>
          <p:cNvPr id="4" name="Slide Number Placeholder 3"/>
          <p:cNvSpPr>
            <a:spLocks noGrp="1"/>
          </p:cNvSpPr>
          <p:nvPr>
            <p:ph type="sldNum" sz="quarter" idx="5"/>
          </p:nvPr>
        </p:nvSpPr>
        <p:spPr/>
        <p:txBody>
          <a:bodyPr/>
          <a:lstStyle/>
          <a:p>
            <a:fld id="{E14905B0-2AED-4A5F-B1AD-D38F6B2F7F59}" type="slidenum">
              <a:rPr lang="en-IN" smtClean="0"/>
              <a:t>7</a:t>
            </a:fld>
            <a:endParaRPr lang="en-IN" dirty="0"/>
          </a:p>
        </p:txBody>
      </p:sp>
    </p:spTree>
    <p:extLst>
      <p:ext uri="{BB962C8B-B14F-4D97-AF65-F5344CB8AC3E}">
        <p14:creationId xmlns:p14="http://schemas.microsoft.com/office/powerpoint/2010/main" val="1426357256"/>
      </p:ext>
    </p:extLst>
  </p:cSld>
  <p:clrMapOvr>
    <a:masterClrMapping/>
  </p:clrMapOvr>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Key Functions of Data Ingestion:</a:t>
            </a:r>
          </a:p>
          <a:p/>
          <a:p>
            <a:r>
              <a:t>- Acquisition: Involves gathering data from various sources like databases, APIs, logs, and sensors.</a:t>
            </a:r>
          </a:p>
          <a:p>
            <a:r>
              <a:t>- Validation: Verifying the integrity, quality, and consistency of the incoming data.</a:t>
            </a:r>
          </a:p>
          <a:p>
            <a:r>
              <a:t>- Processing: Performing initial transformations such as data cleaning, enrichment, and structuring.</a:t>
            </a:r>
          </a:p>
          <a:p>
            <a:r>
              <a:t>- Storage: Involves storing ingested data in suitable formats and structures for future analysis.</a:t>
            </a:r>
          </a:p>
          <a:p>
            <a:r>
              <a:t>- Routing: Directing data to the correct destinations within the data architecture.</a:t>
            </a:r>
          </a:p>
          <a:p/>
          <a:p>
            <a:r>
              <a:t>For Students:</a:t>
            </a:r>
          </a:p>
          <a:p>
            <a:r>
              <a:t>Data ingestion is like collecting, checking, preparing, and storing data from different places so that it can be used for understanding and decision-making. It's like gathering puzzle pieces, making sure they fit, cleaning them, and putting them in the right box for later use.</a:t>
            </a:r>
          </a:p>
        </p:txBody>
      </p:sp>
      <p:sp>
        <p:nvSpPr>
          <p:cNvPr id="4" name="Slide Number Placeholder 3"/>
          <p:cNvSpPr>
            <a:spLocks noGrp="1"/>
          </p:cNvSpPr>
          <p:nvPr>
            <p:ph type="sldNum" idx="5" sz="quarter"/>
          </p:nvPr>
        </p:nvSpPr>
        <p:spPr/>
      </p:sp>
    </p:spTree>
  </p:cSld>
  <p:clrMapOvr>
    <a:masterClrMapping/>
  </p:clrMapOvr>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 Data Ingestion is like collecting and preparing ingredients before cooking. It involves getting data from different places, making sure it's accurate and organized, and then storing it properly for later use.</a:t>
            </a:r>
          </a:p>
          <a:p/>
          <a:p>
            <a:r>
              <a:t>- **Data Ingestion**: </a:t>
            </a:r>
          </a:p>
          <a:p>
            <a:r>
              <a:t>  - Ingestion is the process of collecting, transferring, and loading large volumes of data from various sources into a storage or processing system.</a:t>
            </a:r>
          </a:p>
          <a:p>
            <a:r>
              <a:t>  - It handles data from diverse formats and sources, ensuring its accuracy and preparing it for further processing.</a:t>
            </a:r>
          </a:p>
          <a:p/>
          <a:p>
            <a:r>
              <a:t>- **Importance of Data Ingestion**:</a:t>
            </a:r>
          </a:p>
          <a:p>
            <a:r>
              <a:t>  - It's the crucial first step in transforming raw data into valuable insights and sets the stage for subsequent processing and analysis.</a:t>
            </a:r>
          </a:p>
          <a:p>
            <a:r>
              <a:t>  - It ensures that data is efficiently moved from various sources into data lakes, data warehouses, or other storage systems.</a:t>
            </a:r>
          </a:p>
          <a:p/>
          <a:p>
            <a:r>
              <a:t>- **Key Functions of Data Ingestion**:</a:t>
            </a:r>
          </a:p>
          <a:p>
            <a:r>
              <a:t>  - Acquisition: Gathering data from diverse sources such as databases, APIs, logs, sensors, etc.</a:t>
            </a:r>
          </a:p>
          <a:p>
            <a:r>
              <a:t>  - Validation: Verifying the integrity, quality, and consistency of the incoming data.</a:t>
            </a:r>
          </a:p>
          <a:p>
            <a:r>
              <a:t>  - Processing: Performing initial transformations like data cleaning, enrichment, and structuring.</a:t>
            </a:r>
          </a:p>
          <a:p>
            <a:r>
              <a:t>  - Storage: Storing ingested data in appropriate formats and structures for future analysis.</a:t>
            </a:r>
          </a:p>
          <a:p>
            <a:r>
              <a:t>  - Routing: Directing data to the correct destinations within the data architecture.</a:t>
            </a:r>
          </a:p>
          <a:p/>
          <a:p>
            <a:r>
              <a:t>- **Data Ingestion Process Steps**:</a:t>
            </a:r>
          </a:p>
          <a:p>
            <a:r>
              <a:t>  - Source Identification: Identifying the data sources that hold relevant information.</a:t>
            </a:r>
          </a:p>
          <a:p>
            <a:r>
              <a:t>  - Connection Establishment: Creating connections or interfaces to extract data from the sources.</a:t>
            </a:r>
          </a:p>
          <a:p>
            <a:r>
              <a:t>  - Data Extraction: Fetching data from sources using various methods (e.g., batch processing, real-time streaming).</a:t>
            </a:r>
          </a:p>
          <a:p>
            <a:r>
              <a:t>  - Data Transformation: Converting raw data into a consistent format, handling missing values, and applying necessary encoding.</a:t>
            </a:r>
          </a:p>
        </p:txBody>
      </p:sp>
      <p:sp>
        <p:nvSpPr>
          <p:cNvPr id="4" name="Slide Number Placeholder 3"/>
          <p:cNvSpPr>
            <a:spLocks noGrp="1"/>
          </p:cNvSpPr>
          <p:nvPr>
            <p:ph type="sldNum" idx="5" sz="quarter"/>
          </p:nvPr>
        </p:nvSpPr>
        <p:spPr/>
      </p:sp>
    </p:spTree>
  </p:cSld>
  <p:clrMapOvr>
    <a:masterClrMapping/>
  </p:clrMapOvr>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Detailed Notes:</a:t>
            </a:r>
          </a:p>
          <a:p/>
          <a:p>
            <a:r>
              <a:t>#### Introduction to Data Ingestion:</a:t>
            </a:r>
          </a:p>
          <a:p>
            <a:r>
              <a:t>- Data ingestion is the process of collecting, transferring, and loading large volumes of data from various sources into a storage or processing system for analysis and decision-making purposes.</a:t>
            </a:r>
          </a:p>
          <a:p>
            <a:r>
              <a:t>- It involves handling data from diverse formats and sources, ensuring its accuracy, and preparing it for further processing. </a:t>
            </a:r>
          </a:p>
          <a:p/>
          <a:p>
            <a:r>
              <a:t>#### Key Functions of Data Ingestion:</a:t>
            </a:r>
          </a:p>
          <a:p>
            <a:r>
              <a:t>- Acquisition: Gathering data from diverse sources such as databases, APIs, logs, sensors, etc.</a:t>
            </a:r>
          </a:p>
          <a:p>
            <a:r>
              <a:t>- Validation: Verifying the integrity, quality, and consistency of the incoming data.</a:t>
            </a:r>
          </a:p>
          <a:p>
            <a:r>
              <a:t>- Processing: Performing initial transformations like data cleaning, enrichment, and structuring.</a:t>
            </a:r>
          </a:p>
          <a:p>
            <a:r>
              <a:t>- Storage: Storing ingested data in appropriate formats and structures for future analysis.</a:t>
            </a:r>
          </a:p>
          <a:p>
            <a:r>
              <a:t>- Routing: Directing data to the correct destinations within the data architecture.</a:t>
            </a:r>
          </a:p>
          <a:p/>
          <a:p>
            <a:r>
              <a:t>#### Data Ingestion Process Steps:</a:t>
            </a:r>
          </a:p>
          <a:p>
            <a:r>
              <a:t>1. Source Identification: Identifying the data sources that hold relevant information.</a:t>
            </a:r>
          </a:p>
          <a:p>
            <a:r>
              <a:t>2. Connection Establishment: Creating connections or interfaces to extract data from the sources.</a:t>
            </a:r>
          </a:p>
          <a:p>
            <a:r>
              <a:t>3. Data Extraction: Fetching data from sources using various methods (e.g., batch processing, real-time streaming).</a:t>
            </a:r>
          </a:p>
          <a:p>
            <a:r>
              <a:t>4. Data Transformation: Converting raw data into a consistent format, handling missing values, and applying necessary encoding.</a:t>
            </a:r>
          </a:p>
          <a:p>
            <a:r>
              <a:t>5. Data Loading: Storing transformed data in data lakes, warehouses, or other storage solutions.</a:t>
            </a:r>
          </a:p>
          <a:p>
            <a:r>
              <a:t>6. Validation and Error Handling: Ensuring data accuracy and handling errors that may occur during the ingestion process.</a:t>
            </a:r>
          </a:p>
          <a:p>
            <a:r>
              <a:t>7. Metadata Management: Adding metadata to the ingested data to provide context for downstream processing.</a:t>
            </a:r>
          </a:p>
          <a:p>
            <a:r>
              <a:t>8. Notification and Monitoring: Alerting stakeholders about successful or failed data ingestion. Monitoring system performance.</a:t>
            </a:r>
          </a:p>
          <a:p/>
          <a:p>
            <a:r>
              <a:t>#### For Students:</a:t>
            </a:r>
          </a:p>
          <a:p>
            <a:r>
              <a:t>Data ingestion is like gathering information from different places, verifying its accuracy, organizing it, and storing it in a way that makes it easy to use. It's similar to collecting puzzle pieces, checking if they fit, arranging them, and then putting them in the right boxes.</a:t>
            </a:r>
          </a:p>
          <a:p/>
          <a:p>
            <a:r>
              <a:t>### Summary:</a:t>
            </a:r>
          </a:p>
          <a:p>
            <a:r>
              <a:t>This section provides an understanding of data ingestion, its key functions, and the process steps involved in collecting, processing, and storing data from various sources for analysis.</a:t>
            </a:r>
          </a:p>
          <a:p/>
          <a:p>
            <a:r>
              <a:t>These notes cover the fundamental concepts of data ingestion, its importance, functions, and the sequential steps involved in the data ingestion process.</a:t>
            </a:r>
          </a:p>
          <a:p/>
          <a:p>
            <a:r>
              <a:t>For students, the explanation simplifies the process of data ingestion, making it easy to understand how data is collected, verified, organized, and stored for further use.</a:t>
            </a:r>
          </a:p>
        </p:txBody>
      </p:sp>
      <p:sp>
        <p:nvSpPr>
          <p:cNvPr id="4" name="Slide Number Placeholder 3"/>
          <p:cNvSpPr>
            <a:spLocks noGrp="1"/>
          </p:cNvSpPr>
          <p:nvPr>
            <p:ph type="sldNum" idx="5" sz="quarter"/>
          </p:nvPr>
        </p:nvSpPr>
        <p:spPr/>
      </p:sp>
    </p:spTree>
  </p:cSld>
  <p:clrMapOvr>
    <a:masterClrMapping/>
  </p:clrMapOvr>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**Detailed Notes:**</a:t>
            </a:r>
          </a:p>
          <a:p/>
          <a:p>
            <a:r>
              <a:t>- **Introduction to Big Data Ingestion:**</a:t>
            </a:r>
          </a:p>
          <a:p>
            <a:r>
              <a:t>  - Big Data Ingestion involves the process of collecting, transferring, and loading large volumes of data from various sources into a storage or processing system for analysis and decision-making purposes.</a:t>
            </a:r>
          </a:p>
          <a:p>
            <a:r>
              <a:t>  </a:t>
            </a:r>
          </a:p>
          <a:p>
            <a:r>
              <a:t>- **Key Functions of Data Ingestion:**</a:t>
            </a:r>
          </a:p>
          <a:p>
            <a:r>
              <a:t>  - Acquisition: Gathering data from diverse sources such as databases, APIs, logs, sensors, etc.</a:t>
            </a:r>
          </a:p>
          <a:p>
            <a:r>
              <a:t>  - Validation: Verifying the integrity, quality, and consistency of the incoming data.</a:t>
            </a:r>
          </a:p>
          <a:p>
            <a:r>
              <a:t>  - Processing: Performing initial data transformations like cleaning, enrichment, and structuring.</a:t>
            </a:r>
          </a:p>
          <a:p>
            <a:r>
              <a:t>  - Storage: Storing ingested data in appropriate formats and structures for future analysis.</a:t>
            </a:r>
          </a:p>
          <a:p>
            <a:r>
              <a:t>  - Routing: Directing data to the correct destinations within the data architecture.</a:t>
            </a:r>
          </a:p>
          <a:p>
            <a:r>
              <a:t>  </a:t>
            </a:r>
          </a:p>
          <a:p>
            <a:r>
              <a:t>- **Data Ingestion Process Steps:**</a:t>
            </a:r>
          </a:p>
          <a:p>
            <a:r>
              <a:t>  - Source Identification: Identifying the data sources that hold relevant information.</a:t>
            </a:r>
          </a:p>
          <a:p>
            <a:r>
              <a:t>  - Connection Establishment: Creating connections or interfaces to extract data from the sources.</a:t>
            </a:r>
          </a:p>
          <a:p>
            <a:r>
              <a:t>  - Data Extraction: Fetching data from sources using various methods (e.g., batch processing, real-time streaming).</a:t>
            </a:r>
          </a:p>
          <a:p>
            <a:r>
              <a:t>  - Data Transformation: Converting raw data into a consistent format, handling missing values, and applying necessary encoding.</a:t>
            </a:r>
          </a:p>
          <a:p>
            <a:r>
              <a:t>  - Data Loading: Storing transformed data in data lakes, warehouses, or other storage solutions.</a:t>
            </a:r>
          </a:p>
          <a:p>
            <a:r>
              <a:t>  - Validation and Error Handling: Ensuring data accuracy and handling errors that may occur during the ingestion process.</a:t>
            </a:r>
          </a:p>
          <a:p>
            <a:r>
              <a:t>  - Metadata Management: Adding metadata to the ingested data to provide context for downstream processing.</a:t>
            </a:r>
          </a:p>
          <a:p>
            <a:r>
              <a:t>  - Notification and Monitoring: Alerting stakeholders about successful or failed data ingestion. Monitoring system performance.</a:t>
            </a:r>
          </a:p>
          <a:p>
            <a:r>
              <a:t>  </a:t>
            </a:r>
          </a:p>
          <a:p>
            <a:r>
              <a:t>- **Challenges in Data Ingestion:**</a:t>
            </a:r>
          </a:p>
          <a:p>
            <a:r>
              <a:t>  - Volume and Velocity: Managing the high volume and velocity of incoming data.</a:t>
            </a:r>
          </a:p>
          <a:p>
            <a:r>
              <a:t>  - Data Variety: Handling diverse data types and formats.</a:t>
            </a:r>
          </a:p>
          <a:p>
            <a:r>
              <a:t>  - Data Quality: Ensuring the accuracy, completeness, and reliability of the ingested data.</a:t>
            </a:r>
          </a:p>
          <a:p>
            <a:r>
              <a:t>  - Scalability: Adapting to accommodate increasing data volumes and user demands.</a:t>
            </a:r>
          </a:p>
          <a:p>
            <a:r>
              <a:t>  - Latency: Minimizing delays in data processing and analysis.</a:t>
            </a:r>
          </a:p>
          <a:p/>
          <a:p>
            <a:r>
              <a:t>**For Students:**</a:t>
            </a:r>
          </a:p>
          <a:p>
            <a:r>
              <a:t>Data ingestion is the process of collecting and preparing large amounts of data for analysis. It involves gathering data from different sources, ensuring its accuracy, and organizing it for further processing. Challenges in data ingestion include managing the high volume and speed of incoming data, handling diverse data types, ensuring data quality, adapting to increasing data volumes, and minimizing delays in data processing.</a:t>
            </a:r>
          </a:p>
        </p:txBody>
      </p:sp>
      <p:sp>
        <p:nvSpPr>
          <p:cNvPr id="4" name="Slide Number Placeholder 3"/>
          <p:cNvSpPr>
            <a:spLocks noGrp="1"/>
          </p:cNvSpPr>
          <p:nvPr>
            <p:ph type="sldNum" idx="5" sz="quarter"/>
          </p:nvPr>
        </p:nvSpPr>
        <p:spPr/>
      </p:sp>
    </p:spTree>
  </p:cSld>
  <p:clrMapOvr>
    <a:masterClrMapping/>
  </p:clrMapOvr>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This module covers Big Data Ingestion and its significance in managing large volumes of data for analysis and decision-making. It explores the components of Big Data architecture, sources of Big Data, and the implications of data ingestion in real-world scenarios.</a:t>
            </a:r>
          </a:p>
          <a:p/>
          <a:p>
            <a:r>
              <a:t>**Key Points:**</a:t>
            </a:r>
          </a:p>
          <a:p>
            <a:r>
              <a:t>- Big Data Ingestion involves collecting, transferring, and loading large volumes of data from diverse sources to storage or processing systems.</a:t>
            </a:r>
          </a:p>
          <a:p>
            <a:r>
              <a:t>- Big Data Architecture components include storage, processing, analysis, and visualization tools, while sources of Big Data range from web interactions, mobile activities, IoT devices, business systems, multimedia, to extensive archives and logs.</a:t>
            </a:r>
          </a:p>
          <a:p>
            <a:r>
              <a:t>- Data Ingestion is crucial for acquiring, validating, and processing data, ensuring its accuracy and preparing it for further processing.</a:t>
            </a:r>
          </a:p>
          <a:p>
            <a:r>
              <a:t>- The key functions of Data Ingestion include acquisition, validation, processing, storage, and routing.</a:t>
            </a:r>
          </a:p>
          <a:p>
            <a:r>
              <a:t>- The Data Ingestion process involves source identification, connection establishment, data extraction, transformation, loading, validation, error handling, metadata management, and notification and monitoring.</a:t>
            </a:r>
          </a:p>
          <a:p>
            <a:r>
              <a:t>- Challenges in Data Ingestion include volume and velocity, data variety, data quality, scalability, and latency.</a:t>
            </a:r>
          </a:p>
          <a:p>
            <a:r>
              <a:t>- Batch Data Ingestion has higher latency and is suitable for historical analysis, while Stream Data Ingestion offers lower latency and is ideal for applications requiring timely insights and actions.</a:t>
            </a:r>
          </a:p>
          <a:p/>
          <a:p>
            <a:r>
              <a:t>**For Students:**</a:t>
            </a:r>
          </a:p>
          <a:p>
            <a:r>
              <a:t>Big Data Ingestion involves collecting and organizing large volumes of data for analysis. It's important for ensuring data accuracy and preparing it for further processing. The process includes steps such as identifying data sources, extracting and transforming data, and storing it for analysis. Challenges include handling different types of data, ensuring data quality, and managing high data volumes. Batch ingestion is suited for historical analysis, while streaming ingestion is more suitable for real-time insights and actions.</a:t>
            </a:r>
          </a:p>
        </p:txBody>
      </p:sp>
      <p:sp>
        <p:nvSpPr>
          <p:cNvPr id="4" name="Slide Number Placeholder 3"/>
          <p:cNvSpPr>
            <a:spLocks noGrp="1"/>
          </p:cNvSpPr>
          <p:nvPr>
            <p:ph type="sldNum" idx="5" sz="quarter"/>
          </p:nvPr>
        </p:nvSpPr>
        <p:spPr/>
      </p:sp>
    </p:spTree>
  </p:cSld>
  <p:clrMapOvr>
    <a:masterClrMapping/>
  </p:clrMapOvr>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p>
            <a:r>
              <a:t>Batch data ingestion is like collecting data over a period and analyzing it at once, like gathering logs from a website for a whole day to see daily traffic trends. It's useful for historical analysis and reports.</a:t>
            </a:r>
          </a:p>
          <a:p/>
          <a:p>
            <a:r>
              <a:t>Stream data ingestion is like processing data as it comes in, such as real-time processing of customer transactions for immediate insights. It's suitable for scenarios requiring timely actions and insights.</a:t>
            </a:r>
          </a:p>
          <a:p/>
          <a:p>
            <a:r>
              <a:t>- Batch Data Ingestion Examples:</a:t>
            </a:r>
          </a:p>
          <a:p>
            <a:r>
              <a:t>  - Daily Website Logs: Collecting logs from a website over a day and processing them at the end of the day for daily traffic reports.</a:t>
            </a:r>
          </a:p>
          <a:p>
            <a:r>
              <a:t>  - Customer Transaction Logs: Collecting a day's worth of customer transactions and processing them overnight for financial reports.</a:t>
            </a:r>
          </a:p>
        </p:txBody>
      </p:sp>
      <p:sp>
        <p:nvSpPr>
          <p:cNvPr id="4" name="Slide Number Placeholder 3"/>
          <p:cNvSpPr>
            <a:spLocks noGrp="1"/>
          </p:cNvSpPr>
          <p:nvPr>
            <p:ph type="sldNum" idx="5" sz="quarter"/>
          </p:nvPr>
        </p:nvSpPr>
        <p:spPr/>
      </p:sp>
    </p:spTree>
  </p:cSld>
  <p:clrMapOvr>
    <a:masterClrMapping/>
  </p:clrMapOvr>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 The module discusses Big Data architecture components, including storage, processing, analysis, and visualization tools, and explores diverse sources of Big Data to tap into its potential for real-world impact.</a:t>
            </a:r>
          </a:p>
          <a:p/>
          <a:p>
            <a:r>
              <a:t>**Key Points:**</a:t>
            </a:r>
          </a:p>
          <a:p>
            <a:r>
              <a:t>- Explored Big Data architecture components, including storage, processing, analysis, and visualization tools.</a:t>
            </a:r>
          </a:p>
          <a:p>
            <a:r>
              <a:t>- Examined diverse sources of Big Data, such as web interactions, mobile activities, IoT devices, and business systems.</a:t>
            </a:r>
          </a:p>
          <a:p/>
          <a:p>
            <a:r>
              <a:t>**For Students:**</a:t>
            </a:r>
          </a:p>
          <a:p>
            <a:r>
              <a:t>This module covers the structure of Big Data systems and the different sources of Big Data, giving us an understanding of how to effectively manage and utilize large volumes of data for analysis and decision-making.</a:t>
            </a:r>
          </a:p>
        </p:txBody>
      </p:sp>
      <p:sp>
        <p:nvSpPr>
          <p:cNvPr id="4" name="Slide Number Placeholder 3"/>
          <p:cNvSpPr>
            <a:spLocks noGrp="1"/>
          </p:cNvSpPr>
          <p:nvPr>
            <p:ph type="sldNum" idx="5" sz="quarter"/>
          </p:nvPr>
        </p:nvSpPr>
        <p:spPr/>
      </p:sp>
    </p:spTree>
  </p:cSld>
  <p:clrMapOvr>
    <a:masterClrMapping/>
  </p:clrMapOvr>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 Data ingestion involves acquiring, validating, and processing data from various sources, serving as an initial step in the big data pipeline.</a:t>
            </a:r>
          </a:p>
          <a:p>
            <a:r>
              <a:t>- It involves moving data from sources into data lakes or warehouses for further processing and analysis.</a:t>
            </a:r>
          </a:p>
          <a:p>
            <a:r>
              <a:t>- Batch ingestion handles large data volumes collected over time, loaded in batches for historical analysis and reporting.</a:t>
            </a:r>
          </a:p>
          <a:p>
            <a:r>
              <a:t>- Stream ingestion processes continuous real-time data incrementally, suitable for immediate processing and analysis.</a:t>
            </a:r>
          </a:p>
          <a:p/>
          <a:p>
            <a:r>
              <a:t>Key Points:</a:t>
            </a:r>
          </a:p>
          <a:p>
            <a:r>
              <a:t>- Data ingestion is a critical step in the big data pipeline, involving the acquisition, validation, and processing of data from various sources.</a:t>
            </a:r>
          </a:p>
          <a:p>
            <a:r>
              <a:t>- It facilitates the movement of data into storage systems like data lakes or warehouses.</a:t>
            </a:r>
          </a:p>
          <a:p>
            <a:r>
              <a:t>- Batch ingestion handles large data volumes collected over time, ideal for historical analysis and reporting.</a:t>
            </a:r>
          </a:p>
          <a:p>
            <a:r>
              <a:t>- Stream ingestion processes continuous real-time data incrementally, suitable for immediate processing and analysis.</a:t>
            </a:r>
          </a:p>
        </p:txBody>
      </p:sp>
      <p:sp>
        <p:nvSpPr>
          <p:cNvPr id="4" name="Slide Number Placeholder 3"/>
          <p:cNvSpPr>
            <a:spLocks noGrp="1"/>
          </p:cNvSpPr>
          <p:nvPr>
            <p:ph type="sldNum" idx="5" sz="quarter"/>
          </p:nvPr>
        </p:nvSpPr>
        <p:spPr/>
      </p:sp>
    </p:spTree>
  </p:cSld>
  <p:clrMapOvr>
    <a:masterClrMapping/>
  </p:clrMapOvr>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**Notes:**</a:t>
            </a:r>
          </a:p>
          <a:p/>
          <a:p>
            <a:r>
              <a:t>- Data Ingestion Pipeline refers to the process of collecting, transferring, and processing large volumes of data from diverse sources into a storage or processing system for analysis and decision-making purposes.</a:t>
            </a:r>
          </a:p>
          <a:p>
            <a:r>
              <a:t>- It involves preparing data for further processing and analysis, ensuring accuracy and consistency.</a:t>
            </a:r>
          </a:p>
          <a:p>
            <a:r>
              <a:t>- The pipeline encompasses stages such as extraction, transformation, and loading (ETL), or extraction, loading, and transformation (ELT).</a:t>
            </a:r>
          </a:p>
          <a:p>
            <a:r>
              <a:t>- Key factors include scalability, data integrity, automation, security, and real-time processing capabilities.</a:t>
            </a:r>
          </a:p>
          <a:p>
            <a:r>
              <a:t>- Data Ingestion Pipeline is crucial for organizations seeking to harness valuable insights from their data and make informed decisions.</a:t>
            </a:r>
          </a:p>
          <a:p/>
          <a:p>
            <a:r>
              <a:t>**For Students:**</a:t>
            </a:r>
          </a:p>
          <a:p>
            <a:r>
              <a:t>Imagine a pipeline that collects, cleans, and prepares different types of data from various sources like databases, logs, and sensors. This pipeline ensures the data is ready for analysis and decision-making, similar to how water flows through a pipe to reach its destination.</a:t>
            </a:r>
          </a:p>
        </p:txBody>
      </p:sp>
      <p:sp>
        <p:nvSpPr>
          <p:cNvPr id="4" name="Slide Number Placeholder 3"/>
          <p:cNvSpPr>
            <a:spLocks noGrp="1"/>
          </p:cNvSpPr>
          <p:nvPr>
            <p:ph type="sldNum" idx="5" sz="quarter"/>
          </p:nvPr>
        </p:nvSpPr>
        <p:spPr/>
      </p:sp>
    </p:spTree>
  </p:cSld>
  <p:clrMapOvr>
    <a:masterClrMapping/>
  </p:clrMapOvr>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 Data ingestion pipeline refers to the process of collecting, validating, transforming, and loading data from diverse sources into a storage system for analysis or further applications.</a:t>
            </a:r>
          </a:p>
          <a:p/>
          <a:p>
            <a:r>
              <a:t>**Key Points:**</a:t>
            </a:r>
          </a:p>
          <a:p>
            <a:r>
              <a:t>- Data ingestion pipeline involves a series of steps and tools to ensure data is clean, consistent, and accessible for analysis.</a:t>
            </a:r>
          </a:p>
          <a:p>
            <a:r>
              <a:t>- The pipeline encompasses numerous steps such as metadata collection, storage, and usage, data import, indexing, loading, formatting, enrichment, aggregation, transformation, quality check, cleaning, validation, source identification, and extraction.</a:t>
            </a:r>
          </a:p>
          <a:p/>
          <a:p>
            <a:r>
              <a:t>**For Students:**</a:t>
            </a:r>
          </a:p>
          <a:p>
            <a:r>
              <a:t>The data ingestion pipeline is like a series of steps that help gather, organize, and prepare data from different places so that it's ready for us to study and learn from. It involves various tasks such as checking the data, making sure it's tidy, and putting it in a format that's easy for us to understand and use.</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Notes:</a:t>
            </a:r>
          </a:p>
          <a:p>
            <a:r>
              <a:t>- Big Data Architecture involves organizing and integrating components, technologies, and processes for efficient collection, storage, processing, and analysis of large datasets.</a:t>
            </a:r>
          </a:p>
          <a:p>
            <a:r>
              <a:t>- It enables smooth data flow, scalability, and optimal performance, allowing organizations to leverage their data effectively.</a:t>
            </a:r>
          </a:p>
          <a:p/>
          <a:p>
            <a:r>
              <a:t>Key Points:</a:t>
            </a:r>
          </a:p>
          <a:p>
            <a:r>
              <a:t>- Organizing and integrating components, technologies, and processes for efficient collection, storage, processing, and analysis of large datasets.</a:t>
            </a:r>
          </a:p>
          <a:p>
            <a:r>
              <a:t>- Ensuring smooth data flow, scalability, and optimal performance.</a:t>
            </a:r>
          </a:p>
          <a:p/>
          <a:p>
            <a:r>
              <a:t>For Students:</a:t>
            </a:r>
          </a:p>
          <a:p>
            <a:r>
              <a:t>Big Data Architecture is like designing a highway system for data. It's about creating a structure that allows large amounts of data to move, be stored, and processed efficiently, helping organizations make the most of their data resources.</a:t>
            </a:r>
          </a:p>
        </p:txBody>
      </p:sp>
      <p:sp>
        <p:nvSpPr>
          <p:cNvPr id="4" name="Slide Number Placeholder 3"/>
          <p:cNvSpPr>
            <a:spLocks noGrp="1"/>
          </p:cNvSpPr>
          <p:nvPr>
            <p:ph type="sldNum" sz="quarter" idx="5"/>
          </p:nvPr>
        </p:nvSpPr>
        <p:spPr/>
        <p:txBody>
          <a:bodyPr/>
          <a:lstStyle/>
          <a:p>
            <a:fld id="{E14905B0-2AED-4A5F-B1AD-D38F6B2F7F59}" type="slidenum">
              <a:rPr lang="en-IN" smtClean="0"/>
              <a:t>9</a:t>
            </a:fld>
            <a:endParaRPr lang="en-IN" dirty="0"/>
          </a:p>
        </p:txBody>
      </p:sp>
    </p:spTree>
    <p:extLst>
      <p:ext uri="{BB962C8B-B14F-4D97-AF65-F5344CB8AC3E}">
        <p14:creationId xmlns:p14="http://schemas.microsoft.com/office/powerpoint/2010/main" val="3386721231"/>
      </p:ext>
    </p:extLst>
  </p:cSld>
  <p:clrMapOvr>
    <a:masterClrMapping/>
  </p:clrMapOvr>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 Data ingestion involves acquiring, validating, and processing data from various sources, serving as a critical initial step in the big data pipeline.</a:t>
            </a:r>
          </a:p>
          <a:p>
            <a:r>
              <a:t>- The data ingestion pipeline is a series of steps and tools used to collect, validate, transform, and load data from various sources into a database, data warehouse, or data lake.</a:t>
            </a:r>
          </a:p>
          <a:p>
            <a:r>
              <a:t>- The process often involves several steps, including metadata collection, storage, and usage, data import, indexing, loading, formatting, enrichment, aggregation, transformation, quality checks, cleaning, validation, source identification, data retrieval, and extraction.</a:t>
            </a:r>
          </a:p>
          <a:p/>
          <a:p>
            <a:r>
              <a:t>**Key Points:**</a:t>
            </a:r>
          </a:p>
          <a:p>
            <a:r>
              <a:t>- Data ingestion is a critical initial step in the big data pipeline, involving the acquisition, validation, and processing of data from various sources.</a:t>
            </a:r>
          </a:p>
          <a:p>
            <a:r>
              <a:t>- The data ingestion pipeline comprises a series of steps and tools to collect, validate, transform, and load data into a database, data warehouse, or data lake.</a:t>
            </a:r>
          </a:p>
          <a:p>
            <a:r>
              <a:t>- Common steps in a data ingestion pipeline include metadata collection, storage, usage, management, data import, indexing, loading, formatting, enrichment, aggregation, transformation, quality checks, cleaning, validation, source identification, data retrieval, and extraction.</a:t>
            </a:r>
          </a:p>
          <a:p/>
          <a:p>
            <a:r>
              <a:t>**For Students:**</a:t>
            </a:r>
          </a:p>
          <a:p>
            <a:r>
              <a:t>In simple terms, the data ingestion pipeline is like a series of steps and tools used to gather, organize, and prepare data from different places so that it can be used for analysis or other applications. It involves various tasks like collecting information about the data, storing it, checking its quality, cleaning and organizing it, and making sure it's ready for use. The data extraction, which is the first step, is like pulling the data from its original sources and getting it ready for the next steps.</a:t>
            </a:r>
          </a:p>
        </p:txBody>
      </p:sp>
      <p:sp>
        <p:nvSpPr>
          <p:cNvPr id="4" name="Slide Number Placeholder 3"/>
          <p:cNvSpPr>
            <a:spLocks noGrp="1"/>
          </p:cNvSpPr>
          <p:nvPr>
            <p:ph type="sldNum" idx="5" sz="quarter"/>
          </p:nvPr>
        </p:nvSpPr>
        <p:spPr/>
      </p:sp>
    </p:spTree>
  </p:cSld>
  <p:clrMapOvr>
    <a:masterClrMapping/>
  </p:clrMapOvr>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p>
            <a:r>
              <a:t>Data Ingestion: </a:t>
            </a:r>
          </a:p>
          <a:p>
            <a:r>
              <a:t>Data ingestion is like collecting, organizing, and preparing a lot of information from different places, so it's ready for us to look at and use.</a:t>
            </a:r>
          </a:p>
          <a:p/>
          <a:p>
            <a:r>
              <a:t>Data Ingestion Pipeline:</a:t>
            </a:r>
          </a:p>
          <a:p>
            <a:r>
              <a:t>It's a bit like a conveyor belt that moves the information from where it's stored to where we can use it. It has different steps to make sure the information is clean and ready for us to work with.</a:t>
            </a:r>
          </a:p>
          <a:p/>
          <a:p>
            <a:r>
              <a:t>Data Extraction:</a:t>
            </a:r>
          </a:p>
          <a:p>
            <a:r>
              <a:t>This is like taking the information from its original place and getting it ready to be moved along the conveyor belt.</a:t>
            </a:r>
          </a:p>
          <a:p/>
          <a:p>
            <a:r>
              <a:t>Data Validation:</a:t>
            </a:r>
          </a:p>
          <a:p>
            <a:r>
              <a:t>This is checking that the information is correct and making sure it's ready for the next steps in the process.</a:t>
            </a:r>
          </a:p>
          <a:p/>
          <a:p>
            <a:r>
              <a:t>I hope that helps! Let me know if you have any other questions or need further explanations.</a:t>
            </a:r>
          </a:p>
        </p:txBody>
      </p:sp>
      <p:sp>
        <p:nvSpPr>
          <p:cNvPr id="4" name="Slide Number Placeholder 3"/>
          <p:cNvSpPr>
            <a:spLocks noGrp="1"/>
          </p:cNvSpPr>
          <p:nvPr>
            <p:ph type="sldNum" idx="5" sz="quarter"/>
          </p:nvPr>
        </p:nvSpPr>
        <p:spPr/>
      </p:sp>
    </p:spTree>
  </p:cSld>
  <p:clrMapOvr>
    <a:masterClrMapping/>
  </p:clrMapOvr>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p>
            <a:r>
              <a:t>Data Ingestion refers to the process of collecting, verifying, and preparing data from various sources for analysis and decision-making. It's like gathering, checking, and organizing information for future use, making it easier to understand and work with.</a:t>
            </a:r>
          </a:p>
          <a:p/>
          <a:p>
            <a:r>
              <a:t>Data Ingestion Pipeline:</a:t>
            </a:r>
          </a:p>
          <a:p>
            <a:r>
              <a:t>- It involves a series of steps and tools used to collect, validate, transform, and load data into a database, data warehouse, or data lake.</a:t>
            </a:r>
          </a:p>
          <a:p>
            <a:r>
              <a:t>- The pipeline ensures that the data is clean, consistent, and readily available for analysis or other applications.</a:t>
            </a:r>
          </a:p>
          <a:p/>
          <a:p>
            <a:r>
              <a:t>Steps Involved in a Data Ingestion Pipeline:</a:t>
            </a:r>
          </a:p>
          <a:p>
            <a:r>
              <a:t>- Metadata Collection, Storage, Usage, and Management</a:t>
            </a:r>
          </a:p>
          <a:p>
            <a:r>
              <a:t>- Data Import, Indexing, Loading, and Formatting</a:t>
            </a:r>
          </a:p>
          <a:p>
            <a:r>
              <a:t>- Data Enrichment, Aggregation, and Transformation</a:t>
            </a:r>
          </a:p>
          <a:p>
            <a:r>
              <a:t>- Quality Check, Cleaning, and Validation</a:t>
            </a:r>
          </a:p>
          <a:p>
            <a:r>
              <a:t>- Source Identification, Retrieval, and Extraction</a:t>
            </a:r>
          </a:p>
          <a:p/>
          <a:p>
            <a:r>
              <a:t>These steps help in systematically moving data from its source to its destination, ensuring it is reliable and ready for analysis or usage.</a:t>
            </a:r>
          </a:p>
          <a:p/>
          <a:p>
            <a:r>
              <a:t>Data Extraction: The first step in the data ingestion pipeline involves retrieving data from its source.</a:t>
            </a:r>
          </a:p>
          <a:p/>
          <a:p>
            <a:r>
              <a:t>Data Validation: A critical step in the data ingestion process, it ensures the integrity, accuracy, and consistency of the incoming data.</a:t>
            </a:r>
          </a:p>
          <a:p/>
          <a:p>
            <a:r>
              <a:t>Data Transformation: Involves cleaning and converting data into a format that can be easily analyzed or used by other applications.</a:t>
            </a:r>
          </a:p>
          <a:p/>
          <a:p>
            <a:r>
              <a:t>These steps are crucial in ensuring that the data is accurate, consistent, and ready for further analysis or processing.</a:t>
            </a:r>
          </a:p>
        </p:txBody>
      </p:sp>
      <p:sp>
        <p:nvSpPr>
          <p:cNvPr id="4" name="Slide Number Placeholder 3"/>
          <p:cNvSpPr>
            <a:spLocks noGrp="1"/>
          </p:cNvSpPr>
          <p:nvPr>
            <p:ph type="sldNum" idx="5" sz="quarter"/>
          </p:nvPr>
        </p:nvSpPr>
        <p:spPr/>
      </p:sp>
    </p:spTree>
  </p:cSld>
  <p:clrMapOvr>
    <a:masterClrMapping/>
  </p:clrMapOvr>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p>
            <a:r>
              <a:t>Data Ingestion Pipeline is like a series of steps used to clean, organize, and move data from different places into a big storage system. It's like making sure all the information is tidy and ready for use.</a:t>
            </a:r>
          </a:p>
          <a:p/>
          <a:p>
            <a:r>
              <a:t>- Metadata Collection: Gathering information about the data.</a:t>
            </a:r>
          </a:p>
          <a:p>
            <a:r>
              <a:t>- Data Import: Bringing the data into the storage system.</a:t>
            </a:r>
          </a:p>
          <a:p>
            <a:r>
              <a:t>- Data Transformation: Cleaning and changing the data into a useful format.</a:t>
            </a:r>
          </a:p>
          <a:p>
            <a:r>
              <a:t>- Data Loading: Putting the data into its new home.</a:t>
            </a:r>
          </a:p>
          <a:p/>
          <a:p>
            <a:r>
              <a:t>These steps help make sure we can use the data for things like reports or finding out interesting information.</a:t>
            </a:r>
          </a:p>
        </p:txBody>
      </p:sp>
      <p:sp>
        <p:nvSpPr>
          <p:cNvPr id="4" name="Slide Number Placeholder 3"/>
          <p:cNvSpPr>
            <a:spLocks noGrp="1"/>
          </p:cNvSpPr>
          <p:nvPr>
            <p:ph type="sldNum" idx="5" sz="quarter"/>
          </p:nvPr>
        </p:nvSpPr>
        <p:spPr/>
      </p:sp>
    </p:spTree>
  </p:cSld>
  <p:clrMapOvr>
    <a:masterClrMapping/>
  </p:clrMapOvr>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The Data Ingestion Pipeline involves a series of steps and tools to collect, validate, transform, and load data into storage systems. It ensures data is clean, consistent, and readily available for analysis. The pipeline includes steps such as metadata collection, data extraction, validation, transformation, loading, and metadata management.</a:t>
            </a:r>
          </a:p>
          <a:p/>
          <a:p>
            <a:r>
              <a:t>Key Points:</a:t>
            </a:r>
          </a:p>
          <a:p>
            <a:r>
              <a:t>- The Data Ingestion Pipeline is a critical process for collecting, validating, transforming, and loading data from various sources into storage systems.</a:t>
            </a:r>
          </a:p>
          <a:p>
            <a:r>
              <a:t>- Steps in the pipeline include metadata collection, data extraction, validation, transformation, loading, and metadata management.</a:t>
            </a:r>
          </a:p>
          <a:p>
            <a:r>
              <a:t>- Each step in the pipeline serves a specific purpose, from gathering metadata to preparing and loading the data into storage systems.</a:t>
            </a:r>
          </a:p>
          <a:p>
            <a:r>
              <a:t>- The pipeline ensures that data is organized, clean, and accessible for analysis and decision-making.</a:t>
            </a:r>
          </a:p>
          <a:p>
            <a:r>
              <a:t>- Metadata management is an essential aspect of the pipeline, involving the collection, storage, and usage of metadata to make data more organized, useful, and accessible.</a:t>
            </a:r>
          </a:p>
          <a:p/>
          <a:p>
            <a:r>
              <a:t>For Students:</a:t>
            </a:r>
          </a:p>
          <a:p>
            <a:r>
              <a:t>The data ingestion pipeline is like a series of steps that help us collect, clean, and organize data from different sources so that we can use it for analysis. It's like putting together puzzle pieces to create a clear picture of the data. Each step in the pipeline has a specific job to make sure the data is ready for us to use and understand. It's important because it helps us work with data effectively and make good decisions based on the information we gather.</a:t>
            </a:r>
          </a:p>
        </p:txBody>
      </p:sp>
      <p:sp>
        <p:nvSpPr>
          <p:cNvPr id="4" name="Slide Number Placeholder 3"/>
          <p:cNvSpPr>
            <a:spLocks noGrp="1"/>
          </p:cNvSpPr>
          <p:nvPr>
            <p:ph type="sldNum" idx="5" sz="quarter"/>
          </p:nvPr>
        </p:nvSpPr>
        <p:spPr/>
      </p:sp>
    </p:spTree>
  </p:cSld>
  <p:clrMapOvr>
    <a:masterClrMapping/>
  </p:clrMapOvr>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ETL vs ELT:</a:t>
            </a:r>
          </a:p>
          <a:p/>
          <a:p>
            <a:r>
              <a:t>ETL (Extract, Transform, Load):</a:t>
            </a:r>
          </a:p>
          <a:p>
            <a:r>
              <a:t>- Involves extracting data from source systems, transforming it into a suitable format, and then loading it into a target system.</a:t>
            </a:r>
          </a:p>
          <a:p>
            <a:r>
              <a:t>- Data is transformed before loading into the target system, often using a dedicated ETL tool.</a:t>
            </a:r>
          </a:p>
          <a:p>
            <a:r>
              <a:t>- Suitable for batch processing and is commonly associated with traditional data warehousing.</a:t>
            </a:r>
          </a:p>
          <a:p/>
          <a:p>
            <a:r>
              <a:t>ELT (Extract, Load, Transform):</a:t>
            </a:r>
          </a:p>
          <a:p>
            <a:r>
              <a:t>- Involves extracting data from source systems, loading it into a target system, and then transforming it as needed within the target system.</a:t>
            </a:r>
          </a:p>
          <a:p>
            <a:r>
              <a:t>- Data is loaded into the target system first and then transformed using the processing power of the target system.</a:t>
            </a:r>
          </a:p>
          <a:p>
            <a:r>
              <a:t>- Suited for big data and real-time analytics, particularly in scenarios with large data volumes and complex data processing needs.</a:t>
            </a:r>
          </a:p>
          <a:p/>
          <a:p>
            <a:r>
              <a:t>For Students:</a:t>
            </a:r>
          </a:p>
          <a:p>
            <a:r>
              <a:t>ETL involves transforming data before loading it into the target system, while ELT loads data into the target system first and then transforms it. ETL is suitable for traditional data warehousing, while ELT is better for big data and real-time analytics with large data volumes and complex processing needs.</a:t>
            </a:r>
          </a:p>
        </p:txBody>
      </p:sp>
      <p:sp>
        <p:nvSpPr>
          <p:cNvPr id="4" name="Slide Number Placeholder 3"/>
          <p:cNvSpPr>
            <a:spLocks noGrp="1"/>
          </p:cNvSpPr>
          <p:nvPr>
            <p:ph type="sldNum" idx="5" sz="quarter"/>
          </p:nvPr>
        </p:nvSpPr>
        <p:spPr/>
      </p:sp>
    </p:spTree>
  </p:cSld>
  <p:clrMapOvr>
    <a:masterClrMapping/>
  </p:clrMapOvr>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p>
            <a:r>
              <a:t>"ETL vs ELT" refers to the methods used to process and load data into a database or data warehouse.</a:t>
            </a:r>
          </a:p>
          <a:p/>
          <a:p>
            <a:r>
              <a:t>- ETL follows the sequence of Extract, Transform, and Load, where data is transformed before loading into the target system, often requiring separate tools for transformation.</a:t>
            </a:r>
          </a:p>
          <a:p>
            <a:r>
              <a:t>- ELT follows the sequence of Extract, Load, and Transform, where data is loaded into the target system before transformation, leveraging the system's computational power for faster processing.</a:t>
            </a:r>
          </a:p>
          <a:p>
            <a:r>
              <a:t>- ETL tools include Informatica, Talend, and SSIS, while ELT uses modern data warehouse platforms like Amazon Redshift, Google BigQuery, and Snowflake, or traditional ETL tools configured for ELT.</a:t>
            </a:r>
          </a:p>
          <a:p>
            <a:r>
              <a:t>- ETL is more complex and time-consuming due to pre-loading transformation, while ELT is faster and less complex as transformation occurs post-loading.</a:t>
            </a:r>
          </a:p>
          <a:p>
            <a:r>
              <a:t>- ETL requires temporary storage for intermediate data and additional costs for separate transformation servers/tools, while ELT does not require additional storage and is more cost-effective, leveraging the existing computational power of the target system.</a:t>
            </a:r>
          </a:p>
          <a:p/>
          <a:p>
            <a:r>
              <a:t>These methods determine the order and process for transforming and loading data, impacting the efficiency and cost of the data processing and storage.</a:t>
            </a:r>
          </a:p>
        </p:txBody>
      </p:sp>
      <p:sp>
        <p:nvSpPr>
          <p:cNvPr id="4" name="Slide Number Placeholder 3"/>
          <p:cNvSpPr>
            <a:spLocks noGrp="1"/>
          </p:cNvSpPr>
          <p:nvPr>
            <p:ph type="sldNum" idx="5" sz="quarter"/>
          </p:nvPr>
        </p:nvSpPr>
        <p:spPr/>
      </p:sp>
    </p:spTree>
  </p:cSld>
  <p:clrMapOvr>
    <a:masterClrMapping/>
  </p:clrMapOvr>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Key Factors for Data Ingestion Pipeline:</a:t>
            </a:r>
          </a:p>
          <a:p/>
          <a:p>
            <a:r>
              <a:t>Efficiency: The pipeline should efficiently collect, validate, transform, and load data from diverse sources.</a:t>
            </a:r>
          </a:p>
          <a:p/>
          <a:p>
            <a:r>
              <a:t>Scalability: The system should be able to handle increasing data volumes without compromising performance.</a:t>
            </a:r>
          </a:p>
          <a:p/>
          <a:p>
            <a:r>
              <a:t>Reliability: The pipeline should ensure the accuracy and consistency of the data being ingested.</a:t>
            </a:r>
          </a:p>
          <a:p/>
          <a:p>
            <a:r>
              <a:t>Flexibility: The pipeline should be adaptable to accommodate different data formats and types from various sources.</a:t>
            </a:r>
          </a:p>
          <a:p/>
          <a:p>
            <a:r>
              <a:t>Real-time Processing: Capability to process and load data in real-time to enable immediate analysis and actions.</a:t>
            </a:r>
          </a:p>
          <a:p/>
          <a:p>
            <a:r>
              <a:t>Metadata Management: Effective collection, storage, and utilization of metadata for enhanced data organization and accessibility.</a:t>
            </a:r>
          </a:p>
          <a:p/>
          <a:p>
            <a:r>
              <a:t>Cost-effectiveness: The pipeline should be cost-efficient with the ability to leverage existing resources and minimize additional costs.</a:t>
            </a:r>
          </a:p>
          <a:p/>
          <a:p>
            <a:r>
              <a:t>For Students: </a:t>
            </a:r>
          </a:p>
          <a:p>
            <a:r>
              <a:t>The factors to consider when designing a data ingestion pipeline include making sure it efficiently handles various types of data, can handle increasing amounts of data, ensures data accuracy, is adaptable, can process data in real-time, efficiently manages metadata, and is cost-effective.</a:t>
            </a:r>
          </a:p>
        </p:txBody>
      </p:sp>
      <p:sp>
        <p:nvSpPr>
          <p:cNvPr id="4" name="Slide Number Placeholder 3"/>
          <p:cNvSpPr>
            <a:spLocks noGrp="1"/>
          </p:cNvSpPr>
          <p:nvPr>
            <p:ph type="sldNum" idx="5" sz="quarter"/>
          </p:nvPr>
        </p:nvSpPr>
        <p:spPr/>
      </p:sp>
    </p:spTree>
  </p:cSld>
  <p:clrMapOvr>
    <a:masterClrMapping/>
  </p:clrMapOvr>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Key Factors for Data Ingestion Pipeline:</a:t>
            </a:r>
          </a:p>
          <a:p/>
          <a:p>
            <a:r>
              <a:t>- Scalability: The pipeline should be able to handle growing data volumes without compromising performance.</a:t>
            </a:r>
          </a:p>
          <a:p>
            <a:r>
              <a:t>- Data Quality: Ensuring high-quality data is ingested, validated, and processed for accuracy and consistency.</a:t>
            </a:r>
          </a:p>
          <a:p>
            <a:r>
              <a:t>- Flexibility: The pipeline should support various data formats, structures, and sources, adapting to changing requirements.</a:t>
            </a:r>
          </a:p>
          <a:p>
            <a:r>
              <a:t>- Real-time Capabilities: Ability to ingest and process real-time streaming data for timely insights and actions.</a:t>
            </a:r>
          </a:p>
          <a:p>
            <a:r>
              <a:t>- Metadata Management: Effective collection, storage, and usage of metadata to enhance data organization and accessibility.</a:t>
            </a:r>
          </a:p>
          <a:p>
            <a:r>
              <a:t>- Security: Implementing robust security measures to protect data during the ingestion process.</a:t>
            </a:r>
          </a:p>
          <a:p>
            <a:r>
              <a:t>- Monitoring and Alerting: Proactive monitoring of the pipeline's performance and the ability to alert stakeholders about successful or failed data ingestion.</a:t>
            </a:r>
          </a:p>
          <a:p>
            <a:r>
              <a:t>- Transformation and Enrichment: Incorporating capabilities for data transformation, enrichment, and aggregation to prepare data for analysis and other applications.</a:t>
            </a:r>
          </a:p>
          <a:p/>
          <a:p>
            <a:r>
              <a:t>For Students:</a:t>
            </a:r>
          </a:p>
          <a:p>
            <a:r>
              <a:t>These are the important aspects to consider when setting up the process to bring data from various sources into a centralized system. It's crucial to ensure that the process can handle large amounts of data, maintain its quality, adapt to different data types, process real-time data, manage metadata effectively, secure the data, monitor the process, and prepare the data for analysis.</a:t>
            </a:r>
          </a:p>
        </p:txBody>
      </p:sp>
      <p:sp>
        <p:nvSpPr>
          <p:cNvPr id="4" name="Slide Number Placeholder 3"/>
          <p:cNvSpPr>
            <a:spLocks noGrp="1"/>
          </p:cNvSpPr>
          <p:nvPr>
            <p:ph type="sldNum" idx="5" sz="quarter"/>
          </p:nvPr>
        </p:nvSpPr>
        <p:spPr/>
      </p:sp>
    </p:spTree>
  </p:cSld>
  <p:clrMapOvr>
    <a:masterClrMapping/>
  </p:clrMapOvr>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Key Factors for Data Ingestion Pipeline:</a:t>
            </a:r>
          </a:p>
          <a:p/>
          <a:p>
            <a:r>
              <a:t>- Scalability: The data ingestion pipeline should be able to handle large volumes of data and scale in response to changing data demands.</a:t>
            </a:r>
          </a:p>
          <a:p>
            <a:r>
              <a:t>- Data Quality: Ensure that the data ingested is accurate, consistent, and meets quality standards to avoid errors in downstream processes.</a:t>
            </a:r>
          </a:p>
          <a:p>
            <a:r>
              <a:t>- Data Security: Implement measures to ensure the security and privacy of the ingested data, adhering to compliance and data protection regulations.</a:t>
            </a:r>
          </a:p>
          <a:p>
            <a:r>
              <a:t>- Real-time Processing: The pipeline should support real-time data ingestion and processing for timely insights and actions.</a:t>
            </a:r>
          </a:p>
          <a:p>
            <a:r>
              <a:t>- Integration Capabilities: Ability to integrate with various data sources, applications, and systems to collect data from diverse platforms.</a:t>
            </a:r>
          </a:p>
          <a:p>
            <a:r>
              <a:t>- Monitoring and Alerting: Implement monitoring tools to track the performance of the ingestion process and receive alerts for any issues or failures.</a:t>
            </a:r>
          </a:p>
          <a:p>
            <a:r>
              <a:t>- Metadata Management: Collect, store, and utilize metadata to provide context and lineage for the ingested data.</a:t>
            </a:r>
          </a:p>
          <a:p>
            <a:r>
              <a:t>- Error Handling: Implement mechanisms to handle and manage errors that may occur during the data ingestion process.</a:t>
            </a:r>
          </a:p>
          <a:p>
            <a:r>
              <a:t>- Flexibility: The pipeline should be flexible enough to adapt to changing data requirements and accommodate new data sources.</a:t>
            </a:r>
          </a:p>
          <a:p/>
          <a:p>
            <a:r>
              <a:t>For Students:</a:t>
            </a:r>
          </a:p>
          <a:p>
            <a:r>
              <a:t>Data ingestion pipeline factors are important aspects to ensure that the data collection and processing are efficient, secure, and adaptable to changing data needs. It involves scalability, data quality, security, real-time processing, integration capabilities, monitoring, metadata management, error handling, and flexibility to accommodate new data sources and requirements.</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Big Data Architecture</a:t>
            </a:r>
          </a:p>
          <a:p/>
          <a:p>
            <a:r>
              <a:t>- Data Sources: </a:t>
            </a:r>
          </a:p>
          <a:p>
            <a:r>
              <a:t>  - Refers to the various origins from which data is gathered, including data warehouses, relational database management systems, SaaS, and IoT devices.</a:t>
            </a:r>
          </a:p>
          <a:p>
            <a:r>
              <a:t>  </a:t>
            </a:r>
          </a:p>
          <a:p>
            <a:r>
              <a:t>- Real-Time Ingestion: </a:t>
            </a:r>
          </a:p>
          <a:p>
            <a:r>
              <a:t>  - Involves processing data as it is generated, allowing for immediate analysis and decision-making.</a:t>
            </a:r>
          </a:p>
          <a:p/>
          <a:p>
            <a:r>
              <a:t>- Batch Processing: </a:t>
            </a:r>
          </a:p>
          <a:p>
            <a:r>
              <a:t>  - Involves processing large volumes of data in a scheduled or periodic manner, which is efficient for handling significant data loads.</a:t>
            </a:r>
          </a:p>
          <a:p/>
          <a:p>
            <a:r>
              <a:t>- Orchestration: </a:t>
            </a:r>
          </a:p>
          <a:p>
            <a:r>
              <a:t>  - The process of coordinating and managing the various components and processes within the big data architecture to ensure seamless functioning.</a:t>
            </a:r>
          </a:p>
          <a:p/>
          <a:p>
            <a:r>
              <a:t>- Data Storage: </a:t>
            </a:r>
          </a:p>
          <a:p>
            <a:r>
              <a:t>  - Involves the management and storage of the collected data, ensuring it is easily accessible for analysis.</a:t>
            </a:r>
          </a:p>
          <a:p/>
          <a:p>
            <a:r>
              <a:t>- Analytical Data Store: </a:t>
            </a:r>
          </a:p>
          <a:p>
            <a:r>
              <a:t>  - A specialized database designed for data analysis and reporting, enabling efficient querying and retrieval of data for analytical purposes.</a:t>
            </a:r>
          </a:p>
          <a:p/>
          <a:p>
            <a:r>
              <a:t>- Stream Processing: </a:t>
            </a:r>
          </a:p>
          <a:p>
            <a:r>
              <a:t>  - Involves real-time processing of data streams, allowing for immediate analysis and actions based on the incoming data.</a:t>
            </a:r>
          </a:p>
          <a:p/>
          <a:p>
            <a:r>
              <a:t>- Analytics and Reporting: </a:t>
            </a:r>
          </a:p>
          <a:p>
            <a:r>
              <a:t>  - Refers to the tools and processes used to extract insights and present data in a meaningful format for decision-making.</a:t>
            </a:r>
          </a:p>
          <a:p/>
          <a:p>
            <a:r>
              <a:t>For Students:</a:t>
            </a:r>
          </a:p>
          <a:p>
            <a:r>
              <a:t>Big Data Architecture includes gathering data from various sources, processing it in real-time or in batches, storing it, and then analyzing and presenting it for making important business decisions.</a:t>
            </a:r>
          </a:p>
        </p:txBody>
      </p:sp>
      <p:sp>
        <p:nvSpPr>
          <p:cNvPr id="4" name="Slide Number Placeholder 3"/>
          <p:cNvSpPr>
            <a:spLocks noGrp="1"/>
          </p:cNvSpPr>
          <p:nvPr>
            <p:ph type="sldNum" sz="quarter" idx="5"/>
          </p:nvPr>
        </p:nvSpPr>
        <p:spPr/>
        <p:txBody>
          <a:bodyPr/>
          <a:lstStyle/>
          <a:p>
            <a:fld id="{E14905B0-2AED-4A5F-B1AD-D38F6B2F7F59}" type="slidenum">
              <a:rPr lang="en-IN" smtClean="0"/>
              <a:t>16</a:t>
            </a:fld>
            <a:endParaRPr lang="en-IN" dirty="0"/>
          </a:p>
        </p:txBody>
      </p:sp>
    </p:spTree>
    <p:extLst>
      <p:ext uri="{BB962C8B-B14F-4D97-AF65-F5344CB8AC3E}">
        <p14:creationId xmlns:p14="http://schemas.microsoft.com/office/powerpoint/2010/main" val="1015939219"/>
      </p:ext>
    </p:extLst>
  </p:cSld>
  <p:clrMapOvr>
    <a:masterClrMapping/>
  </p:clrMapOvr>
</p:notes>
</file>

<file path=ppt/notesSlides/notesSlide6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 Data Ingestion Pipeline involves collecting, transferring, and loading data into a storage or processing system, forming the foundation for effective data management and analysis.</a:t>
            </a:r>
          </a:p>
          <a:p>
            <a:r>
              <a:t>- ETL (Extract, Transform, Load) involves extracting, transforming, and loading data into a target system, whereas ELT (Extract, Load, Transform) loads raw data into the target system first and then performs transformations.</a:t>
            </a:r>
          </a:p>
          <a:p>
            <a:r>
              <a:t>- Key factors for building a robust data ingestion pipeline include data volume, variety, velocity, quality, scalability, and security to handle diverse data efficiently and securely.</a:t>
            </a:r>
          </a:p>
          <a:p/>
          <a:p>
            <a:r>
              <a:t>For Students:</a:t>
            </a:r>
          </a:p>
          <a:p>
            <a:r>
              <a:t>This summary covers the process of collecting and moving data into a storage system, highlighting the difference between ETL and ELT and the key factors to consider for efficient data handling, such as volume, variety, velocity, quality, scalability, and security.</a:t>
            </a:r>
          </a:p>
        </p:txBody>
      </p:sp>
      <p:sp>
        <p:nvSpPr>
          <p:cNvPr id="4" name="Slide Number Placeholder 3"/>
          <p:cNvSpPr>
            <a:spLocks noGrp="1"/>
          </p:cNvSpPr>
          <p:nvPr>
            <p:ph type="sldNum" idx="5" sz="quarter"/>
          </p:nvPr>
        </p:nvSpPr>
        <p:spPr/>
      </p:sp>
    </p:spTree>
  </p:cSld>
  <p:clrMapOvr>
    <a:masterClrMapping/>
  </p:clrMapOvr>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Use Case 1: E-commerce company and Use Case 2: Bank present real-world scenarios where data ingestion is applied. These cases illustrate the practical applications and benefits of data ingestion in specific industries and contexts. Applications of Data Ingestion provide insights into how data ingestion techniques are utilized to address challenges and drive business value in different domains.</a:t>
            </a:r>
          </a:p>
        </p:txBody>
      </p:sp>
      <p:sp>
        <p:nvSpPr>
          <p:cNvPr id="4" name="Slide Number Placeholder 3"/>
          <p:cNvSpPr>
            <a:spLocks noGrp="1"/>
          </p:cNvSpPr>
          <p:nvPr>
            <p:ph type="sldNum" idx="5" sz="quarter"/>
          </p:nvPr>
        </p:nvSpPr>
        <p:spPr/>
      </p:sp>
    </p:spTree>
  </p:cSld>
  <p:clrMapOvr>
    <a:masterClrMapping/>
  </p:clrMapOvr>
</p:notes>
</file>

<file path=ppt/notesSlides/notesSlide6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r>
              <a:t>Flipkart, a prominent e-commerce company, faced a challenge in managing massive amounts of data from their website, mobile apps, customer reviews, and inventory systems. To address this, they implemented a scalable data ingestion pipeline to efficiently handle the diverse data sources. This pipeline directed the data into Amazon S3 for storage and then processed it using Apache Spark, enabling Flipkart to handle large volumes of data effectively.</a:t>
            </a:r>
          </a:p>
          <a:p/>
          <a:p>
            <a:r>
              <a:t>- Flipkart, a leading e-commerce company, faced the challenge of managing vast amounts of data from various sources such as their website, mobile apps, customer reviews, and inventory systems.</a:t>
            </a:r>
          </a:p>
          <a:p>
            <a:r>
              <a:t>- They implemented a scalable data ingestion pipeline to manage the diverse data sources efficiently.</a:t>
            </a:r>
          </a:p>
          <a:p>
            <a:r>
              <a:t>- The pipeline directed the data into Amazon S3 for durable storage and then processed it using Apache Spark for effective handling of large data volumes and velocities.</a:t>
            </a:r>
          </a:p>
          <a:p>
            <a:r>
              <a:t>- This solution allowed Flipkart to handle varying data velocities and volumes seamlessly, enabling efficient data management and analysis.</a:t>
            </a:r>
          </a:p>
        </p:txBody>
      </p:sp>
      <p:sp>
        <p:nvSpPr>
          <p:cNvPr id="4" name="Slide Number Placeholder 3"/>
          <p:cNvSpPr>
            <a:spLocks noGrp="1"/>
          </p:cNvSpPr>
          <p:nvPr>
            <p:ph type="sldNum" idx="5" sz="quarter"/>
          </p:nvPr>
        </p:nvSpPr>
        <p:spPr/>
      </p:sp>
    </p:spTree>
  </p:cSld>
  <p:clrMapOvr>
    <a:masterClrMapping/>
  </p:clrMapOvr>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Detailed Notes:</a:t>
            </a:r>
          </a:p>
          <a:p/>
          <a:p>
            <a:r>
              <a:t>**Case Study: Data Corp**</a:t>
            </a:r>
          </a:p>
          <a:p/>
          <a:p>
            <a:r>
              <a:t>**Company Background:**</a:t>
            </a:r>
          </a:p>
          <a:p>
            <a:r>
              <a:t>- Data Corp is a leading player in the financial sector, dealing with a range of products from savings accounts to complex financial instruments.</a:t>
            </a:r>
          </a:p>
          <a:p>
            <a:r>
              <a:t>- The company has seen a significant increase in data volume due to the rise of digital transactions, leading to challenges in processing and analyzing the data effectively.</a:t>
            </a:r>
          </a:p>
          <a:p/>
          <a:p>
            <a:r>
              <a:t>**The Solution – Big Data Ingestion:**</a:t>
            </a:r>
          </a:p>
          <a:p>
            <a:r>
              <a:t>- Mr. Anderson initiated the integration of a Big Data Ingestion tool to address the challenges.</a:t>
            </a:r>
          </a:p>
          <a:p>
            <a:r>
              <a:t>- The tool was equipped with modern data processing capabilities and was able to collect, integrate, and preprocess vast amounts of unstructured and structured data in real-time.</a:t>
            </a:r>
          </a:p>
          <a:p/>
          <a:p>
            <a:r>
              <a:t>**The Result:**</a:t>
            </a:r>
          </a:p>
          <a:p>
            <a:r>
              <a:t>- Data Corp saw a 70% reduction in data processing times.</a:t>
            </a:r>
          </a:p>
          <a:p>
            <a:r>
              <a:t>- Real-time insights allowed managers and decision-makers to make data-backed choices, resulting in a 30% increase in customer satisfaction and a 20% rise in sales.</a:t>
            </a:r>
          </a:p>
          <a:p>
            <a:r>
              <a:t>- The company could predict market trends and customer behaviors with 90% accuracy.</a:t>
            </a:r>
          </a:p>
          <a:p>
            <a:r>
              <a:t>- Data analysts and scientists focused on strategic projects, leading to the launch of three new financial products in just six months.</a:t>
            </a:r>
          </a:p>
          <a:p/>
          <a:p>
            <a:r>
              <a:t>**For Students:**</a:t>
            </a:r>
          </a:p>
          <a:p>
            <a:r>
              <a:t>Big Data Ingestion is a tool that helps companies like Data Corp handle and process large amounts of data efficiently. By using this tool, Data Corp was able to reduce processing times, improve customer satisfaction, increase sales, and launch new financial products.</a:t>
            </a:r>
          </a:p>
          <a:p/>
          <a:p>
            <a:r>
              <a:t>### Summary:</a:t>
            </a:r>
          </a:p>
          <a:p/>
          <a:p>
            <a:r>
              <a:t>The case study of Data Corp illustrates how the implementation of a Big Data Ingestion tool resulted in significant improvements in data processing, customer satisfaction, sales, and the launch of new financial products. The tool allowed the company to handle large volumes of data effectively and make data-backed decisions.</a:t>
            </a:r>
          </a:p>
          <a:p/>
          <a:p>
            <a:r>
              <a:t>### Key Points:</a:t>
            </a:r>
          </a:p>
          <a:p>
            <a:r>
              <a:t>- Data Corp faced challenges with the surge in data volume due to digital transactions.</a:t>
            </a:r>
          </a:p>
          <a:p>
            <a:r>
              <a:t>- The implementation of a Big Data Ingestion tool led to a 70% reduction in data processing times.</a:t>
            </a:r>
          </a:p>
          <a:p>
            <a:r>
              <a:t>- Real-time insights contributed to a 30% increase in customer satisfaction and a 20% rise in sales.</a:t>
            </a:r>
          </a:p>
          <a:p>
            <a:r>
              <a:t>- Data analysts and scientists were able to focus on strategic projects, leading to the launch of three new financial products in six months.</a:t>
            </a:r>
          </a:p>
          <a:p>
            <a:r>
              <a:t>- Big Data Ingestion transformed the way Data Corp did business, enabling them to predict market trends and customer behaviors accurately.</a:t>
            </a:r>
          </a:p>
        </p:txBody>
      </p:sp>
      <p:sp>
        <p:nvSpPr>
          <p:cNvPr id="4" name="Slide Number Placeholder 3"/>
          <p:cNvSpPr>
            <a:spLocks noGrp="1"/>
          </p:cNvSpPr>
          <p:nvPr>
            <p:ph type="sldNum" idx="5" sz="quarter"/>
          </p:nvPr>
        </p:nvSpPr>
        <p:spPr/>
      </p:sp>
    </p:spTree>
  </p:cSld>
  <p:clrMapOvr>
    <a:masterClrMapping/>
  </p:clrMapOvr>
</p:note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For Students:</a:t>
            </a:r>
          </a:p>
          <a:p>
            <a:r>
              <a:t>HDFC, a large bank, handles millions of transactions every day. This includes transactions from physical branches, ATMs, online banking, and mobile apps. Dealing with this diverse and high-velocity data in real-time to improve services and ensure security is a big challenge.</a:t>
            </a:r>
          </a:p>
          <a:p/>
          <a:p>
            <a:r>
              <a:t>- HDFC faced the challenge of managing diverse and high-velocity data from millions of transactions daily, originating from physical branches, ATMs, online banking, and mobile apps.</a:t>
            </a:r>
          </a:p>
          <a:p>
            <a:r>
              <a:t>- The bank needed to manage this data in real-time to enhance services and ensure security.</a:t>
            </a:r>
          </a:p>
        </p:txBody>
      </p:sp>
      <p:sp>
        <p:nvSpPr>
          <p:cNvPr id="4" name="Slide Number Placeholder 3"/>
          <p:cNvSpPr>
            <a:spLocks noGrp="1"/>
          </p:cNvSpPr>
          <p:nvPr>
            <p:ph type="sldNum" idx="5" sz="quarter"/>
          </p:nvPr>
        </p:nvSpPr>
        <p:spPr/>
      </p:sp>
    </p:spTree>
  </p:cSld>
  <p:clrMapOvr>
    <a:masterClrMapping/>
  </p:clrMapOvr>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r>
              <a:t>In layman's terms, the e-commerce company case study, Flipkart, faced a challenge in managing and analyzing large volumes of data from various sources like their website, mobile apps, customer reviews, and inventory systems. They implemented a scalable data ingestion pipeline to handle this data efficiently, allowing them to process data more effectively, gain quicker insights into customer behavior, and enhance the customer experience.</a:t>
            </a:r>
          </a:p>
          <a:p/>
          <a:p>
            <a:r>
              <a:t>Similarly, in the banking and finance sector, HDFC faced the challenge of managing millions of daily transactions from various channels. They implemented a real-time data ingestion solution using Kafka and Apache Spark to capture and process transaction data immediately, enabling rapid analysis without delays.</a:t>
            </a:r>
          </a:p>
          <a:p/>
          <a:p>
            <a:r>
              <a:t>Summary of Cases:</a:t>
            </a:r>
          </a:p>
          <a:p>
            <a:r>
              <a:t>- Flipkart faced challenges in managing and analyzing large volumes of data from various sources.</a:t>
            </a:r>
          </a:p>
          <a:p>
            <a:r>
              <a:t>- Implemented a scalable data ingestion pipeline to handle the data efficiently, leading to quicker insights and enhanced customer experience.</a:t>
            </a:r>
          </a:p>
          <a:p>
            <a:r>
              <a:t>- HDFC had to manage millions of daily transactions from various channels.</a:t>
            </a:r>
          </a:p>
          <a:p>
            <a:r>
              <a:t>- Implemented a real-time data ingestion solution using Kafka and Apache Spark for immediate capture and processing of transaction data.</a:t>
            </a:r>
          </a:p>
        </p:txBody>
      </p:sp>
      <p:sp>
        <p:nvSpPr>
          <p:cNvPr id="4" name="Slide Number Placeholder 3"/>
          <p:cNvSpPr>
            <a:spLocks noGrp="1"/>
          </p:cNvSpPr>
          <p:nvPr>
            <p:ph type="sldNum" idx="5" sz="quarter"/>
          </p:nvPr>
        </p:nvSpPr>
        <p:spPr/>
      </p:sp>
    </p:spTree>
  </p:cSld>
  <p:clrMapOvr>
    <a:masterClrMapping/>
  </p:clrMapOvr>
</p:notes>
</file>

<file path=ppt/notesSlides/notesSlide6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The module covers the concepts of Big Data Ingestion, Data Ingestion Pipeline, and its key components. It also explores the challenges and solutions related to data ingestion, along with its application in real-world scenarios.</a:t>
            </a:r>
          </a:p>
          <a:p/>
          <a:p>
            <a:r>
              <a:t>Key Points:</a:t>
            </a:r>
          </a:p>
          <a:p>
            <a:r>
              <a:t>- Big Data Ingestion involves the collection, transfer, and loading of large volumes of data from diverse sources into a storage or processing system.</a:t>
            </a:r>
          </a:p>
          <a:p>
            <a:r>
              <a:t>- The Data Ingestion Pipeline consists of steps such as data extraction, validation, transformation, loading, metadata management, and more.</a:t>
            </a:r>
          </a:p>
          <a:p>
            <a:r>
              <a:t>- ETL (Extract, Transform, Load) and ELT (Extract, Load, Transform) are two common approaches in data ingestion, each with its own advantages and considerations.</a:t>
            </a:r>
          </a:p>
          <a:p>
            <a:r>
              <a:t>- Key factors for designing a Data Ingestion Pipeline include data volume, variety, velocity, quality, scalability, and security.</a:t>
            </a:r>
          </a:p>
          <a:p>
            <a:r>
              <a:t>- Real-world use cases of Data Ingestion Pipeline include applications in e-commerce companies like Flipkart and banking institutions like HDFC.</a:t>
            </a:r>
          </a:p>
          <a:p/>
          <a:p>
            <a:r>
              <a:t>For Students:</a:t>
            </a:r>
          </a:p>
          <a:p>
            <a:r>
              <a:t>The module covers the process of collecting and processing large volumes of data from various sources, its challenges, and real-world applications in e-commerce and banking. It also discusses the factors to consider when designing a Data Ingestion Pipeline, offering a practical understanding of how data is managed and utilized in different industries.</a:t>
            </a:r>
          </a:p>
        </p:txBody>
      </p:sp>
      <p:sp>
        <p:nvSpPr>
          <p:cNvPr id="4" name="Slide Number Placeholder 3"/>
          <p:cNvSpPr>
            <a:spLocks noGrp="1"/>
          </p:cNvSpPr>
          <p:nvPr>
            <p:ph type="sldNum" idx="5" sz="quarter"/>
          </p:nvPr>
        </p:nvSpPr>
        <p:spPr/>
      </p:sp>
    </p:spTree>
  </p:cSld>
  <p:clrMapOvr>
    <a:masterClrMapping/>
  </p:clrMapOvr>
</p:notes>
</file>

<file path=ppt/notesSlides/notesSlide6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 The e-commerce company Flipkart faced challenges in managing large volumes of data from various sources such as their website, mobile apps, customer reviews, and inventory systems.</a:t>
            </a:r>
          </a:p>
          <a:p>
            <a:r>
              <a:t>- A scalable data ingestion pipeline was designed to channel raw data into Amazon S3 for durable storage and then directed to Apache Spark for efficient processing, allowing Flipkart to handle varying data velocities and volumes seamlessly.</a:t>
            </a:r>
          </a:p>
          <a:p>
            <a:r>
              <a:t>- This structured data ingestion pipeline enabled Flipkart to process data more efficiently, leading to quicker insights into customer behavior, more accurate inventory forecasting, and the ability to offer targeted product recommendations, enhancing the customer experience and potentially increasing sales.</a:t>
            </a:r>
          </a:p>
          <a:p>
            <a:r>
              <a:t>- HDFC, a major bank, faced challenges in managing high-velocity, diverse transaction data from physical branches, ATMs, online banking, and mobile apps to offer better services and ensure security.</a:t>
            </a:r>
          </a:p>
          <a:p>
            <a:r>
              <a:t>- HDFC implemented a data ingestion solution with Kafka to capture and relay transaction data in real-time and utilized Apache Spark for rapid in-memory computation, enabling instant fraud detection and personalized banking experiences for its customers.</a:t>
            </a:r>
          </a:p>
        </p:txBody>
      </p:sp>
      <p:sp>
        <p:nvSpPr>
          <p:cNvPr id="4" name="Slide Number Placeholder 3"/>
          <p:cNvSpPr>
            <a:spLocks noGrp="1"/>
          </p:cNvSpPr>
          <p:nvPr>
            <p:ph type="sldNum" idx="5" sz="quarter"/>
          </p:nvPr>
        </p:nvSpPr>
        <p:spPr/>
      </p:sp>
    </p:spTree>
  </p:cSld>
  <p:clrMapOvr>
    <a:masterClrMapping/>
  </p:clrMapOvr>
</p:notes>
</file>

<file path=ppt/notesSlides/notesSlide6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r>
              <a:t>Data Ingestion Tools are systems that help collect, transfer, and store data from various sources for analysis. Challenges in data ingestion include handling large volumes of data and ensuring its quality and security. In this section, we'll explore commonly used tools and the challenges involved in data ingestion.</a:t>
            </a:r>
          </a:p>
          <a:p/>
          <a:p>
            <a:r>
              <a:t>- Selecting Data Ingestion Tools: Understanding the process of choosing the right tools for collecting and processing data.</a:t>
            </a:r>
          </a:p>
          <a:p>
            <a:r>
              <a:t>- Commonly Used Data Ingestion Tools: Exploring popular tools used to ingest and process data from diverse sources.</a:t>
            </a:r>
          </a:p>
          <a:p>
            <a:r>
              <a:t>- Challenges in Data Ingestion: Understanding the difficulties and obstacles encountered when managing and processing large volumes of data.</a:t>
            </a:r>
          </a:p>
        </p:txBody>
      </p:sp>
      <p:sp>
        <p:nvSpPr>
          <p:cNvPr id="4" name="Slide Number Placeholder 3"/>
          <p:cNvSpPr>
            <a:spLocks noGrp="1"/>
          </p:cNvSpPr>
          <p:nvPr>
            <p:ph type="sldNum" idx="5" sz="quarter"/>
          </p:nvPr>
        </p:nvSpPr>
        <p:spPr/>
      </p:sp>
    </p:spTree>
  </p:cSld>
  <p:clrMapOvr>
    <a:masterClrMapping/>
  </p:clrMapOvr>
</p:notes>
</file>

<file path=ppt/notesSlides/notesSlide6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r>
              <a:t>Data ingestion faces several challenges, including managing large amounts of different types of data arriving at high speeds. This can strain network bandwidth and hardware capacity. Dealing with complex data formats, ensuring data security, integrating with older systems, and monitoring and maintaining the process are also significant challenges.</a:t>
            </a:r>
          </a:p>
          <a:p/>
          <a:p>
            <a:r>
              <a:t>- Volume, variety, and velocity of data: Managing large amounts of diverse data arriving at high speeds.</a:t>
            </a:r>
          </a:p>
          <a:p>
            <a:r>
              <a:t>- Network bandwidth constraints: Strain on the network due to the volume and speed of incoming data.</a:t>
            </a:r>
          </a:p>
          <a:p>
            <a:r>
              <a:t>- Hardware capacity: Ensuring the infrastructure can handle the processing and storage demands of incoming data.</a:t>
            </a:r>
          </a:p>
          <a:p>
            <a:r>
              <a:t>- Complex data formats: Dealing with various data types and structures.</a:t>
            </a:r>
          </a:p>
          <a:p>
            <a:r>
              <a:t>- Duplicate and inconsistent data: Ensuring data accuracy and consistency.</a:t>
            </a:r>
          </a:p>
          <a:p>
            <a:r>
              <a:t>- Data security: Safeguarding the data from unauthorized access and breaches.</a:t>
            </a:r>
          </a:p>
          <a:p>
            <a:r>
              <a:t>- Legacy systems integration: Integrating with older systems and technologies.</a:t>
            </a:r>
          </a:p>
          <a:p>
            <a:r>
              <a:t>- Monitoring and maintenance: Ensuring the smooth and efficient operation of the data ingestion process.</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Notes:</a:t>
            </a:r>
          </a:p>
          <a:p/>
          <a:p>
            <a:r>
              <a:t>- Big Data Systems Architecture Components:</a:t>
            </a:r>
          </a:p>
          <a:p>
            <a:r>
              <a:t>    - Centralized Database Management Systems: Traditional databases that store data in a central location.</a:t>
            </a:r>
          </a:p>
          <a:p>
            <a:r>
              <a:t>    - Single-tier Architecture: A single-layer architecture system where all components are on a single platform.</a:t>
            </a:r>
          </a:p>
          <a:p>
            <a:r>
              <a:t>    - Data Warehouses: Central repositories for storing and managing structured data.</a:t>
            </a:r>
          </a:p>
          <a:p>
            <a:r>
              <a:t>    - Distributed File Systems: A system that distributes data across multiple machines for scalability and fault tolerance.</a:t>
            </a:r>
          </a:p>
          <a:p/>
          <a:p>
            <a:r>
              <a:t>Summary:</a:t>
            </a:r>
          </a:p>
          <a:p>
            <a:r>
              <a:t>Big Data systems architecture typically includes components such as centralized database management systems, single-tier architecture, data warehouses, and distributed file systems. Distributed file systems, such as Hadoop Distributed File System (HDFS), are particularly crucial in handling massive volumes of data in a scalable and fault-tolerant manner.</a:t>
            </a:r>
          </a:p>
          <a:p/>
          <a:p>
            <a:r>
              <a:t>Key Points:</a:t>
            </a:r>
          </a:p>
          <a:p>
            <a:r>
              <a:t>- Big Data systems architecture comprises various components to manage and process large volumes of data.</a:t>
            </a:r>
          </a:p>
          <a:p>
            <a:r>
              <a:t>- Distributed file systems, like HDFS, are essential for scalable and fault-tolerant data storage and management in Big Data environments.</a:t>
            </a:r>
          </a:p>
          <a:p/>
          <a:p>
            <a:r>
              <a:t>For Students:</a:t>
            </a:r>
          </a:p>
          <a:p>
            <a:r>
              <a:t>In Big Data systems, distributed file systems, like Hadoop Distributed File System (HDFS), are used to efficiently store and manage large volumes of data across multiple machines, ensuring scalability and fault tolerance.</a:t>
            </a:r>
          </a:p>
        </p:txBody>
      </p:sp>
      <p:sp>
        <p:nvSpPr>
          <p:cNvPr id="4" name="Slide Number Placeholder 3"/>
          <p:cNvSpPr>
            <a:spLocks noGrp="1"/>
          </p:cNvSpPr>
          <p:nvPr>
            <p:ph type="sldNum" sz="quarter" idx="5"/>
          </p:nvPr>
        </p:nvSpPr>
        <p:spPr/>
        <p:txBody>
          <a:bodyPr/>
          <a:lstStyle/>
          <a:p>
            <a:fld id="{E14905B0-2AED-4A5F-B1AD-D38F6B2F7F59}" type="slidenum">
              <a:rPr lang="en-IN" smtClean="0"/>
              <a:t>23</a:t>
            </a:fld>
            <a:endParaRPr lang="en-IN" dirty="0"/>
          </a:p>
        </p:txBody>
      </p:sp>
    </p:spTree>
    <p:extLst>
      <p:ext uri="{BB962C8B-B14F-4D97-AF65-F5344CB8AC3E}">
        <p14:creationId xmlns:p14="http://schemas.microsoft.com/office/powerpoint/2010/main" val="2957180966"/>
      </p:ext>
    </p:extLst>
  </p:cSld>
  <p:clrMapOvr>
    <a:masterClrMapping/>
  </p:clrMapOvr>
</p:notes>
</file>

<file path=ppt/notesSlides/notesSlide7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p>
            <a:r>
              <a:t>Data Ingestion is like collecting, sorting, and organizing a huge pile of different things you find. It's challenging to handle the large amount of stuff, make sure it's clean and correct, and put it away where you can find it easily. Here are some challenges:</a:t>
            </a:r>
          </a:p>
          <a:p/>
          <a:p>
            <a:r>
              <a:t>- Dealing with a lot of different kinds of data coming from many places</a:t>
            </a:r>
          </a:p>
          <a:p>
            <a:r>
              <a:t>- Making sure the internet and computers can handle all the data coming in</a:t>
            </a:r>
          </a:p>
          <a:p>
            <a:r>
              <a:t>- Making sure there's enough room and power for all the data</a:t>
            </a:r>
          </a:p>
          <a:p>
            <a:r>
              <a:t>- Sorting out different types of data to make it all the same and easy to use</a:t>
            </a:r>
          </a:p>
          <a:p/>
          <a:p>
            <a:r>
              <a:t>These challenges are like managing a giant jigsaw puzzle where all the pieces are coming in at once and you need to sort them out quickly and carefully.</a:t>
            </a:r>
          </a:p>
        </p:txBody>
      </p:sp>
      <p:sp>
        <p:nvSpPr>
          <p:cNvPr id="4" name="Slide Number Placeholder 3"/>
          <p:cNvSpPr>
            <a:spLocks noGrp="1"/>
          </p:cNvSpPr>
          <p:nvPr>
            <p:ph type="sldNum" idx="5" sz="quarter"/>
          </p:nvPr>
        </p:nvSpPr>
        <p:spPr/>
      </p:sp>
    </p:spTree>
  </p:cSld>
  <p:clrMapOvr>
    <a:masterClrMapping/>
  </p:clrMapOvr>
</p:notes>
</file>

<file path=ppt/notesSlides/notesSlide7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p>
            <a:r>
              <a:t>Data ingestion involves the process of collecting, transferring, and loading large volumes of data from various sources into a storage or processing system, often for analysis and decision-making purposes. It is like gathering information from different places, making sure it's accurate, and preparing it for further use.</a:t>
            </a:r>
          </a:p>
          <a:p/>
          <a:p>
            <a:r>
              <a:t>- Challenges in Data Ingestion:</a:t>
            </a:r>
          </a:p>
          <a:p>
            <a:r>
              <a:t>  - Volume, variety, and velocity of data: Handling large amounts of data from various sources at high speed.</a:t>
            </a:r>
          </a:p>
          <a:p>
            <a:r>
              <a:t>  - Network bandwidth constraints: Strain on network resources, leading to potential data loss.</a:t>
            </a:r>
          </a:p>
          <a:p>
            <a:r>
              <a:t>  - Hardware capacity: Physical limits of storage and computation.</a:t>
            </a:r>
          </a:p>
          <a:p>
            <a:r>
              <a:t>  - Complex data formats: Data from varied sources coming in multiple formats.</a:t>
            </a:r>
          </a:p>
          <a:p>
            <a:r>
              <a:t>  - Duplicate and inconsistent data: Redundancies or inconsistencies in ingested data.</a:t>
            </a:r>
          </a:p>
          <a:p>
            <a:r>
              <a:t>  - Data security: Protecting data during ingestion to prevent breaches.</a:t>
            </a:r>
          </a:p>
          <a:p>
            <a:r>
              <a:t>  - Legacy systems integration: Difficulty integrating older systems with modern data ingestion tools.</a:t>
            </a:r>
          </a:p>
          <a:p>
            <a:r>
              <a:t>  - Monitoring and maintenance: Continuous oversight to ensure data pipelines run smoothly and promptly address any issues or failures.</a:t>
            </a:r>
          </a:p>
        </p:txBody>
      </p:sp>
      <p:sp>
        <p:nvSpPr>
          <p:cNvPr id="4" name="Slide Number Placeholder 3"/>
          <p:cNvSpPr>
            <a:spLocks noGrp="1"/>
          </p:cNvSpPr>
          <p:nvPr>
            <p:ph type="sldNum" idx="5" sz="quarter"/>
          </p:nvPr>
        </p:nvSpPr>
        <p:spPr/>
      </p:sp>
    </p:spTree>
  </p:cSld>
  <p:clrMapOvr>
    <a:masterClrMapping/>
  </p:clrMapOvr>
</p:notes>
</file>

<file path=ppt/notesSlides/notesSlide7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p>
            <a:r>
              <a:t>- Data Ingestion plays a critical role in collecting, transferring, and loading data for storage or processing.</a:t>
            </a:r>
          </a:p>
          <a:p>
            <a:r>
              <a:t>- Common challenges in Data Ingestion include handling large volumes and high velocity of data, network bandwidth constraints, hardware capacity limitations, and complex data formats.</a:t>
            </a:r>
          </a:p>
          <a:p>
            <a:r>
              <a:t>- Duplicate and inconsistent data, data security, legacy systems integration, and monitoring are also significant challenges.</a:t>
            </a:r>
          </a:p>
          <a:p>
            <a:r>
              <a:t>- Selecting the right Data Ingestion tools involves considering factors like data formats supported, batch vs streaming capabilities, throughput and scalability, data validation features, integration and plugins, ease of use, cost, and support and documentation.</a:t>
            </a:r>
          </a:p>
          <a:p/>
          <a:p>
            <a:r>
              <a:t>**Key Points:**</a:t>
            </a:r>
          </a:p>
          <a:p>
            <a:r>
              <a:t>- Data Ingestion is essential for collecting, transferring, and loading data for storage or processing.</a:t>
            </a:r>
          </a:p>
          <a:p>
            <a:r>
              <a:t>- Challenges in Data Ingestion include handling large volumes and high velocity of data, network bandwidth constraints, hardware capacity limitations, and complex data formats.</a:t>
            </a:r>
          </a:p>
          <a:p>
            <a:r>
              <a:t>- Duplicate and inconsistent data, data security, legacy systems integration, and monitoring are also significant challenges.</a:t>
            </a:r>
          </a:p>
          <a:p>
            <a:r>
              <a:t>- When selecting Data Ingestion tools, it's crucial to consider factors like data formats supported, batch vs streaming capabilities, throughput and scalability, data validation features, integration and plugins, ease of use, cost, and support and documentation.</a:t>
            </a:r>
          </a:p>
        </p:txBody>
      </p:sp>
      <p:sp>
        <p:nvSpPr>
          <p:cNvPr id="4" name="Slide Number Placeholder 3"/>
          <p:cNvSpPr>
            <a:spLocks noGrp="1"/>
          </p:cNvSpPr>
          <p:nvPr>
            <p:ph type="sldNum" idx="5" sz="quarter"/>
          </p:nvPr>
        </p:nvSpPr>
        <p:spPr/>
      </p:sp>
    </p:spTree>
  </p:cSld>
  <p:clrMapOvr>
    <a:masterClrMapping/>
  </p:clrMapOvr>
</p:notes>
</file>

<file path=ppt/notesSlides/notesSlide7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p>
            <a:r>
              <a:t>Data ingestion is like collecting, organizing, and preparing a lot of different things, like books, toys, and clothes, so you can use them easily whenever you need them. It's important because it helps businesses and banks understand what people are doing and what they need, so they can make better decisions and help their customers.</a:t>
            </a:r>
          </a:p>
          <a:p/>
          <a:p>
            <a:r>
              <a:t>Here are some common challenges when dealing with lots of data:</a:t>
            </a:r>
          </a:p>
          <a:p/>
          <a:p>
            <a:r>
              <a:t>- Having to handle a lot of different types of information (like pictures, numbers, or words) coming in really fast.</a:t>
            </a:r>
          </a:p>
          <a:p>
            <a:r>
              <a:t>- Dealing with not having enough space or power to store and work with all the data.</a:t>
            </a:r>
          </a:p>
          <a:p>
            <a:r>
              <a:t>- Having to manage all the information, making sure it's correct, safe, and organized. For example, making sure there's no duplicate information or errors.</a:t>
            </a:r>
          </a:p>
          <a:p>
            <a:r>
              <a:t>- Struggling with old systems that don't work well with new tools.</a:t>
            </a:r>
          </a:p>
          <a:p>
            <a:r>
              <a:t>- Keeping an eye on everything to make sure it's all running smoothly.</a:t>
            </a:r>
          </a:p>
          <a:p/>
          <a:p>
            <a:r>
              <a:t>When picking tools for handling lots of data, it's important to consider:</a:t>
            </a:r>
          </a:p>
          <a:p/>
          <a:p>
            <a:r>
              <a:t>- How many different types of information the tool can work with.</a:t>
            </a:r>
          </a:p>
          <a:p>
            <a:r>
              <a:t>- Whether the tool can handle a lot of information at once or only a little bit at a time.</a:t>
            </a:r>
          </a:p>
          <a:p>
            <a:r>
              <a:t>- If the tool can keep working well even when there's a lot of information to deal with.</a:t>
            </a:r>
          </a:p>
          <a:p>
            <a:r>
              <a:t>- If the tool can make sure all the information is correct and organized.</a:t>
            </a:r>
          </a:p>
          <a:p>
            <a:r>
              <a:t>- How easy the tool is to use and how much it costs. Also, if there's someone you can ask for help if you need it.</a:t>
            </a:r>
          </a:p>
          <a:p/>
          <a:p>
            <a:r>
              <a:t>These are some commonly used data ingestion tools:</a:t>
            </a:r>
          </a:p>
          <a:p/>
          <a:p>
            <a:r>
              <a:t>- Apache Kafka: It helps to collect and move large amounts of information in real-time.</a:t>
            </a:r>
          </a:p>
          <a:p>
            <a:r>
              <a:t>- Fluentd: It's good for gathering and sending data from different places to one main place.</a:t>
            </a:r>
          </a:p>
          <a:p>
            <a:r>
              <a:t>- Apache Nifi: It helps to manage and work with information in real-time.</a:t>
            </a:r>
          </a:p>
          <a:p>
            <a:r>
              <a:t>- Sqoop: It's used to move information between different types of databases and storage systems.</a:t>
            </a:r>
          </a:p>
          <a:p>
            <a:r>
              <a:t>- Apache Spark: It helps to work with information really fast.</a:t>
            </a:r>
          </a:p>
        </p:txBody>
      </p:sp>
      <p:sp>
        <p:nvSpPr>
          <p:cNvPr id="4" name="Slide Number Placeholder 3"/>
          <p:cNvSpPr>
            <a:spLocks noGrp="1"/>
          </p:cNvSpPr>
          <p:nvPr>
            <p:ph type="sldNum" idx="5" sz="quarter"/>
          </p:nvPr>
        </p:nvSpPr>
        <p:spPr/>
      </p:sp>
    </p:spTree>
  </p:cSld>
  <p:clrMapOvr>
    <a:masterClrMapping/>
  </p:clrMapOvr>
</p:notes>
</file>

<file path=ppt/notesSlides/notesSlide7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Students:</a:t>
            </a:r>
          </a:p>
          <a:p/>
          <a:p>
            <a:r>
              <a:t>Data Ingestion refers to the process of collecting, transferring, and loading large volumes of data from various sources into a storage or processing system. It's like collecting, organizing, and storing information from many different places, to use it later for gaining insights or making decisions.</a:t>
            </a:r>
          </a:p>
          <a:p/>
          <a:p>
            <a:r>
              <a:t>Challenges in Data Ingestion:</a:t>
            </a:r>
          </a:p>
          <a:p>
            <a:r>
              <a:t>- Handling large amounts of data coming from different sources and at high speed can be difficult.</a:t>
            </a:r>
          </a:p>
          <a:p>
            <a:r>
              <a:t>- Ingesting huge data volumes can strain network resources, leading to potential data loss.</a:t>
            </a:r>
          </a:p>
          <a:p>
            <a:r>
              <a:t>- Physical limits of storage and computation can hinder the efficient ingestion and processing of large datasets.</a:t>
            </a:r>
          </a:p>
          <a:p>
            <a:r>
              <a:t>- Data from varied sources might come in multiple formats, requiring intricate parsers and transformers to make it uniform and usable.</a:t>
            </a:r>
          </a:p>
          <a:p>
            <a:r>
              <a:t>- Ingested data can often have redundancies or inconsistencies, leading to inaccurate analyses and potential business missteps.</a:t>
            </a:r>
          </a:p>
          <a:p>
            <a:r>
              <a:t>- Ensuring data is protected during ingestion is crucial to prevent breaches and comply with privacy regulations.</a:t>
            </a:r>
          </a:p>
          <a:p>
            <a:r>
              <a:t>- Older systems might not easily integrate with modern data ingestion tools, requiring additional middleware or custom solutions.</a:t>
            </a:r>
          </a:p>
          <a:p>
            <a:r>
              <a:t>- Continuous oversight is essential to ensure data ingestion pipelines run smoothly, and any issues or failures are promptly addressed.</a:t>
            </a:r>
          </a:p>
          <a:p/>
          <a:p>
            <a:r>
              <a:t>Selecting Data Ingestion Tools:</a:t>
            </a:r>
          </a:p>
          <a:p>
            <a:r>
              <a:t>- Choose tools that support a broad range of data formats, ensuring flexibility in ingesting diverse datasets.</a:t>
            </a:r>
          </a:p>
          <a:p>
            <a:r>
              <a:t>- Select tools based on your data flow: batch processing for bulk data at intervals, or real-time streaming for continuous data flow.</a:t>
            </a:r>
          </a:p>
          <a:p>
            <a:r>
              <a:t>- Ensure the selected tools can handle your current data volume and scale with future growth.</a:t>
            </a:r>
          </a:p>
          <a:p>
            <a:r>
              <a:t>- Consider tools that offer features to validate and cleanse incoming data, guaranteeing that only quality data enters the system.</a:t>
            </a:r>
          </a:p>
          <a:p>
            <a:r>
              <a:t>- Pick tools that easily integrate with your existing infrastructure and offer plugins for various data sources, targets, and transformation tasks.</a:t>
            </a:r>
          </a:p>
          <a:p>
            <a:r>
              <a:t>- Consider the total cost of ownership, not just the initial price, and evaluate factors like licensing, infrastructure, and operational costs.</a:t>
            </a:r>
          </a:p>
          <a:p>
            <a:r>
              <a:t>- For tools with robust documentation and active community or professional support, aiding in troubleshooting and optimizing your ingestion pipeline.</a:t>
            </a:r>
          </a:p>
          <a:p/>
          <a:p>
            <a:r>
              <a:t>Commonly Used Data Ingestion Tools:</a:t>
            </a:r>
          </a:p>
          <a:p>
            <a:r>
              <a:t>- Open Source: Apache Kafka, Fluentd, NiFi, Sqoop, Apache Spark</a:t>
            </a:r>
          </a:p>
          <a:p>
            <a:r>
              <a:t>- Cloud-Based: Amazon Kinesis, Google Cloud Pub/Sub, Azure Data Factory</a:t>
            </a:r>
          </a:p>
        </p:txBody>
      </p:sp>
      <p:sp>
        <p:nvSpPr>
          <p:cNvPr id="4" name="Slide Number Placeholder 3"/>
          <p:cNvSpPr>
            <a:spLocks noGrp="1"/>
          </p:cNvSpPr>
          <p:nvPr>
            <p:ph type="sldNum" idx="5" sz="quarter"/>
          </p:nvPr>
        </p:nvSpPr>
        <p:spPr/>
      </p:sp>
    </p:spTree>
  </p:cSld>
  <p:clrMapOvr>
    <a:masterClrMapping/>
  </p:clrMapOvr>
</p:notes>
</file>

<file path=ppt/notesSlides/notesSlide7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p>
            <a:r>
              <a:t>- **Introduction to Data Ingestion:**</a:t>
            </a:r>
          </a:p>
          <a:p>
            <a:r>
              <a:t>  - Data ingestion involves collecting, transferring, and loading large volumes of data from diverse sources into a storage or processing system.</a:t>
            </a:r>
          </a:p>
          <a:p>
            <a:r>
              <a:t>  - It serves as the foundational step within a big data pipeline, setting the stage for subsequent processing and analysis.</a:t>
            </a:r>
          </a:p>
          <a:p/>
          <a:p>
            <a:r>
              <a:t>- **Key Functions of Data Ingestion:**</a:t>
            </a:r>
          </a:p>
          <a:p>
            <a:r>
              <a:t>  - Acquisition, validation, processing, storage, and routing are key functions of data ingestion, ensuring the accuracy and readiness of the data for further processing.</a:t>
            </a:r>
          </a:p>
          <a:p/>
          <a:p>
            <a:r>
              <a:t>- **Data Ingestion Process Steps:**</a:t>
            </a:r>
          </a:p>
          <a:p>
            <a:r>
              <a:t>  - Data extraction, transformation, loading, validation, metadata management, and monitoring are essential steps in the data ingestion process.</a:t>
            </a:r>
          </a:p>
          <a:p/>
          <a:p>
            <a:r>
              <a:t>- **Challenges in Data Ingestion:**</a:t>
            </a:r>
          </a:p>
          <a:p>
            <a:r>
              <a:t>  - Volume, variety, velocity of data, network bandwidth constraints, hardware capacity, complex data formats, duplicate and inconsistent data, data security, legacy systems integration, and monitoring and maintenance pose challenges in data ingestion.</a:t>
            </a:r>
          </a:p>
          <a:p/>
          <a:p>
            <a:r>
              <a:t>- **Selecting Data Ingestion Tools:**</a:t>
            </a:r>
          </a:p>
          <a:p>
            <a:r>
              <a:t>  - Key factors to consider include data formats supported, batch vs. streaming capabilities, throughput and scalability, data validation features, integration, ease of use, cost, and support and documentation.</a:t>
            </a:r>
          </a:p>
          <a:p/>
          <a:p>
            <a:r>
              <a:t>- **Commonly Used Data Ingestion Tools:**</a:t>
            </a:r>
          </a:p>
          <a:p>
            <a:r>
              <a:t>  - Open-source, cloud-based, and commercial tools like Apache Kafka, Apache NiFi, Apache Sqoop, Apache Spark, Amazon Kinesis, Google Pub/Sub, Microsoft Azure Data Factory, Informatica, Talend, Apache Nifi, and Apache NiFi.</a:t>
            </a:r>
          </a:p>
          <a:p/>
          <a:p>
            <a:r>
              <a:t>By leveraging appropriate data ingestion techniques and tools, organizations can effectively manage, process, and derive valuable insights from the vast amounts of data they handle.</a:t>
            </a:r>
          </a:p>
          <a:p/>
          <a:p>
            <a:r>
              <a:t>**For Students:**</a:t>
            </a:r>
          </a:p>
          <a:p>
            <a:r>
              <a:t>Data ingestion is like the first step in preparing ingredients for cooking. Just like we need to gather, clean, and organize ingredients before cooking, data ingestion involves collecting, cleaning, and preparing data for analysis and processing. It's like the behind-the-scenes work that ensures the data is ready for further use.</a:t>
            </a:r>
          </a:p>
        </p:txBody>
      </p:sp>
      <p:sp>
        <p:nvSpPr>
          <p:cNvPr id="4" name="Slide Number Placeholder 3"/>
          <p:cNvSpPr>
            <a:spLocks noGrp="1"/>
          </p:cNvSpPr>
          <p:nvPr>
            <p:ph type="sldNum" idx="5" sz="quarter"/>
          </p:nvPr>
        </p:nvSpPr>
        <p:spPr/>
      </p:sp>
    </p:spTree>
  </p:cSld>
  <p:clrMapOvr>
    <a:masterClrMapping/>
  </p:clrMapOvr>
</p:notes>
</file>

<file path=ppt/notesSlides/notesSlide7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The module covers the critical aspects of data ingestion, essential tools, and their applications through real-world use cases. It emphasizes the challenges encountered in data ingestion and the key factors to consider when selecting data ingestion tools.</a:t>
            </a:r>
          </a:p>
          <a:p/>
          <a:p>
            <a:r>
              <a:t>Key Points:</a:t>
            </a:r>
          </a:p>
          <a:p>
            <a:r>
              <a:t>- Data ingestion involves the process of collecting, transferring, and loading large volumes of data from various sources into a storage or processing system.</a:t>
            </a:r>
          </a:p>
          <a:p>
            <a:r>
              <a:t>- Challenges in data ingestion include managing the volume, variety, velocity of data, network constraints, hardware capacity, complex data formats, duplicate and inconsistent data, data security, legacy systems integration, and monitoring and maintenance.</a:t>
            </a:r>
          </a:p>
          <a:p>
            <a:r>
              <a:t>- Key factors to consider when selecting data ingestion tools include data formats supported, batch vs streaming capabilities, throughput and scalability, data validation features, integration and plugins, ease of use, cost, and support and documentation.</a:t>
            </a:r>
          </a:p>
          <a:p>
            <a:r>
              <a:t>- Commonly used data ingestion tools encompass open-source tools like Kafka, Flume, Nifi, Sqoop, and Spark, cloud-based tools like Amazon Kinesis, Google Pub/Sub, and Microsoft Data Factory, as well as commercial tools like Informatica, Talend, and StreamSets.</a:t>
            </a:r>
          </a:p>
          <a:p/>
          <a:p>
            <a:r>
              <a:t>For Students:</a:t>
            </a:r>
          </a:p>
          <a:p>
            <a:r>
              <a:t>This module teaches the challenges in data ingestion, the considerations for selecting data ingestion tools, and the commonly used tools in the industry to handle large volumes of diverse data efficiently and securely. It provides practical insights into real-world applications and use cases, facilitating a deeper understanding of data management and analysis.</a:t>
            </a:r>
          </a:p>
        </p:txBody>
      </p:sp>
      <p:sp>
        <p:nvSpPr>
          <p:cNvPr id="4" name="Slide Number Placeholder 3"/>
          <p:cNvSpPr>
            <a:spLocks noGrp="1"/>
          </p:cNvSpPr>
          <p:nvPr>
            <p:ph type="sldNum" idx="5" sz="quarter"/>
          </p:nvPr>
        </p:nvSpPr>
        <p:spPr/>
      </p:sp>
    </p:spTree>
  </p:cSld>
  <p:clrMapOvr>
    <a:masterClrMapping/>
  </p:clrMapOvr>
</p:notes>
</file>

<file path=ppt/notesSlides/notesSlide7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Big Data Framework includes components like Storage, Processing, Analysis, and Visualization tools.</a:t>
            </a:r>
          </a:p>
          <a:p>
            <a:r>
              <a:t>- Data Ingestion is the crucial process of acquiring, validating, and preparing data from diverse sources.</a:t>
            </a:r>
          </a:p>
          <a:p>
            <a:r>
              <a:t>- Batch vs Stream: Batch processes accumulated data, while Stream deals with real-time data flows.</a:t>
            </a:r>
          </a:p>
          <a:p>
            <a:r>
              <a:t>- ETL vs ELT: ETL transforms before loading, ELT loads raw data first, providing flexibility and speed.</a:t>
            </a:r>
          </a:p>
          <a:p>
            <a:r>
              <a:t>- Key factors for pipeline considerations include data sources, transformation requirements, target systems, and latency.</a:t>
            </a:r>
          </a:p>
          <a:p>
            <a:r>
              <a:t>- Applications: E-commerce companies utilize pipelines for insights, while banks focus on real-time data for fraud detection.</a:t>
            </a:r>
          </a:p>
          <a:p>
            <a:r>
              <a:t>- Challenges include handling the three V's, hardware constraints, and ensuring data security.</a:t>
            </a:r>
          </a:p>
          <a:p>
            <a:r>
              <a:t>- Tool Selection considerations include supported data formats, batch/stream capabilities, scalability, and cost.</a:t>
            </a:r>
          </a:p>
          <a:p>
            <a:r>
              <a:t>- Popular Tools: Open-source tools like Kafka, cloud solutions like AWS Kinesis, and commercial platforms such as Informatica offer diverse options.</a:t>
            </a:r>
          </a:p>
        </p:txBody>
      </p:sp>
      <p:sp>
        <p:nvSpPr>
          <p:cNvPr id="4" name="Slide Number Placeholder 3"/>
          <p:cNvSpPr>
            <a:spLocks noGrp="1"/>
          </p:cNvSpPr>
          <p:nvPr>
            <p:ph type="sldNum" idx="5" sz="quarter"/>
          </p:nvPr>
        </p:nvSpPr>
        <p:spPr/>
      </p:sp>
    </p:spTree>
  </p:cSld>
  <p:clrMapOvr>
    <a:masterClrMapping/>
  </p:clrMapOvr>
</p:notes>
</file>

<file path=ppt/notesSlides/notesSlide7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a:t>
            </a:r>
          </a:p>
          <a:p>
            <a:r>
              <a:t>- The references provide essential books and links for in-depth learning on big data, data ingestion, and related technologies.</a:t>
            </a:r>
          </a:p>
          <a:p>
            <a:r>
              <a:t>- Books by Lawrence Corr, Bernard Marr, and Nathan Marz offer insights into agile data warehouse design, big data principles, and real-time data systems.</a:t>
            </a:r>
          </a:p>
          <a:p>
            <a:r>
              <a:t>- The links include valuable resources from Microsoft Azure, StreamSets, IBM, and Fivetran for understanding big data architectures, data ingestion techniques, and differences between ETL and ELT processes.</a:t>
            </a:r>
          </a:p>
        </p:txBody>
      </p:sp>
      <p:sp>
        <p:nvSpPr>
          <p:cNvPr id="4" name="Slide Number Placeholder 3"/>
          <p:cNvSpPr>
            <a:spLocks noGrp="1"/>
          </p:cNvSpPr>
          <p:nvPr>
            <p:ph type="sldNum" idx="5" sz="quarter"/>
          </p:nvPr>
        </p:nvSpPr>
        <p:spPr/>
      </p:sp>
    </p:spTree>
  </p:cSld>
  <p:clrMapOvr>
    <a:masterClrMapping/>
  </p:clrMapOvr>
</p:notes>
</file>

<file path=ppt/notesSlides/notesSlide7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Thank you for the opportunity.</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**For Students:**</a:t>
            </a:r>
          </a:p>
          <a:p>
            <a:r>
              <a:t>Big Data Architecture refers to how organizations manage and analyze large volumes of data. It involves different layers and processes to handle data effectively, ensuring it can be stored, processed, analyzed, and presented in a useful manner.</a:t>
            </a:r>
          </a:p>
          <a:p/>
          <a:p>
            <a:r>
              <a:t>- Big Data Architecture involves organizing and integrating components, technologies, and processes for efficient collection, storage, processing, and analysis of large datasets.</a:t>
            </a:r>
          </a:p>
          <a:p>
            <a:r>
              <a:t>- It ensures smooth data flow, scalability, and optimal performance, enabling organizations to leverage their data effectively.</a:t>
            </a:r>
          </a:p>
          <a:p/>
          <a:p>
            <a:r>
              <a:t>**Key Points:**</a:t>
            </a:r>
          </a:p>
          <a:p>
            <a:r>
              <a:t>- Big Data Architecture forms the basis for big data analytics and guides data analytics efforts.</a:t>
            </a:r>
          </a:p>
          <a:p>
            <a:r>
              <a:t>- It encompasses logical layers such as sources, management &amp; storage, analysis, and consumption.</a:t>
            </a:r>
          </a:p>
          <a:p>
            <a:r>
              <a:t>- The architecture includes components for storing, processing, analyzing, and visualizing data.</a:t>
            </a:r>
          </a:p>
          <a:p>
            <a:r>
              <a:t>- It supports the efficient handling of various data sources, both in batch processing and real-time processing.</a:t>
            </a:r>
          </a:p>
        </p:txBody>
      </p:sp>
      <p:sp>
        <p:nvSpPr>
          <p:cNvPr id="4" name="Slide Number Placeholder 3"/>
          <p:cNvSpPr>
            <a:spLocks noGrp="1"/>
          </p:cNvSpPr>
          <p:nvPr>
            <p:ph type="sldNum" sz="quarter" idx="5"/>
          </p:nvPr>
        </p:nvSpPr>
        <p:spPr/>
        <p:txBody>
          <a:bodyPr/>
          <a:lstStyle/>
          <a:p>
            <a:fld id="{E14905B0-2AED-4A5F-B1AD-D38F6B2F7F59}" type="slidenum">
              <a:rPr lang="en-IN" smtClean="0"/>
              <a:t>24</a:t>
            </a:fld>
            <a:endParaRPr lang="en-IN" dirty="0"/>
          </a:p>
        </p:txBody>
      </p:sp>
    </p:spTree>
    <p:extLst>
      <p:ext uri="{BB962C8B-B14F-4D97-AF65-F5344CB8AC3E}">
        <p14:creationId xmlns:p14="http://schemas.microsoft.com/office/powerpoint/2010/main" val="2999385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Summary:</a:t>
            </a:r>
          </a:p>
          <a:p>
            <a:r>
              <a:t>- Explored Big Data architecture components: storage, processing, analysis, and visualization tools.</a:t>
            </a:r>
          </a:p>
          <a:p>
            <a:r>
              <a:t>- Discussed the flow of data through an architecture diagram.</a:t>
            </a:r>
          </a:p>
          <a:p>
            <a:r>
              <a:t>- Examined diverse sources of Big Data including web interactions, mobile activities, IoT devices, and business systems.</a:t>
            </a:r>
          </a:p>
          <a:p>
            <a:r>
              <a:t>- Provides a foundation for understanding and leveraging the potential of Big Data for real-world impact.</a:t>
            </a:r>
          </a:p>
          <a:p/>
          <a:p>
            <a:r>
              <a:t>Key Points:</a:t>
            </a:r>
          </a:p>
          <a:p>
            <a:r>
              <a:t>- Explored components of Big Data architecture including storage, processing, analysis, and visualization tools.</a:t>
            </a:r>
          </a:p>
          <a:p>
            <a:r>
              <a:t>- Analyzed the flow of data through an architecture diagram.</a:t>
            </a:r>
          </a:p>
          <a:p>
            <a:r>
              <a:t>- Covered various sources of Big Data such as web interactions, mobile activities, IoT devices, and business systems.</a:t>
            </a:r>
          </a:p>
          <a:p>
            <a:r>
              <a:t>- This foundation sets the stage for deeper exploration and understanding of the potential impact of Big Data in practical applications.</a:t>
            </a:r>
          </a:p>
        </p:txBody>
      </p:sp>
      <p:sp>
        <p:nvSpPr>
          <p:cNvPr id="4" name="Slide Number Placeholder 3"/>
          <p:cNvSpPr>
            <a:spLocks noGrp="1"/>
          </p:cNvSpPr>
          <p:nvPr>
            <p:ph type="sldNum" sz="quarter" idx="5"/>
          </p:nvPr>
        </p:nvSpPr>
        <p:spPr/>
        <p:txBody>
          <a:bodyPr/>
          <a:lstStyle/>
          <a:p>
            <a:fld id="{E14905B0-2AED-4A5F-B1AD-D38F6B2F7F59}" type="slidenum">
              <a:rPr lang="en-IN" smtClean="0"/>
              <a:t>25</a:t>
            </a:fld>
            <a:endParaRPr lang="en-IN" dirty="0"/>
          </a:p>
        </p:txBody>
      </p:sp>
    </p:spTree>
    <p:extLst>
      <p:ext uri="{BB962C8B-B14F-4D97-AF65-F5344CB8AC3E}">
        <p14:creationId xmlns:p14="http://schemas.microsoft.com/office/powerpoint/2010/main" val="1569155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208635" y="633245"/>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17" name="Google Shape;117;p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18" name="Google Shape;118;p7"/>
          <p:cNvSpPr/>
          <p:nvPr/>
        </p:nvSpPr>
        <p:spPr>
          <a:xfrm>
            <a:off x="1230923" y="4198846"/>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 name="Google Shape;119;p7"/>
          <p:cNvSpPr/>
          <p:nvPr/>
        </p:nvSpPr>
        <p:spPr>
          <a:xfrm>
            <a:off x="1509462" y="4105578"/>
            <a:ext cx="764423" cy="9327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Google Shape;120;p7"/>
          <p:cNvSpPr/>
          <p:nvPr/>
        </p:nvSpPr>
        <p:spPr>
          <a:xfrm>
            <a:off x="2273884" y="3969057"/>
            <a:ext cx="764423" cy="22979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Google Shape;121;p7"/>
          <p:cNvSpPr/>
          <p:nvPr/>
        </p:nvSpPr>
        <p:spPr>
          <a:xfrm>
            <a:off x="3038308" y="3872691"/>
            <a:ext cx="764423" cy="32615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Google Shape;122;p7"/>
          <p:cNvSpPr/>
          <p:nvPr/>
        </p:nvSpPr>
        <p:spPr>
          <a:xfrm>
            <a:off x="3802730" y="3704050"/>
            <a:ext cx="764423" cy="49479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Google Shape;123;p7"/>
          <p:cNvSpPr/>
          <p:nvPr/>
        </p:nvSpPr>
        <p:spPr>
          <a:xfrm>
            <a:off x="4567153" y="3559498"/>
            <a:ext cx="764423" cy="63934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Google Shape;124;p7"/>
          <p:cNvSpPr/>
          <p:nvPr/>
        </p:nvSpPr>
        <p:spPr>
          <a:xfrm>
            <a:off x="5331576" y="3398887"/>
            <a:ext cx="764423" cy="79996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Google Shape;125;p7"/>
          <p:cNvSpPr/>
          <p:nvPr/>
        </p:nvSpPr>
        <p:spPr>
          <a:xfrm>
            <a:off x="6096000" y="3286460"/>
            <a:ext cx="764423" cy="91238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Google Shape;126;p7"/>
          <p:cNvSpPr/>
          <p:nvPr/>
        </p:nvSpPr>
        <p:spPr>
          <a:xfrm>
            <a:off x="6860422" y="3029481"/>
            <a:ext cx="764423" cy="116936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Google Shape;127;p7"/>
          <p:cNvSpPr/>
          <p:nvPr/>
        </p:nvSpPr>
        <p:spPr>
          <a:xfrm>
            <a:off x="7624846" y="2774866"/>
            <a:ext cx="764423" cy="142398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Google Shape;128;p7"/>
          <p:cNvSpPr/>
          <p:nvPr/>
        </p:nvSpPr>
        <p:spPr>
          <a:xfrm>
            <a:off x="8389268" y="2435218"/>
            <a:ext cx="764423" cy="176362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Google Shape;129;p7"/>
          <p:cNvSpPr/>
          <p:nvPr/>
        </p:nvSpPr>
        <p:spPr>
          <a:xfrm>
            <a:off x="9153692" y="2081874"/>
            <a:ext cx="764423" cy="2116974"/>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7"/>
          <p:cNvSpPr/>
          <p:nvPr/>
        </p:nvSpPr>
        <p:spPr>
          <a:xfrm>
            <a:off x="9918114" y="1744589"/>
            <a:ext cx="764423" cy="245425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1" name="Google Shape;131;p7"/>
          <p:cNvGrpSpPr/>
          <p:nvPr/>
        </p:nvGrpSpPr>
        <p:grpSpPr>
          <a:xfrm>
            <a:off x="1567506" y="3258829"/>
            <a:ext cx="648327" cy="648329"/>
            <a:chOff x="1379092" y="2228211"/>
            <a:chExt cx="916410" cy="916410"/>
          </a:xfrm>
        </p:grpSpPr>
        <p:sp>
          <p:nvSpPr>
            <p:cNvPr id="132" name="Google Shape;132;p7"/>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3" name="Google Shape;133;p7"/>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1K</a:t>
              </a:r>
              <a:endParaRPr/>
            </a:p>
          </p:txBody>
        </p:sp>
      </p:grpSp>
      <p:grpSp>
        <p:nvGrpSpPr>
          <p:cNvPr id="134" name="Google Shape;134;p7"/>
          <p:cNvGrpSpPr/>
          <p:nvPr/>
        </p:nvGrpSpPr>
        <p:grpSpPr>
          <a:xfrm>
            <a:off x="9976161" y="877117"/>
            <a:ext cx="648329" cy="648329"/>
            <a:chOff x="9976161" y="877117"/>
            <a:chExt cx="648329" cy="648329"/>
          </a:xfrm>
        </p:grpSpPr>
        <p:sp>
          <p:nvSpPr>
            <p:cNvPr id="135" name="Google Shape;135;p7"/>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6" name="Google Shape;136;p7"/>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8K</a:t>
              </a:r>
              <a:endParaRPr/>
            </a:p>
          </p:txBody>
        </p:sp>
      </p:grpSp>
      <p:sp>
        <p:nvSpPr>
          <p:cNvPr id="137" name="Google Shape;137;p7"/>
          <p:cNvSpPr/>
          <p:nvPr/>
        </p:nvSpPr>
        <p:spPr>
          <a:xfrm>
            <a:off x="1259775"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7"/>
          <p:cNvSpPr/>
          <p:nvPr/>
        </p:nvSpPr>
        <p:spPr>
          <a:xfrm>
            <a:off x="1230923"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39" name="Google Shape;139;p7"/>
          <p:cNvSpPr/>
          <p:nvPr/>
        </p:nvSpPr>
        <p:spPr>
          <a:xfrm>
            <a:off x="7965129" y="4808043"/>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0" name="Google Shape;140;p7"/>
          <p:cNvSpPr/>
          <p:nvPr/>
        </p:nvSpPr>
        <p:spPr>
          <a:xfrm>
            <a:off x="4561947" y="4808564"/>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1" name="Google Shape;141;p7"/>
          <p:cNvSpPr txBox="1">
            <a:spLocks noGrp="1"/>
          </p:cNvSpPr>
          <p:nvPr>
            <p:ph type="body" idx="2"/>
          </p:nvPr>
        </p:nvSpPr>
        <p:spPr>
          <a:xfrm>
            <a:off x="1567503" y="1704654"/>
            <a:ext cx="7145673" cy="104754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2" name="Google Shape;142;p7"/>
          <p:cNvSpPr txBox="1">
            <a:spLocks noGrp="1"/>
          </p:cNvSpPr>
          <p:nvPr>
            <p:ph type="body" idx="3"/>
          </p:nvPr>
        </p:nvSpPr>
        <p:spPr>
          <a:xfrm>
            <a:off x="1429718"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3" name="Google Shape;143;p7"/>
          <p:cNvSpPr txBox="1">
            <a:spLocks noGrp="1"/>
          </p:cNvSpPr>
          <p:nvPr>
            <p:ph type="body" idx="4"/>
          </p:nvPr>
        </p:nvSpPr>
        <p:spPr>
          <a:xfrm>
            <a:off x="1439774"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4" name="Google Shape;144;p7"/>
          <p:cNvSpPr txBox="1">
            <a:spLocks noGrp="1"/>
          </p:cNvSpPr>
          <p:nvPr>
            <p:ph type="body" idx="5"/>
          </p:nvPr>
        </p:nvSpPr>
        <p:spPr>
          <a:xfrm>
            <a:off x="4854716"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5" name="Google Shape;145;p7"/>
          <p:cNvSpPr txBox="1">
            <a:spLocks noGrp="1"/>
          </p:cNvSpPr>
          <p:nvPr>
            <p:ph type="body" idx="6"/>
          </p:nvPr>
        </p:nvSpPr>
        <p:spPr>
          <a:xfrm>
            <a:off x="4864772"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6" name="Google Shape;146;p7"/>
          <p:cNvSpPr txBox="1">
            <a:spLocks noGrp="1"/>
          </p:cNvSpPr>
          <p:nvPr>
            <p:ph type="body" idx="7"/>
          </p:nvPr>
        </p:nvSpPr>
        <p:spPr>
          <a:xfrm>
            <a:off x="8236082"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 name="Google Shape;147;p7"/>
          <p:cNvSpPr txBox="1">
            <a:spLocks noGrp="1"/>
          </p:cNvSpPr>
          <p:nvPr>
            <p:ph type="body" idx="8"/>
          </p:nvPr>
        </p:nvSpPr>
        <p:spPr>
          <a:xfrm>
            <a:off x="8246138"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427854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Content" preserve="1" userDrawn="1">
  <p:cSld name="Quote Slide">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2" name="Google Shape;682;p20"/>
          <p:cNvSpPr txBox="1">
            <a:spLocks noGrp="1"/>
          </p:cNvSpPr>
          <p:nvPr>
            <p:ph type="body" idx="2"/>
          </p:nvPr>
        </p:nvSpPr>
        <p:spPr>
          <a:xfrm>
            <a:off x="514350" y="4368799"/>
            <a:ext cx="11047534" cy="1777023"/>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2">
                    <a:lumMod val="50000"/>
                  </a:schemeClr>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2">
                    <a:lumMod val="50000"/>
                  </a:schemeClr>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2">
                    <a:lumMod val="50000"/>
                  </a:schemeClr>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2">
                    <a:lumMod val="50000"/>
                  </a:schemeClr>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p:nvPr userDrawn="1"/>
        </p:nvSpPr>
        <p:spPr>
          <a:xfrm>
            <a:off x="0" y="0"/>
            <a:ext cx="12192000" cy="4254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p:nvPr>
        </p:nvSpPr>
        <p:spPr>
          <a:xfrm>
            <a:off x="514350" y="952500"/>
            <a:ext cx="11047534" cy="2744483"/>
          </a:xfrm>
          <a:prstGeom prst="rect">
            <a:avLst/>
          </a:prstGeom>
        </p:spPr>
        <p:txBody>
          <a:bodyPr/>
          <a:lstStyle>
            <a:lvl1pPr>
              <a:defRPr sz="5400" b="1">
                <a:solidFill>
                  <a:schemeClr val="accent2">
                    <a:lumMod val="20000"/>
                    <a:lumOff val="80000"/>
                  </a:schemeClr>
                </a:solidFill>
                <a:latin typeface="Congenial Black" panose="020F0502020204030204" pitchFamily="2" charset="0"/>
              </a:defRPr>
            </a:lvl1pPr>
          </a:lstStyle>
          <a:p>
            <a:r>
              <a:rPr lang="en-US"/>
              <a:t>Click to edit Master title style</a:t>
            </a:r>
            <a:endParaRPr lang="en-IN"/>
          </a:p>
        </p:txBody>
      </p:sp>
    </p:spTree>
    <p:extLst>
      <p:ext uri="{BB962C8B-B14F-4D97-AF65-F5344CB8AC3E}">
        <p14:creationId xmlns:p14="http://schemas.microsoft.com/office/powerpoint/2010/main" val="141654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Content" preserve="1" userDrawn="1">
  <p:cSld name="QuoteHead">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hasCustomPrompt="1"/>
          </p:nvPr>
        </p:nvSpPr>
        <p:spPr>
          <a:xfrm>
            <a:off x="514350" y="2495550"/>
            <a:ext cx="11047534" cy="3576333"/>
          </a:xfrm>
          <a:prstGeom prst="rect">
            <a:avLst/>
          </a:prstGeom>
        </p:spPr>
        <p:txBody>
          <a:bodyPr/>
          <a:lstStyle>
            <a:lvl1pPr>
              <a:defRPr sz="5400" b="1">
                <a:solidFill>
                  <a:schemeClr val="accent2">
                    <a:lumMod val="75000"/>
                  </a:schemeClr>
                </a:solidFill>
                <a:latin typeface="Congenial Black" panose="020F0502020204030204" pitchFamily="2" charset="0"/>
              </a:defRPr>
            </a:lvl1pPr>
          </a:lstStyle>
          <a:p>
            <a:r>
              <a:rPr lang="en-US"/>
              <a:t>Definition…..</a:t>
            </a:r>
            <a:endParaRPr lang="en-IN"/>
          </a:p>
        </p:txBody>
      </p:sp>
      <p:sp>
        <p:nvSpPr>
          <p:cNvPr id="6" name="Content Placeholder 5">
            <a:extLst>
              <a:ext uri="{FF2B5EF4-FFF2-40B4-BE49-F238E27FC236}">
                <a16:creationId xmlns:a16="http://schemas.microsoft.com/office/drawing/2014/main" id="{716EF085-4C66-4BD0-E345-381D33E2CCEA}"/>
              </a:ext>
            </a:extLst>
          </p:cNvPr>
          <p:cNvSpPr>
            <a:spLocks noGrp="1"/>
          </p:cNvSpPr>
          <p:nvPr>
            <p:ph sz="quarter" idx="13" hasCustomPrompt="1"/>
          </p:nvPr>
        </p:nvSpPr>
        <p:spPr>
          <a:xfrm>
            <a:off x="514350" y="1309688"/>
            <a:ext cx="11047534" cy="1185862"/>
          </a:xfrm>
          <a:prstGeom prst="rect">
            <a:avLst/>
          </a:prstGeom>
        </p:spPr>
        <p:txBody>
          <a:bodyPr/>
          <a:lstStyle>
            <a:lvl1pPr algn="ctr">
              <a:defRPr sz="5400">
                <a:solidFill>
                  <a:schemeClr val="bg1"/>
                </a:solidFill>
                <a:latin typeface="Abadi" panose="020F0502020204030204" pitchFamily="34" charset="0"/>
              </a:defRPr>
            </a:lvl1pPr>
            <a:lvl2pPr algn="ctr">
              <a:defRPr/>
            </a:lvl2pPr>
            <a:lvl3pPr algn="ctr">
              <a:defRPr/>
            </a:lvl3pPr>
            <a:lvl4pPr algn="ctr">
              <a:defRPr/>
            </a:lvl4pPr>
            <a:lvl5pPr algn="ctr">
              <a:defRPr sz="4000"/>
            </a:lvl5pPr>
          </a:lstStyle>
          <a:p>
            <a:pPr lvl="0"/>
            <a:r>
              <a:rPr lang="en-US"/>
              <a:t>Click to add the question</a:t>
            </a:r>
          </a:p>
        </p:txBody>
      </p:sp>
    </p:spTree>
    <p:extLst>
      <p:ext uri="{BB962C8B-B14F-4D97-AF65-F5344CB8AC3E}">
        <p14:creationId xmlns:p14="http://schemas.microsoft.com/office/powerpoint/2010/main" val="3148388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Content" preserve="1" userDrawn="1">
  <p:cSld name="Section Header">
    <p:bg>
      <p:bgPr>
        <a:solidFill>
          <a:schemeClr val="bg1"/>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6" name="Text Placeholder 5">
            <a:extLst>
              <a:ext uri="{FF2B5EF4-FFF2-40B4-BE49-F238E27FC236}">
                <a16:creationId xmlns:a16="http://schemas.microsoft.com/office/drawing/2014/main" id="{DFCCB69E-609A-18E0-31A7-AF8258F59D5F}"/>
              </a:ext>
            </a:extLst>
          </p:cNvPr>
          <p:cNvSpPr>
            <a:spLocks noGrp="1"/>
          </p:cNvSpPr>
          <p:nvPr>
            <p:ph type="body" sz="quarter" idx="13" hasCustomPrompt="1"/>
          </p:nvPr>
        </p:nvSpPr>
        <p:spPr>
          <a:xfrm>
            <a:off x="1295400" y="2774950"/>
            <a:ext cx="9601200" cy="1308100"/>
          </a:xfrm>
          <a:prstGeom prst="rect">
            <a:avLst/>
          </a:prstGeom>
          <a:solidFill>
            <a:schemeClr val="bg1"/>
          </a:solidFill>
          <a:ln>
            <a:solidFill>
              <a:schemeClr val="tx1">
                <a:lumMod val="85000"/>
                <a:lumOff val="15000"/>
              </a:schemeClr>
            </a:solidFill>
          </a:ln>
        </p:spPr>
        <p:txBody>
          <a:bodyPr/>
          <a:lstStyle>
            <a:lvl1pPr marL="285750" indent="-285750">
              <a:buFont typeface="Arial" panose="020B0604020202020204" pitchFamily="34" charset="0"/>
              <a:buChar char="•"/>
              <a:defRPr/>
            </a:lvl1pPr>
            <a:lvl2pPr marL="285750" indent="-285750">
              <a:buFont typeface="Arial" panose="020B0604020202020204" pitchFamily="34" charset="0"/>
              <a:buChar char="•"/>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3</a:t>
            </a:r>
            <a:endParaRPr lang="en-IN"/>
          </a:p>
          <a:p>
            <a:pPr lvl="0"/>
            <a:endParaRPr lang="en-US"/>
          </a:p>
          <a:p>
            <a:pPr lvl="0"/>
            <a:endParaRPr lang="en-IN"/>
          </a:p>
        </p:txBody>
      </p:sp>
      <p:sp>
        <p:nvSpPr>
          <p:cNvPr id="8" name="Content Placeholder 7">
            <a:extLst>
              <a:ext uri="{FF2B5EF4-FFF2-40B4-BE49-F238E27FC236}">
                <a16:creationId xmlns:a16="http://schemas.microsoft.com/office/drawing/2014/main" id="{3B5EA62B-8EDD-9947-8ABE-C45185568B6A}"/>
              </a:ext>
            </a:extLst>
          </p:cNvPr>
          <p:cNvSpPr>
            <a:spLocks noGrp="1"/>
          </p:cNvSpPr>
          <p:nvPr>
            <p:ph sz="quarter" idx="14" hasCustomPrompt="1"/>
          </p:nvPr>
        </p:nvSpPr>
        <p:spPr>
          <a:xfrm>
            <a:off x="3095625" y="2012950"/>
            <a:ext cx="6000750" cy="762000"/>
          </a:xfrm>
          <a:prstGeom prst="rect">
            <a:avLst/>
          </a:prstGeom>
          <a:solidFill>
            <a:schemeClr val="accent1"/>
          </a:solidFill>
        </p:spPr>
        <p:txBody>
          <a:bodyPr/>
          <a:lstStyle>
            <a:lvl1pPr algn="ctr">
              <a:defRPr sz="3600">
                <a:solidFill>
                  <a:schemeClr val="bg1"/>
                </a:solidFill>
              </a:defRPr>
            </a:lvl1pPr>
          </a:lstStyle>
          <a:p>
            <a:pPr lvl="0"/>
            <a:r>
              <a:rPr lang="en-US"/>
              <a:t>Section Header</a:t>
            </a:r>
            <a:endParaRPr lang="en-IN"/>
          </a:p>
        </p:txBody>
      </p:sp>
    </p:spTree>
    <p:extLst>
      <p:ext uri="{BB962C8B-B14F-4D97-AF65-F5344CB8AC3E}">
        <p14:creationId xmlns:p14="http://schemas.microsoft.com/office/powerpoint/2010/main" val="3734801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dirty="0"/>
              <a:t>Click to edit Master title style</a:t>
            </a:r>
          </a:p>
        </p:txBody>
      </p:sp>
      <p:sp>
        <p:nvSpPr>
          <p:cNvPr id="10" name="Picture Placeholder 9">
            <a:extLst>
              <a:ext uri="{FF2B5EF4-FFF2-40B4-BE49-F238E27FC236}">
                <a16:creationId xmlns:a16="http://schemas.microsoft.com/office/drawing/2014/main" id="{C0BBEEF4-AE9E-494C-9F38-9F12F31F69AB}"/>
              </a:ext>
            </a:extLst>
          </p:cNvPr>
          <p:cNvSpPr>
            <a:spLocks noGrp="1"/>
          </p:cNvSpPr>
          <p:nvPr>
            <p:ph type="pic" sz="quarter" idx="14"/>
          </p:nvPr>
        </p:nvSpPr>
        <p:spPr>
          <a:xfrm>
            <a:off x="507056" y="2078710"/>
            <a:ext cx="3971063" cy="3636755"/>
          </a:xfrm>
          <a:custGeom>
            <a:avLst/>
            <a:gdLst>
              <a:gd name="connsiteX0" fmla="*/ 0 w 3636755"/>
              <a:gd name="connsiteY0" fmla="*/ 0 h 3636755"/>
              <a:gd name="connsiteX1" fmla="*/ 3636755 w 3636755"/>
              <a:gd name="connsiteY1" fmla="*/ 0 h 3636755"/>
              <a:gd name="connsiteX2" fmla="*/ 3636755 w 3636755"/>
              <a:gd name="connsiteY2" fmla="*/ 3636755 h 3636755"/>
              <a:gd name="connsiteX3" fmla="*/ 0 w 3636755"/>
              <a:gd name="connsiteY3" fmla="*/ 3636755 h 3636755"/>
            </a:gdLst>
            <a:ahLst/>
            <a:cxnLst>
              <a:cxn ang="0">
                <a:pos x="connsiteX0" y="connsiteY0"/>
              </a:cxn>
              <a:cxn ang="0">
                <a:pos x="connsiteX1" y="connsiteY1"/>
              </a:cxn>
              <a:cxn ang="0">
                <a:pos x="connsiteX2" y="connsiteY2"/>
              </a:cxn>
              <a:cxn ang="0">
                <a:pos x="connsiteX3" y="connsiteY3"/>
              </a:cxn>
            </a:cxnLst>
            <a:rect l="l" t="t" r="r" b="b"/>
            <a:pathLst>
              <a:path w="3636755" h="3636755">
                <a:moveTo>
                  <a:pt x="0" y="0"/>
                </a:moveTo>
                <a:lnTo>
                  <a:pt x="3636755" y="0"/>
                </a:lnTo>
                <a:lnTo>
                  <a:pt x="3636755" y="3636755"/>
                </a:lnTo>
                <a:lnTo>
                  <a:pt x="0" y="3636755"/>
                </a:lnTo>
                <a:close/>
              </a:path>
            </a:pathLst>
          </a:custGeom>
        </p:spPr>
        <p:txBody>
          <a:bodyPr wrap="square">
            <a:noAutofit/>
          </a:bodyPr>
          <a:lstStyle/>
          <a:p>
            <a:endParaRPr lang="en-US"/>
          </a:p>
        </p:txBody>
      </p:sp>
    </p:spTree>
    <p:extLst>
      <p:ext uri="{BB962C8B-B14F-4D97-AF65-F5344CB8AC3E}">
        <p14:creationId xmlns:p14="http://schemas.microsoft.com/office/powerpoint/2010/main" val="3516672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Tree>
    <p:extLst>
      <p:ext uri="{BB962C8B-B14F-4D97-AF65-F5344CB8AC3E}">
        <p14:creationId xmlns:p14="http://schemas.microsoft.com/office/powerpoint/2010/main" val="3905606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67A68483-36F9-4DFF-8A30-FDCAD7B939DF}"/>
              </a:ext>
            </a:extLst>
          </p:cNvPr>
          <p:cNvSpPr>
            <a:spLocks noGrp="1"/>
          </p:cNvSpPr>
          <p:nvPr>
            <p:ph type="pic" sz="quarter" idx="14"/>
          </p:nvPr>
        </p:nvSpPr>
        <p:spPr>
          <a:xfrm>
            <a:off x="0" y="1919498"/>
            <a:ext cx="3582596" cy="3582596"/>
          </a:xfrm>
          <a:custGeom>
            <a:avLst/>
            <a:gdLst>
              <a:gd name="connsiteX0" fmla="*/ 1791298 w 3582596"/>
              <a:gd name="connsiteY0" fmla="*/ 0 h 3582596"/>
              <a:gd name="connsiteX1" fmla="*/ 3582596 w 3582596"/>
              <a:gd name="connsiteY1" fmla="*/ 1791298 h 3582596"/>
              <a:gd name="connsiteX2" fmla="*/ 1791298 w 3582596"/>
              <a:gd name="connsiteY2" fmla="*/ 3582596 h 3582596"/>
              <a:gd name="connsiteX3" fmla="*/ 0 w 3582596"/>
              <a:gd name="connsiteY3" fmla="*/ 1791298 h 3582596"/>
              <a:gd name="connsiteX4" fmla="*/ 1791298 w 3582596"/>
              <a:gd name="connsiteY4" fmla="*/ 0 h 358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2596" h="3582596">
                <a:moveTo>
                  <a:pt x="1791298" y="0"/>
                </a:moveTo>
                <a:cubicBezTo>
                  <a:pt x="2780605" y="0"/>
                  <a:pt x="3582596" y="801991"/>
                  <a:pt x="3582596" y="1791298"/>
                </a:cubicBezTo>
                <a:cubicBezTo>
                  <a:pt x="3582596" y="2780605"/>
                  <a:pt x="2780605" y="3582596"/>
                  <a:pt x="1791298" y="3582596"/>
                </a:cubicBezTo>
                <a:cubicBezTo>
                  <a:pt x="801991" y="3582596"/>
                  <a:pt x="0" y="2780605"/>
                  <a:pt x="0" y="1791298"/>
                </a:cubicBezTo>
                <a:cubicBezTo>
                  <a:pt x="0" y="801991"/>
                  <a:pt x="801991" y="0"/>
                  <a:pt x="179129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201745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8B7-4A55-4E6D-8F3F-30A93204B0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C273812A-B28B-49E6-AEE5-1931325F55D4}"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Tree>
    <p:extLst>
      <p:ext uri="{BB962C8B-B14F-4D97-AF65-F5344CB8AC3E}">
        <p14:creationId xmlns:p14="http://schemas.microsoft.com/office/powerpoint/2010/main" val="741885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Content" preserve="1">
  <p:cSld name="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0273812"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2776440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Content+Image" preserve="1">
  <p:cSld name="Title+Content+Image">
    <p:spTree>
      <p:nvGrpSpPr>
        <p:cNvPr id="1" name="Shape 684"/>
        <p:cNvGrpSpPr/>
        <p:nvPr/>
      </p:nvGrpSpPr>
      <p:grpSpPr>
        <a:xfrm>
          <a:off x="0" y="0"/>
          <a:ext cx="0" cy="0"/>
          <a:chOff x="0" y="0"/>
          <a:chExt cx="0" cy="0"/>
        </a:xfrm>
      </p:grpSpPr>
      <p:sp>
        <p:nvSpPr>
          <p:cNvPr id="685" name="Google Shape;685;p21"/>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8" name="Google Shape;688;p21"/>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7" name="Google Shape;682;p20"/>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1200"/>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63223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one_01" preserve="1">
  <p:cSld name="Phone_01">
    <p:spTree>
      <p:nvGrpSpPr>
        <p:cNvPr id="1" name="Shape 690"/>
        <p:cNvGrpSpPr/>
        <p:nvPr/>
      </p:nvGrpSpPr>
      <p:grpSpPr>
        <a:xfrm>
          <a:off x="0" y="0"/>
          <a:ext cx="0" cy="0"/>
          <a:chOff x="0" y="0"/>
          <a:chExt cx="0" cy="0"/>
        </a:xfrm>
      </p:grpSpPr>
      <p:sp>
        <p:nvSpPr>
          <p:cNvPr id="691" name="Google Shape;691;p22"/>
          <p:cNvSpPr>
            <a:spLocks noGrp="1"/>
          </p:cNvSpPr>
          <p:nvPr>
            <p:ph type="pic" idx="2"/>
          </p:nvPr>
        </p:nvSpPr>
        <p:spPr>
          <a:xfrm>
            <a:off x="5652253" y="1975483"/>
            <a:ext cx="1790586"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692" name="Google Shape;692;p22"/>
          <p:cNvSpPr>
            <a:spLocks noGrp="1"/>
          </p:cNvSpPr>
          <p:nvPr>
            <p:ph type="pic" idx="3"/>
          </p:nvPr>
        </p:nvSpPr>
        <p:spPr>
          <a:xfrm>
            <a:off x="4468896" y="2177860"/>
            <a:ext cx="1790586"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693" name="Google Shape;693;p22"/>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Tree>
    <p:extLst>
      <p:ext uri="{BB962C8B-B14F-4D97-AF65-F5344CB8AC3E}">
        <p14:creationId xmlns:p14="http://schemas.microsoft.com/office/powerpoint/2010/main" val="2498467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151" name="Google Shape;151;p8"/>
          <p:cNvGrpSpPr/>
          <p:nvPr/>
        </p:nvGrpSpPr>
        <p:grpSpPr>
          <a:xfrm>
            <a:off x="616489" y="1781438"/>
            <a:ext cx="4118606" cy="3898703"/>
            <a:chOff x="4036696" y="1781438"/>
            <a:chExt cx="4118606" cy="3898703"/>
          </a:xfrm>
        </p:grpSpPr>
        <p:grpSp>
          <p:nvGrpSpPr>
            <p:cNvPr id="152" name="Google Shape;152;p8"/>
            <p:cNvGrpSpPr/>
            <p:nvPr/>
          </p:nvGrpSpPr>
          <p:grpSpPr>
            <a:xfrm>
              <a:off x="4036696" y="2918588"/>
              <a:ext cx="1791108" cy="1022485"/>
              <a:chOff x="4036696" y="2918588"/>
              <a:chExt cx="1791108" cy="1022485"/>
            </a:xfrm>
          </p:grpSpPr>
          <p:sp>
            <p:nvSpPr>
              <p:cNvPr id="153" name="Google Shape;153;p8"/>
              <p:cNvSpPr/>
              <p:nvPr/>
            </p:nvSpPr>
            <p:spPr>
              <a:xfrm>
                <a:off x="4036696" y="2918588"/>
                <a:ext cx="1791108" cy="1022485"/>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Google Shape;154;p8"/>
              <p:cNvSpPr/>
              <p:nvPr/>
            </p:nvSpPr>
            <p:spPr>
              <a:xfrm>
                <a:off x="4452564" y="328933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5" name="Google Shape;155;p8"/>
            <p:cNvGrpSpPr/>
            <p:nvPr/>
          </p:nvGrpSpPr>
          <p:grpSpPr>
            <a:xfrm>
              <a:off x="5040846" y="1781438"/>
              <a:ext cx="1334646" cy="1571209"/>
              <a:chOff x="5040846" y="1781438"/>
              <a:chExt cx="1334646" cy="1571209"/>
            </a:xfrm>
          </p:grpSpPr>
          <p:sp>
            <p:nvSpPr>
              <p:cNvPr id="156" name="Google Shape;156;p8"/>
              <p:cNvSpPr/>
              <p:nvPr/>
            </p:nvSpPr>
            <p:spPr>
              <a:xfrm>
                <a:off x="5040846" y="1781438"/>
                <a:ext cx="1334646" cy="157120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Google Shape;157;p8"/>
              <p:cNvSpPr/>
              <p:nvPr/>
            </p:nvSpPr>
            <p:spPr>
              <a:xfrm>
                <a:off x="5449137" y="2139500"/>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8" name="Google Shape;158;p8"/>
            <p:cNvGrpSpPr/>
            <p:nvPr/>
          </p:nvGrpSpPr>
          <p:grpSpPr>
            <a:xfrm>
              <a:off x="6364196" y="2087338"/>
              <a:ext cx="1310871" cy="1584933"/>
              <a:chOff x="6364196" y="2087338"/>
              <a:chExt cx="1310871" cy="1584933"/>
            </a:xfrm>
          </p:grpSpPr>
          <p:sp>
            <p:nvSpPr>
              <p:cNvPr id="159" name="Google Shape;159;p8"/>
              <p:cNvSpPr/>
              <p:nvPr/>
            </p:nvSpPr>
            <p:spPr>
              <a:xfrm>
                <a:off x="6364196" y="2087338"/>
                <a:ext cx="1310871" cy="1584933"/>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Google Shape;160;p8"/>
              <p:cNvSpPr/>
              <p:nvPr/>
            </p:nvSpPr>
            <p:spPr>
              <a:xfrm>
                <a:off x="6980421" y="244875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1" name="Google Shape;161;p8"/>
            <p:cNvGrpSpPr/>
            <p:nvPr/>
          </p:nvGrpSpPr>
          <p:grpSpPr>
            <a:xfrm>
              <a:off x="6364196" y="3523737"/>
              <a:ext cx="1791106" cy="1022483"/>
              <a:chOff x="6364196" y="3523737"/>
              <a:chExt cx="1791106" cy="1022483"/>
            </a:xfrm>
          </p:grpSpPr>
          <p:sp>
            <p:nvSpPr>
              <p:cNvPr id="162" name="Google Shape;162;p8"/>
              <p:cNvSpPr/>
              <p:nvPr/>
            </p:nvSpPr>
            <p:spPr>
              <a:xfrm>
                <a:off x="6364196" y="3523737"/>
                <a:ext cx="1791106" cy="1022483"/>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8"/>
              <p:cNvSpPr/>
              <p:nvPr/>
            </p:nvSpPr>
            <p:spPr>
              <a:xfrm>
                <a:off x="7432600" y="38953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4" name="Google Shape;164;p8"/>
            <p:cNvGrpSpPr/>
            <p:nvPr/>
          </p:nvGrpSpPr>
          <p:grpSpPr>
            <a:xfrm>
              <a:off x="5818896" y="4108937"/>
              <a:ext cx="1334627" cy="1571204"/>
              <a:chOff x="5818896" y="4108937"/>
              <a:chExt cx="1334627" cy="1571204"/>
            </a:xfrm>
          </p:grpSpPr>
          <p:sp>
            <p:nvSpPr>
              <p:cNvPr id="165" name="Google Shape;165;p8"/>
              <p:cNvSpPr/>
              <p:nvPr/>
            </p:nvSpPr>
            <p:spPr>
              <a:xfrm>
                <a:off x="5818896" y="4108937"/>
                <a:ext cx="1334627" cy="1571204"/>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Google Shape;166;p8"/>
              <p:cNvSpPr/>
              <p:nvPr/>
            </p:nvSpPr>
            <p:spPr>
              <a:xfrm>
                <a:off x="6437037" y="507397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7" name="Google Shape;167;p8"/>
            <p:cNvGrpSpPr/>
            <p:nvPr/>
          </p:nvGrpSpPr>
          <p:grpSpPr>
            <a:xfrm>
              <a:off x="4522146" y="3789737"/>
              <a:ext cx="1310882" cy="1584928"/>
              <a:chOff x="4522146" y="3789737"/>
              <a:chExt cx="1310882" cy="1584928"/>
            </a:xfrm>
          </p:grpSpPr>
          <p:sp>
            <p:nvSpPr>
              <p:cNvPr id="168" name="Google Shape;168;p8"/>
              <p:cNvSpPr/>
              <p:nvPr/>
            </p:nvSpPr>
            <p:spPr>
              <a:xfrm>
                <a:off x="4522146" y="3789737"/>
                <a:ext cx="1310882" cy="1584928"/>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Google Shape;169;p8"/>
              <p:cNvSpPr/>
              <p:nvPr/>
            </p:nvSpPr>
            <p:spPr>
              <a:xfrm>
                <a:off x="4945975" y="475630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sp>
        <p:nvSpPr>
          <p:cNvPr id="170" name="Google Shape;170;p8"/>
          <p:cNvSpPr/>
          <p:nvPr/>
        </p:nvSpPr>
        <p:spPr>
          <a:xfrm>
            <a:off x="5052391" y="4046114"/>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1" name="Google Shape;171;p8"/>
          <p:cNvSpPr/>
          <p:nvPr/>
        </p:nvSpPr>
        <p:spPr>
          <a:xfrm>
            <a:off x="5017034" y="272455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2" name="Google Shape;172;p8"/>
          <p:cNvSpPr/>
          <p:nvPr/>
        </p:nvSpPr>
        <p:spPr>
          <a:xfrm>
            <a:off x="8565179" y="271786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3" name="Google Shape;173;p8"/>
          <p:cNvSpPr/>
          <p:nvPr/>
        </p:nvSpPr>
        <p:spPr>
          <a:xfrm>
            <a:off x="8552661" y="4028963"/>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4" name="Google Shape;174;p8"/>
          <p:cNvSpPr/>
          <p:nvPr/>
        </p:nvSpPr>
        <p:spPr>
          <a:xfrm>
            <a:off x="5046503" y="533070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5" name="Google Shape;175;p8"/>
          <p:cNvSpPr/>
          <p:nvPr/>
        </p:nvSpPr>
        <p:spPr>
          <a:xfrm>
            <a:off x="8552661" y="534006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6" name="Google Shape;176;p8"/>
          <p:cNvSpPr txBox="1">
            <a:spLocks noGrp="1"/>
          </p:cNvSpPr>
          <p:nvPr>
            <p:ph type="body" idx="2"/>
          </p:nvPr>
        </p:nvSpPr>
        <p:spPr>
          <a:xfrm>
            <a:off x="5400025" y="1659170"/>
            <a:ext cx="6100312" cy="89665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7" name="Google Shape;177;p8"/>
          <p:cNvSpPr txBox="1">
            <a:spLocks noGrp="1"/>
          </p:cNvSpPr>
          <p:nvPr>
            <p:ph type="body" idx="3"/>
          </p:nvPr>
        </p:nvSpPr>
        <p:spPr>
          <a:xfrm>
            <a:off x="5389969"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8" name="Google Shape;178;p8"/>
          <p:cNvSpPr txBox="1">
            <a:spLocks noGrp="1"/>
          </p:cNvSpPr>
          <p:nvPr>
            <p:ph type="body" idx="4"/>
          </p:nvPr>
        </p:nvSpPr>
        <p:spPr>
          <a:xfrm>
            <a:off x="5400025"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 name="Google Shape;179;p8"/>
          <p:cNvSpPr txBox="1">
            <a:spLocks noGrp="1"/>
          </p:cNvSpPr>
          <p:nvPr>
            <p:ph type="body" idx="5"/>
          </p:nvPr>
        </p:nvSpPr>
        <p:spPr>
          <a:xfrm>
            <a:off x="5389969"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 name="Google Shape;180;p8"/>
          <p:cNvSpPr txBox="1">
            <a:spLocks noGrp="1"/>
          </p:cNvSpPr>
          <p:nvPr>
            <p:ph type="body" idx="6"/>
          </p:nvPr>
        </p:nvSpPr>
        <p:spPr>
          <a:xfrm>
            <a:off x="5400025"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1" name="Google Shape;181;p8"/>
          <p:cNvSpPr txBox="1">
            <a:spLocks noGrp="1"/>
          </p:cNvSpPr>
          <p:nvPr>
            <p:ph type="body" idx="7"/>
          </p:nvPr>
        </p:nvSpPr>
        <p:spPr>
          <a:xfrm>
            <a:off x="5389969"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2" name="Google Shape;182;p8"/>
          <p:cNvSpPr txBox="1">
            <a:spLocks noGrp="1"/>
          </p:cNvSpPr>
          <p:nvPr>
            <p:ph type="body" idx="8"/>
          </p:nvPr>
        </p:nvSpPr>
        <p:spPr>
          <a:xfrm>
            <a:off x="5400025"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3" name="Google Shape;183;p8"/>
          <p:cNvSpPr txBox="1">
            <a:spLocks noGrp="1"/>
          </p:cNvSpPr>
          <p:nvPr>
            <p:ph type="body" idx="9"/>
          </p:nvPr>
        </p:nvSpPr>
        <p:spPr>
          <a:xfrm>
            <a:off x="8908157"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4" name="Google Shape;184;p8"/>
          <p:cNvSpPr txBox="1">
            <a:spLocks noGrp="1"/>
          </p:cNvSpPr>
          <p:nvPr>
            <p:ph type="body" idx="13"/>
          </p:nvPr>
        </p:nvSpPr>
        <p:spPr>
          <a:xfrm>
            <a:off x="8918213"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5" name="Google Shape;185;p8"/>
          <p:cNvSpPr txBox="1">
            <a:spLocks noGrp="1"/>
          </p:cNvSpPr>
          <p:nvPr>
            <p:ph type="body" idx="14"/>
          </p:nvPr>
        </p:nvSpPr>
        <p:spPr>
          <a:xfrm>
            <a:off x="8908157"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6" name="Google Shape;186;p8"/>
          <p:cNvSpPr txBox="1">
            <a:spLocks noGrp="1"/>
          </p:cNvSpPr>
          <p:nvPr>
            <p:ph type="body" idx="15"/>
          </p:nvPr>
        </p:nvSpPr>
        <p:spPr>
          <a:xfrm>
            <a:off x="8918213"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7" name="Google Shape;187;p8"/>
          <p:cNvSpPr txBox="1">
            <a:spLocks noGrp="1"/>
          </p:cNvSpPr>
          <p:nvPr>
            <p:ph type="body" idx="16"/>
          </p:nvPr>
        </p:nvSpPr>
        <p:spPr>
          <a:xfrm>
            <a:off x="8908157"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8" name="Google Shape;188;p8"/>
          <p:cNvSpPr txBox="1">
            <a:spLocks noGrp="1"/>
          </p:cNvSpPr>
          <p:nvPr>
            <p:ph type="body" idx="17"/>
          </p:nvPr>
        </p:nvSpPr>
        <p:spPr>
          <a:xfrm>
            <a:off x="8918213"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8527903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Content+ImageFull" preserve="1">
  <p:cSld name="Title+Content+ImageFull">
    <p:spTree>
      <p:nvGrpSpPr>
        <p:cNvPr id="1" name="Shape 695"/>
        <p:cNvGrpSpPr/>
        <p:nvPr/>
      </p:nvGrpSpPr>
      <p:grpSpPr>
        <a:xfrm>
          <a:off x="0" y="0"/>
          <a:ext cx="0" cy="0"/>
          <a:chOff x="0" y="0"/>
          <a:chExt cx="0" cy="0"/>
        </a:xfrm>
      </p:grpSpPr>
      <p:sp>
        <p:nvSpPr>
          <p:cNvPr id="696" name="Google Shape;696;p23"/>
          <p:cNvSpPr txBox="1">
            <a:spLocks noGrp="1"/>
          </p:cNvSpPr>
          <p:nvPr>
            <p:ph type="title"/>
          </p:nvPr>
        </p:nvSpPr>
        <p:spPr>
          <a:xfrm>
            <a:off x="208634" y="633245"/>
            <a:ext cx="10984645"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98" name="Google Shape;698;p23"/>
          <p:cNvSpPr txBox="1">
            <a:spLocks noGrp="1"/>
          </p:cNvSpPr>
          <p:nvPr>
            <p:ph type="body" idx="2"/>
          </p:nvPr>
        </p:nvSpPr>
        <p:spPr>
          <a:xfrm>
            <a:off x="514350" y="1304995"/>
            <a:ext cx="5323742" cy="484082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8"/>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8"/>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8"/>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8"/>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699" name="Google Shape;699;p23"/>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700" name="Google Shape;700;p23"/>
          <p:cNvSpPr>
            <a:spLocks noGrp="1"/>
          </p:cNvSpPr>
          <p:nvPr>
            <p:ph type="pic" idx="3"/>
          </p:nvPr>
        </p:nvSpPr>
        <p:spPr>
          <a:xfrm>
            <a:off x="6096000" y="1292225"/>
            <a:ext cx="5096608" cy="4835525"/>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a:t>Click icon to add picture</a:t>
            </a:r>
            <a:endParaRPr/>
          </a:p>
        </p:txBody>
      </p:sp>
    </p:spTree>
    <p:extLst>
      <p:ext uri="{BB962C8B-B14F-4D97-AF65-F5344CB8AC3E}">
        <p14:creationId xmlns:p14="http://schemas.microsoft.com/office/powerpoint/2010/main" val="20829383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701"/>
        <p:cNvGrpSpPr/>
        <p:nvPr/>
      </p:nvGrpSpPr>
      <p:grpSpPr>
        <a:xfrm>
          <a:off x="0" y="0"/>
          <a:ext cx="0" cy="0"/>
          <a:chOff x="0" y="0"/>
          <a:chExt cx="0" cy="0"/>
        </a:xfrm>
      </p:grpSpPr>
      <p:sp>
        <p:nvSpPr>
          <p:cNvPr id="702" name="Google Shape;702;p24"/>
          <p:cNvSpPr txBox="1">
            <a:spLocks noGrp="1"/>
          </p:cNvSpPr>
          <p:nvPr>
            <p:ph type="title"/>
          </p:nvPr>
        </p:nvSpPr>
        <p:spPr>
          <a:xfrm>
            <a:off x="463509" y="665930"/>
            <a:ext cx="10515600" cy="55020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03" name="Google Shape;703;p24"/>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4004757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704"/>
        <p:cNvGrpSpPr/>
        <p:nvPr/>
      </p:nvGrpSpPr>
      <p:grpSpPr>
        <a:xfrm>
          <a:off x="0" y="0"/>
          <a:ext cx="0" cy="0"/>
          <a:chOff x="0" y="0"/>
          <a:chExt cx="0" cy="0"/>
        </a:xfrm>
      </p:grpSpPr>
      <p:sp>
        <p:nvSpPr>
          <p:cNvPr id="705" name="Google Shape;705;p25"/>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1111151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4" name="Google Shape;64;p6"/>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65" name="Google Shape;65;p6"/>
          <p:cNvGrpSpPr/>
          <p:nvPr/>
        </p:nvGrpSpPr>
        <p:grpSpPr>
          <a:xfrm>
            <a:off x="638049" y="4989635"/>
            <a:ext cx="4348480" cy="128151"/>
            <a:chOff x="4800600" y="3954464"/>
            <a:chExt cx="3261360" cy="96113"/>
          </a:xfrm>
        </p:grpSpPr>
        <p:cxnSp>
          <p:nvCxnSpPr>
            <p:cNvPr id="66" name="Google Shape;66;p6"/>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7" name="Google Shape;67;p6"/>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8" name="Google Shape;68;p6"/>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9" name="Google Shape;69;p6"/>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0" name="Google Shape;70;p6"/>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1" name="Google Shape;71;p6"/>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2" name="Google Shape;72;p6"/>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grpSp>
      <p:sp>
        <p:nvSpPr>
          <p:cNvPr id="73" name="Google Shape;73;p6"/>
          <p:cNvSpPr/>
          <p:nvPr/>
        </p:nvSpPr>
        <p:spPr>
          <a:xfrm>
            <a:off x="638050" y="3685578"/>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4" name="Google Shape;74;p6"/>
          <p:cNvSpPr/>
          <p:nvPr/>
        </p:nvSpPr>
        <p:spPr>
          <a:xfrm>
            <a:off x="1406149"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5" name="Google Shape;75;p6"/>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6" name="Google Shape;76;p6"/>
          <p:cNvSpPr/>
          <p:nvPr/>
        </p:nvSpPr>
        <p:spPr>
          <a:xfrm>
            <a:off x="3710437" y="3266700"/>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7" name="Google Shape;77;p6"/>
          <p:cNvSpPr/>
          <p:nvPr/>
        </p:nvSpPr>
        <p:spPr>
          <a:xfrm>
            <a:off x="4478532"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78" name="Google Shape;78;p6"/>
          <p:cNvGrpSpPr/>
          <p:nvPr/>
        </p:nvGrpSpPr>
        <p:grpSpPr>
          <a:xfrm>
            <a:off x="8797949" y="3162820"/>
            <a:ext cx="616688" cy="616688"/>
            <a:chOff x="8998834" y="3241078"/>
            <a:chExt cx="616688" cy="616688"/>
          </a:xfrm>
        </p:grpSpPr>
        <p:sp>
          <p:nvSpPr>
            <p:cNvPr id="79" name="Google Shape;79;p6"/>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 name="Google Shape;80;p6"/>
            <p:cNvSpPr/>
            <p:nvPr/>
          </p:nvSpPr>
          <p:spPr>
            <a:xfrm>
              <a:off x="9167514" y="3404228"/>
              <a:ext cx="279327" cy="279327"/>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1" name="Google Shape;81;p6"/>
          <p:cNvGrpSpPr/>
          <p:nvPr/>
        </p:nvGrpSpPr>
        <p:grpSpPr>
          <a:xfrm>
            <a:off x="8754275" y="1601639"/>
            <a:ext cx="616688" cy="616688"/>
            <a:chOff x="8998834" y="2145924"/>
            <a:chExt cx="616688" cy="616688"/>
          </a:xfrm>
        </p:grpSpPr>
        <p:sp>
          <p:nvSpPr>
            <p:cNvPr id="82" name="Google Shape;82;p6"/>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 name="Google Shape;83;p6"/>
            <p:cNvSpPr/>
            <p:nvPr/>
          </p:nvSpPr>
          <p:spPr>
            <a:xfrm>
              <a:off x="9167514" y="2308301"/>
              <a:ext cx="279327" cy="272980"/>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4" name="Google Shape;84;p6"/>
          <p:cNvGrpSpPr/>
          <p:nvPr/>
        </p:nvGrpSpPr>
        <p:grpSpPr>
          <a:xfrm>
            <a:off x="5852665" y="3159323"/>
            <a:ext cx="616688" cy="616688"/>
            <a:chOff x="5866603" y="3248975"/>
            <a:chExt cx="616688" cy="616688"/>
          </a:xfrm>
        </p:grpSpPr>
        <p:sp>
          <p:nvSpPr>
            <p:cNvPr id="85" name="Google Shape;85;p6"/>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 name="Google Shape;86;p6"/>
            <p:cNvSpPr/>
            <p:nvPr/>
          </p:nvSpPr>
          <p:spPr>
            <a:xfrm>
              <a:off x="6035283" y="3417655"/>
              <a:ext cx="279327" cy="279327"/>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7" name="Google Shape;87;p6"/>
          <p:cNvGrpSpPr/>
          <p:nvPr/>
        </p:nvGrpSpPr>
        <p:grpSpPr>
          <a:xfrm>
            <a:off x="8806369" y="4754662"/>
            <a:ext cx="616688" cy="616688"/>
            <a:chOff x="8998834" y="4446928"/>
            <a:chExt cx="616688" cy="616688"/>
          </a:xfrm>
        </p:grpSpPr>
        <p:sp>
          <p:nvSpPr>
            <p:cNvPr id="88" name="Google Shape;88;p6"/>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 name="Google Shape;89;p6"/>
            <p:cNvSpPr/>
            <p:nvPr/>
          </p:nvSpPr>
          <p:spPr>
            <a:xfrm>
              <a:off x="9167514" y="4640392"/>
              <a:ext cx="279327" cy="253935"/>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0" name="Google Shape;90;p6"/>
          <p:cNvGrpSpPr/>
          <p:nvPr/>
        </p:nvGrpSpPr>
        <p:grpSpPr>
          <a:xfrm>
            <a:off x="5866603" y="1538356"/>
            <a:ext cx="616688" cy="616688"/>
            <a:chOff x="5866603" y="2153819"/>
            <a:chExt cx="616688" cy="616688"/>
          </a:xfrm>
        </p:grpSpPr>
        <p:sp>
          <p:nvSpPr>
            <p:cNvPr id="91" name="Google Shape;91;p6"/>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 name="Google Shape;92;p6"/>
            <p:cNvSpPr/>
            <p:nvPr/>
          </p:nvSpPr>
          <p:spPr>
            <a:xfrm>
              <a:off x="6035283" y="2327251"/>
              <a:ext cx="279327" cy="254031"/>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3" name="Google Shape;93;p6"/>
          <p:cNvGrpSpPr/>
          <p:nvPr/>
        </p:nvGrpSpPr>
        <p:grpSpPr>
          <a:xfrm>
            <a:off x="5884007" y="4735486"/>
            <a:ext cx="616688" cy="616688"/>
            <a:chOff x="5866603" y="4454825"/>
            <a:chExt cx="616688" cy="616688"/>
          </a:xfrm>
        </p:grpSpPr>
        <p:sp>
          <p:nvSpPr>
            <p:cNvPr id="94" name="Google Shape;94;p6"/>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Google Shape;95;p6"/>
            <p:cNvSpPr/>
            <p:nvPr/>
          </p:nvSpPr>
          <p:spPr>
            <a:xfrm>
              <a:off x="6035283" y="4615000"/>
              <a:ext cx="279327" cy="279327"/>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96" name="Google Shape;96;p6"/>
          <p:cNvSpPr txBox="1">
            <a:spLocks noGrp="1"/>
          </p:cNvSpPr>
          <p:nvPr>
            <p:ph type="body" idx="2"/>
          </p:nvPr>
        </p:nvSpPr>
        <p:spPr>
          <a:xfrm>
            <a:off x="32937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7" name="Google Shape;97;p6"/>
          <p:cNvSpPr txBox="1">
            <a:spLocks noGrp="1"/>
          </p:cNvSpPr>
          <p:nvPr>
            <p:ph type="body" idx="3"/>
          </p:nvPr>
        </p:nvSpPr>
        <p:spPr>
          <a:xfrm>
            <a:off x="116493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8" name="Google Shape;98;p6"/>
          <p:cNvSpPr txBox="1">
            <a:spLocks noGrp="1"/>
          </p:cNvSpPr>
          <p:nvPr>
            <p:ph type="body" idx="4"/>
          </p:nvPr>
        </p:nvSpPr>
        <p:spPr>
          <a:xfrm>
            <a:off x="2004882"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 name="Google Shape;99;p6"/>
          <p:cNvSpPr txBox="1">
            <a:spLocks noGrp="1"/>
          </p:cNvSpPr>
          <p:nvPr>
            <p:ph type="body" idx="5"/>
          </p:nvPr>
        </p:nvSpPr>
        <p:spPr>
          <a:xfrm>
            <a:off x="2840956"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0" name="Google Shape;100;p6"/>
          <p:cNvSpPr txBox="1">
            <a:spLocks noGrp="1"/>
          </p:cNvSpPr>
          <p:nvPr>
            <p:ph type="body" idx="6"/>
          </p:nvPr>
        </p:nvSpPr>
        <p:spPr>
          <a:xfrm>
            <a:off x="3673128"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1" name="Google Shape;101;p6"/>
          <p:cNvSpPr txBox="1">
            <a:spLocks noGrp="1"/>
          </p:cNvSpPr>
          <p:nvPr>
            <p:ph type="body" idx="7"/>
          </p:nvPr>
        </p:nvSpPr>
        <p:spPr>
          <a:xfrm>
            <a:off x="4505300"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 name="Google Shape;102;p6"/>
          <p:cNvSpPr txBox="1">
            <a:spLocks noGrp="1"/>
          </p:cNvSpPr>
          <p:nvPr>
            <p:ph type="body" idx="8"/>
          </p:nvPr>
        </p:nvSpPr>
        <p:spPr>
          <a:xfrm>
            <a:off x="6585035"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3" name="Google Shape;103;p6"/>
          <p:cNvSpPr txBox="1">
            <a:spLocks noGrp="1"/>
          </p:cNvSpPr>
          <p:nvPr>
            <p:ph type="body" idx="9"/>
          </p:nvPr>
        </p:nvSpPr>
        <p:spPr>
          <a:xfrm>
            <a:off x="6595091"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4" name="Google Shape;104;p6"/>
          <p:cNvSpPr txBox="1">
            <a:spLocks noGrp="1"/>
          </p:cNvSpPr>
          <p:nvPr>
            <p:ph type="body" idx="13"/>
          </p:nvPr>
        </p:nvSpPr>
        <p:spPr>
          <a:xfrm>
            <a:off x="6585035"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 name="Google Shape;105;p6"/>
          <p:cNvSpPr txBox="1">
            <a:spLocks noGrp="1"/>
          </p:cNvSpPr>
          <p:nvPr>
            <p:ph type="body" idx="14"/>
          </p:nvPr>
        </p:nvSpPr>
        <p:spPr>
          <a:xfrm>
            <a:off x="6595091"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6" name="Google Shape;106;p6"/>
          <p:cNvSpPr txBox="1">
            <a:spLocks noGrp="1"/>
          </p:cNvSpPr>
          <p:nvPr>
            <p:ph type="body" idx="15"/>
          </p:nvPr>
        </p:nvSpPr>
        <p:spPr>
          <a:xfrm>
            <a:off x="6585035"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 name="Google Shape;107;p6"/>
          <p:cNvSpPr txBox="1">
            <a:spLocks noGrp="1"/>
          </p:cNvSpPr>
          <p:nvPr>
            <p:ph type="body" idx="16"/>
          </p:nvPr>
        </p:nvSpPr>
        <p:spPr>
          <a:xfrm>
            <a:off x="6595091"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 name="Google Shape;108;p6"/>
          <p:cNvSpPr txBox="1">
            <a:spLocks noGrp="1"/>
          </p:cNvSpPr>
          <p:nvPr>
            <p:ph type="body" idx="17"/>
          </p:nvPr>
        </p:nvSpPr>
        <p:spPr>
          <a:xfrm>
            <a:off x="9506250"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9" name="Google Shape;109;p6"/>
          <p:cNvSpPr txBox="1">
            <a:spLocks noGrp="1"/>
          </p:cNvSpPr>
          <p:nvPr>
            <p:ph type="body" idx="18"/>
          </p:nvPr>
        </p:nvSpPr>
        <p:spPr>
          <a:xfrm>
            <a:off x="9516306"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 name="Google Shape;110;p6"/>
          <p:cNvSpPr txBox="1">
            <a:spLocks noGrp="1"/>
          </p:cNvSpPr>
          <p:nvPr>
            <p:ph type="body" idx="19"/>
          </p:nvPr>
        </p:nvSpPr>
        <p:spPr>
          <a:xfrm>
            <a:off x="9506250"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1" name="Google Shape;111;p6"/>
          <p:cNvSpPr txBox="1">
            <a:spLocks noGrp="1"/>
          </p:cNvSpPr>
          <p:nvPr>
            <p:ph type="body" idx="20"/>
          </p:nvPr>
        </p:nvSpPr>
        <p:spPr>
          <a:xfrm>
            <a:off x="9516306"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 name="Google Shape;112;p6"/>
          <p:cNvSpPr txBox="1">
            <a:spLocks noGrp="1"/>
          </p:cNvSpPr>
          <p:nvPr>
            <p:ph type="body" idx="21"/>
          </p:nvPr>
        </p:nvSpPr>
        <p:spPr>
          <a:xfrm>
            <a:off x="9506250"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 name="Google Shape;113;p6"/>
          <p:cNvSpPr txBox="1">
            <a:spLocks noGrp="1"/>
          </p:cNvSpPr>
          <p:nvPr>
            <p:ph type="body" idx="22"/>
          </p:nvPr>
        </p:nvSpPr>
        <p:spPr>
          <a:xfrm>
            <a:off x="9516306"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616862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208635" y="633245"/>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17" name="Google Shape;117;p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18" name="Google Shape;118;p7"/>
          <p:cNvSpPr/>
          <p:nvPr/>
        </p:nvSpPr>
        <p:spPr>
          <a:xfrm>
            <a:off x="1230923" y="4198846"/>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 name="Google Shape;119;p7"/>
          <p:cNvSpPr/>
          <p:nvPr/>
        </p:nvSpPr>
        <p:spPr>
          <a:xfrm>
            <a:off x="1509462" y="4105578"/>
            <a:ext cx="764423" cy="9327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Google Shape;120;p7"/>
          <p:cNvSpPr/>
          <p:nvPr/>
        </p:nvSpPr>
        <p:spPr>
          <a:xfrm>
            <a:off x="2273884" y="3969057"/>
            <a:ext cx="764423" cy="22979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Google Shape;121;p7"/>
          <p:cNvSpPr/>
          <p:nvPr/>
        </p:nvSpPr>
        <p:spPr>
          <a:xfrm>
            <a:off x="3038308" y="3872691"/>
            <a:ext cx="764423" cy="32615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Google Shape;122;p7"/>
          <p:cNvSpPr/>
          <p:nvPr/>
        </p:nvSpPr>
        <p:spPr>
          <a:xfrm>
            <a:off x="3802730" y="3704050"/>
            <a:ext cx="764423" cy="49479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Google Shape;123;p7"/>
          <p:cNvSpPr/>
          <p:nvPr/>
        </p:nvSpPr>
        <p:spPr>
          <a:xfrm>
            <a:off x="4567153" y="3559498"/>
            <a:ext cx="764423" cy="63934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Google Shape;124;p7"/>
          <p:cNvSpPr/>
          <p:nvPr/>
        </p:nvSpPr>
        <p:spPr>
          <a:xfrm>
            <a:off x="5331576" y="3398887"/>
            <a:ext cx="764423" cy="79996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Google Shape;125;p7"/>
          <p:cNvSpPr/>
          <p:nvPr/>
        </p:nvSpPr>
        <p:spPr>
          <a:xfrm>
            <a:off x="6096000" y="3286460"/>
            <a:ext cx="764423" cy="91238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Google Shape;126;p7"/>
          <p:cNvSpPr/>
          <p:nvPr/>
        </p:nvSpPr>
        <p:spPr>
          <a:xfrm>
            <a:off x="6860422" y="3029481"/>
            <a:ext cx="764423" cy="116936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Google Shape;127;p7"/>
          <p:cNvSpPr/>
          <p:nvPr/>
        </p:nvSpPr>
        <p:spPr>
          <a:xfrm>
            <a:off x="7624846" y="2774866"/>
            <a:ext cx="764423" cy="142398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Google Shape;128;p7"/>
          <p:cNvSpPr/>
          <p:nvPr/>
        </p:nvSpPr>
        <p:spPr>
          <a:xfrm>
            <a:off x="8389268" y="2435218"/>
            <a:ext cx="764423" cy="176362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Google Shape;129;p7"/>
          <p:cNvSpPr/>
          <p:nvPr/>
        </p:nvSpPr>
        <p:spPr>
          <a:xfrm>
            <a:off x="9153692" y="2081874"/>
            <a:ext cx="764423" cy="2116974"/>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7"/>
          <p:cNvSpPr/>
          <p:nvPr/>
        </p:nvSpPr>
        <p:spPr>
          <a:xfrm>
            <a:off x="9918114" y="1744589"/>
            <a:ext cx="764423" cy="245425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1" name="Google Shape;131;p7"/>
          <p:cNvGrpSpPr/>
          <p:nvPr/>
        </p:nvGrpSpPr>
        <p:grpSpPr>
          <a:xfrm>
            <a:off x="1567506" y="3258829"/>
            <a:ext cx="648327" cy="648329"/>
            <a:chOff x="1379092" y="2228211"/>
            <a:chExt cx="916410" cy="916410"/>
          </a:xfrm>
        </p:grpSpPr>
        <p:sp>
          <p:nvSpPr>
            <p:cNvPr id="132" name="Google Shape;132;p7"/>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3" name="Google Shape;133;p7"/>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1K</a:t>
              </a:r>
              <a:endParaRPr/>
            </a:p>
          </p:txBody>
        </p:sp>
      </p:grpSp>
      <p:grpSp>
        <p:nvGrpSpPr>
          <p:cNvPr id="134" name="Google Shape;134;p7"/>
          <p:cNvGrpSpPr/>
          <p:nvPr/>
        </p:nvGrpSpPr>
        <p:grpSpPr>
          <a:xfrm>
            <a:off x="9976161" y="877117"/>
            <a:ext cx="648329" cy="648329"/>
            <a:chOff x="9976161" y="877117"/>
            <a:chExt cx="648329" cy="648329"/>
          </a:xfrm>
        </p:grpSpPr>
        <p:sp>
          <p:nvSpPr>
            <p:cNvPr id="135" name="Google Shape;135;p7"/>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6" name="Google Shape;136;p7"/>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8K</a:t>
              </a:r>
              <a:endParaRPr/>
            </a:p>
          </p:txBody>
        </p:sp>
      </p:grpSp>
      <p:sp>
        <p:nvSpPr>
          <p:cNvPr id="137" name="Google Shape;137;p7"/>
          <p:cNvSpPr/>
          <p:nvPr/>
        </p:nvSpPr>
        <p:spPr>
          <a:xfrm>
            <a:off x="1259775"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7"/>
          <p:cNvSpPr/>
          <p:nvPr/>
        </p:nvSpPr>
        <p:spPr>
          <a:xfrm>
            <a:off x="1230923"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39" name="Google Shape;139;p7"/>
          <p:cNvSpPr/>
          <p:nvPr/>
        </p:nvSpPr>
        <p:spPr>
          <a:xfrm>
            <a:off x="7965129" y="4808043"/>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0" name="Google Shape;140;p7"/>
          <p:cNvSpPr/>
          <p:nvPr/>
        </p:nvSpPr>
        <p:spPr>
          <a:xfrm>
            <a:off x="4561947" y="4808564"/>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1" name="Google Shape;141;p7"/>
          <p:cNvSpPr txBox="1">
            <a:spLocks noGrp="1"/>
          </p:cNvSpPr>
          <p:nvPr>
            <p:ph type="body" idx="2"/>
          </p:nvPr>
        </p:nvSpPr>
        <p:spPr>
          <a:xfrm>
            <a:off x="1567503" y="1704654"/>
            <a:ext cx="7145673" cy="104754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2" name="Google Shape;142;p7"/>
          <p:cNvSpPr txBox="1">
            <a:spLocks noGrp="1"/>
          </p:cNvSpPr>
          <p:nvPr>
            <p:ph type="body" idx="3"/>
          </p:nvPr>
        </p:nvSpPr>
        <p:spPr>
          <a:xfrm>
            <a:off x="1429718"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3" name="Google Shape;143;p7"/>
          <p:cNvSpPr txBox="1">
            <a:spLocks noGrp="1"/>
          </p:cNvSpPr>
          <p:nvPr>
            <p:ph type="body" idx="4"/>
          </p:nvPr>
        </p:nvSpPr>
        <p:spPr>
          <a:xfrm>
            <a:off x="1439774"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4" name="Google Shape;144;p7"/>
          <p:cNvSpPr txBox="1">
            <a:spLocks noGrp="1"/>
          </p:cNvSpPr>
          <p:nvPr>
            <p:ph type="body" idx="5"/>
          </p:nvPr>
        </p:nvSpPr>
        <p:spPr>
          <a:xfrm>
            <a:off x="4854716"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5" name="Google Shape;145;p7"/>
          <p:cNvSpPr txBox="1">
            <a:spLocks noGrp="1"/>
          </p:cNvSpPr>
          <p:nvPr>
            <p:ph type="body" idx="6"/>
          </p:nvPr>
        </p:nvSpPr>
        <p:spPr>
          <a:xfrm>
            <a:off x="4864772"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6" name="Google Shape;146;p7"/>
          <p:cNvSpPr txBox="1">
            <a:spLocks noGrp="1"/>
          </p:cNvSpPr>
          <p:nvPr>
            <p:ph type="body" idx="7"/>
          </p:nvPr>
        </p:nvSpPr>
        <p:spPr>
          <a:xfrm>
            <a:off x="8236082"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 name="Google Shape;147;p7"/>
          <p:cNvSpPr txBox="1">
            <a:spLocks noGrp="1"/>
          </p:cNvSpPr>
          <p:nvPr>
            <p:ph type="body" idx="8"/>
          </p:nvPr>
        </p:nvSpPr>
        <p:spPr>
          <a:xfrm>
            <a:off x="8246138"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211814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151" name="Google Shape;151;p8"/>
          <p:cNvGrpSpPr/>
          <p:nvPr/>
        </p:nvGrpSpPr>
        <p:grpSpPr>
          <a:xfrm>
            <a:off x="616489" y="1781438"/>
            <a:ext cx="4118606" cy="3898703"/>
            <a:chOff x="4036696" y="1781438"/>
            <a:chExt cx="4118606" cy="3898703"/>
          </a:xfrm>
        </p:grpSpPr>
        <p:grpSp>
          <p:nvGrpSpPr>
            <p:cNvPr id="152" name="Google Shape;152;p8"/>
            <p:cNvGrpSpPr/>
            <p:nvPr/>
          </p:nvGrpSpPr>
          <p:grpSpPr>
            <a:xfrm>
              <a:off x="4036696" y="2918588"/>
              <a:ext cx="1791108" cy="1022485"/>
              <a:chOff x="4036696" y="2918588"/>
              <a:chExt cx="1791108" cy="1022485"/>
            </a:xfrm>
          </p:grpSpPr>
          <p:sp>
            <p:nvSpPr>
              <p:cNvPr id="153" name="Google Shape;153;p8"/>
              <p:cNvSpPr/>
              <p:nvPr/>
            </p:nvSpPr>
            <p:spPr>
              <a:xfrm>
                <a:off x="4036696" y="2918588"/>
                <a:ext cx="1791108" cy="1022485"/>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Google Shape;154;p8"/>
              <p:cNvSpPr/>
              <p:nvPr/>
            </p:nvSpPr>
            <p:spPr>
              <a:xfrm>
                <a:off x="4452564" y="328933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5" name="Google Shape;155;p8"/>
            <p:cNvGrpSpPr/>
            <p:nvPr/>
          </p:nvGrpSpPr>
          <p:grpSpPr>
            <a:xfrm>
              <a:off x="5040846" y="1781438"/>
              <a:ext cx="1334646" cy="1571209"/>
              <a:chOff x="5040846" y="1781438"/>
              <a:chExt cx="1334646" cy="1571209"/>
            </a:xfrm>
          </p:grpSpPr>
          <p:sp>
            <p:nvSpPr>
              <p:cNvPr id="156" name="Google Shape;156;p8"/>
              <p:cNvSpPr/>
              <p:nvPr/>
            </p:nvSpPr>
            <p:spPr>
              <a:xfrm>
                <a:off x="5040846" y="1781438"/>
                <a:ext cx="1334646" cy="157120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Google Shape;157;p8"/>
              <p:cNvSpPr/>
              <p:nvPr/>
            </p:nvSpPr>
            <p:spPr>
              <a:xfrm>
                <a:off x="5449137" y="2139500"/>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8" name="Google Shape;158;p8"/>
            <p:cNvGrpSpPr/>
            <p:nvPr/>
          </p:nvGrpSpPr>
          <p:grpSpPr>
            <a:xfrm>
              <a:off x="6364196" y="2087338"/>
              <a:ext cx="1310871" cy="1584933"/>
              <a:chOff x="6364196" y="2087338"/>
              <a:chExt cx="1310871" cy="1584933"/>
            </a:xfrm>
          </p:grpSpPr>
          <p:sp>
            <p:nvSpPr>
              <p:cNvPr id="159" name="Google Shape;159;p8"/>
              <p:cNvSpPr/>
              <p:nvPr/>
            </p:nvSpPr>
            <p:spPr>
              <a:xfrm>
                <a:off x="6364196" y="2087338"/>
                <a:ext cx="1310871" cy="1584933"/>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Google Shape;160;p8"/>
              <p:cNvSpPr/>
              <p:nvPr/>
            </p:nvSpPr>
            <p:spPr>
              <a:xfrm>
                <a:off x="6980421" y="244875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1" name="Google Shape;161;p8"/>
            <p:cNvGrpSpPr/>
            <p:nvPr/>
          </p:nvGrpSpPr>
          <p:grpSpPr>
            <a:xfrm>
              <a:off x="6364196" y="3523737"/>
              <a:ext cx="1791106" cy="1022483"/>
              <a:chOff x="6364196" y="3523737"/>
              <a:chExt cx="1791106" cy="1022483"/>
            </a:xfrm>
          </p:grpSpPr>
          <p:sp>
            <p:nvSpPr>
              <p:cNvPr id="162" name="Google Shape;162;p8"/>
              <p:cNvSpPr/>
              <p:nvPr/>
            </p:nvSpPr>
            <p:spPr>
              <a:xfrm>
                <a:off x="6364196" y="3523737"/>
                <a:ext cx="1791106" cy="1022483"/>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8"/>
              <p:cNvSpPr/>
              <p:nvPr/>
            </p:nvSpPr>
            <p:spPr>
              <a:xfrm>
                <a:off x="7432600" y="38953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4" name="Google Shape;164;p8"/>
            <p:cNvGrpSpPr/>
            <p:nvPr/>
          </p:nvGrpSpPr>
          <p:grpSpPr>
            <a:xfrm>
              <a:off x="5818896" y="4108937"/>
              <a:ext cx="1334627" cy="1571204"/>
              <a:chOff x="5818896" y="4108937"/>
              <a:chExt cx="1334627" cy="1571204"/>
            </a:xfrm>
          </p:grpSpPr>
          <p:sp>
            <p:nvSpPr>
              <p:cNvPr id="165" name="Google Shape;165;p8"/>
              <p:cNvSpPr/>
              <p:nvPr/>
            </p:nvSpPr>
            <p:spPr>
              <a:xfrm>
                <a:off x="5818896" y="4108937"/>
                <a:ext cx="1334627" cy="1571204"/>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Google Shape;166;p8"/>
              <p:cNvSpPr/>
              <p:nvPr/>
            </p:nvSpPr>
            <p:spPr>
              <a:xfrm>
                <a:off x="6437037" y="507397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7" name="Google Shape;167;p8"/>
            <p:cNvGrpSpPr/>
            <p:nvPr/>
          </p:nvGrpSpPr>
          <p:grpSpPr>
            <a:xfrm>
              <a:off x="4522146" y="3789737"/>
              <a:ext cx="1310882" cy="1584928"/>
              <a:chOff x="4522146" y="3789737"/>
              <a:chExt cx="1310882" cy="1584928"/>
            </a:xfrm>
          </p:grpSpPr>
          <p:sp>
            <p:nvSpPr>
              <p:cNvPr id="168" name="Google Shape;168;p8"/>
              <p:cNvSpPr/>
              <p:nvPr/>
            </p:nvSpPr>
            <p:spPr>
              <a:xfrm>
                <a:off x="4522146" y="3789737"/>
                <a:ext cx="1310882" cy="1584928"/>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Google Shape;169;p8"/>
              <p:cNvSpPr/>
              <p:nvPr/>
            </p:nvSpPr>
            <p:spPr>
              <a:xfrm>
                <a:off x="4945975" y="475630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sp>
        <p:nvSpPr>
          <p:cNvPr id="170" name="Google Shape;170;p8"/>
          <p:cNvSpPr/>
          <p:nvPr/>
        </p:nvSpPr>
        <p:spPr>
          <a:xfrm>
            <a:off x="5052391" y="4046114"/>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1" name="Google Shape;171;p8"/>
          <p:cNvSpPr/>
          <p:nvPr/>
        </p:nvSpPr>
        <p:spPr>
          <a:xfrm>
            <a:off x="5017034" y="272455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2" name="Google Shape;172;p8"/>
          <p:cNvSpPr/>
          <p:nvPr/>
        </p:nvSpPr>
        <p:spPr>
          <a:xfrm>
            <a:off x="8565179" y="271786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3" name="Google Shape;173;p8"/>
          <p:cNvSpPr/>
          <p:nvPr/>
        </p:nvSpPr>
        <p:spPr>
          <a:xfrm>
            <a:off x="8552661" y="4028963"/>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4" name="Google Shape;174;p8"/>
          <p:cNvSpPr/>
          <p:nvPr/>
        </p:nvSpPr>
        <p:spPr>
          <a:xfrm>
            <a:off x="5046503" y="533070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5" name="Google Shape;175;p8"/>
          <p:cNvSpPr/>
          <p:nvPr/>
        </p:nvSpPr>
        <p:spPr>
          <a:xfrm>
            <a:off x="8552661" y="534006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6" name="Google Shape;176;p8"/>
          <p:cNvSpPr txBox="1">
            <a:spLocks noGrp="1"/>
          </p:cNvSpPr>
          <p:nvPr>
            <p:ph type="body" idx="2"/>
          </p:nvPr>
        </p:nvSpPr>
        <p:spPr>
          <a:xfrm>
            <a:off x="5400025" y="1659170"/>
            <a:ext cx="6100312" cy="89665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7" name="Google Shape;177;p8"/>
          <p:cNvSpPr txBox="1">
            <a:spLocks noGrp="1"/>
          </p:cNvSpPr>
          <p:nvPr>
            <p:ph type="body" idx="3"/>
          </p:nvPr>
        </p:nvSpPr>
        <p:spPr>
          <a:xfrm>
            <a:off x="5389969"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8" name="Google Shape;178;p8"/>
          <p:cNvSpPr txBox="1">
            <a:spLocks noGrp="1"/>
          </p:cNvSpPr>
          <p:nvPr>
            <p:ph type="body" idx="4"/>
          </p:nvPr>
        </p:nvSpPr>
        <p:spPr>
          <a:xfrm>
            <a:off x="5400025"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 name="Google Shape;179;p8"/>
          <p:cNvSpPr txBox="1">
            <a:spLocks noGrp="1"/>
          </p:cNvSpPr>
          <p:nvPr>
            <p:ph type="body" idx="5"/>
          </p:nvPr>
        </p:nvSpPr>
        <p:spPr>
          <a:xfrm>
            <a:off x="5389969"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 name="Google Shape;180;p8"/>
          <p:cNvSpPr txBox="1">
            <a:spLocks noGrp="1"/>
          </p:cNvSpPr>
          <p:nvPr>
            <p:ph type="body" idx="6"/>
          </p:nvPr>
        </p:nvSpPr>
        <p:spPr>
          <a:xfrm>
            <a:off x="5400025"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1" name="Google Shape;181;p8"/>
          <p:cNvSpPr txBox="1">
            <a:spLocks noGrp="1"/>
          </p:cNvSpPr>
          <p:nvPr>
            <p:ph type="body" idx="7"/>
          </p:nvPr>
        </p:nvSpPr>
        <p:spPr>
          <a:xfrm>
            <a:off x="5389969"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2" name="Google Shape;182;p8"/>
          <p:cNvSpPr txBox="1">
            <a:spLocks noGrp="1"/>
          </p:cNvSpPr>
          <p:nvPr>
            <p:ph type="body" idx="8"/>
          </p:nvPr>
        </p:nvSpPr>
        <p:spPr>
          <a:xfrm>
            <a:off x="5400025"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3" name="Google Shape;183;p8"/>
          <p:cNvSpPr txBox="1">
            <a:spLocks noGrp="1"/>
          </p:cNvSpPr>
          <p:nvPr>
            <p:ph type="body" idx="9"/>
          </p:nvPr>
        </p:nvSpPr>
        <p:spPr>
          <a:xfrm>
            <a:off x="8908157"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4" name="Google Shape;184;p8"/>
          <p:cNvSpPr txBox="1">
            <a:spLocks noGrp="1"/>
          </p:cNvSpPr>
          <p:nvPr>
            <p:ph type="body" idx="13"/>
          </p:nvPr>
        </p:nvSpPr>
        <p:spPr>
          <a:xfrm>
            <a:off x="8918213"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5" name="Google Shape;185;p8"/>
          <p:cNvSpPr txBox="1">
            <a:spLocks noGrp="1"/>
          </p:cNvSpPr>
          <p:nvPr>
            <p:ph type="body" idx="14"/>
          </p:nvPr>
        </p:nvSpPr>
        <p:spPr>
          <a:xfrm>
            <a:off x="8908157"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6" name="Google Shape;186;p8"/>
          <p:cNvSpPr txBox="1">
            <a:spLocks noGrp="1"/>
          </p:cNvSpPr>
          <p:nvPr>
            <p:ph type="body" idx="15"/>
          </p:nvPr>
        </p:nvSpPr>
        <p:spPr>
          <a:xfrm>
            <a:off x="8918213"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7" name="Google Shape;187;p8"/>
          <p:cNvSpPr txBox="1">
            <a:spLocks noGrp="1"/>
          </p:cNvSpPr>
          <p:nvPr>
            <p:ph type="body" idx="16"/>
          </p:nvPr>
        </p:nvSpPr>
        <p:spPr>
          <a:xfrm>
            <a:off x="8908157"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8" name="Google Shape;188;p8"/>
          <p:cNvSpPr txBox="1">
            <a:spLocks noGrp="1"/>
          </p:cNvSpPr>
          <p:nvPr>
            <p:ph type="body" idx="17"/>
          </p:nvPr>
        </p:nvSpPr>
        <p:spPr>
          <a:xfrm>
            <a:off x="8918213"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105273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89"/>
        <p:cNvGrpSpPr/>
        <p:nvPr/>
      </p:nvGrpSpPr>
      <p:grpSpPr>
        <a:xfrm>
          <a:off x="0" y="0"/>
          <a:ext cx="0" cy="0"/>
          <a:chOff x="0" y="0"/>
          <a:chExt cx="0" cy="0"/>
        </a:xfrm>
      </p:grpSpPr>
      <p:sp>
        <p:nvSpPr>
          <p:cNvPr id="190" name="Google Shape;190;p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192" name="Google Shape;192;p9"/>
          <p:cNvGrpSpPr/>
          <p:nvPr/>
        </p:nvGrpSpPr>
        <p:grpSpPr>
          <a:xfrm>
            <a:off x="2011515" y="1953702"/>
            <a:ext cx="1620994" cy="2603950"/>
            <a:chOff x="2011515" y="1953702"/>
            <a:chExt cx="1620994" cy="2603950"/>
          </a:xfrm>
        </p:grpSpPr>
        <p:sp>
          <p:nvSpPr>
            <p:cNvPr id="193" name="Google Shape;193;p9"/>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 name="Google Shape;194;p9"/>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5" name="Google Shape;195;p9"/>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6" name="Google Shape;196;p9"/>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 name="Google Shape;197;p9"/>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9"/>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 name="Google Shape;199;p9"/>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 name="Google Shape;200;p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 name="Google Shape;201;p9"/>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02" name="Google Shape;202;p9"/>
          <p:cNvGrpSpPr/>
          <p:nvPr/>
        </p:nvGrpSpPr>
        <p:grpSpPr>
          <a:xfrm>
            <a:off x="4044026" y="1953702"/>
            <a:ext cx="1619441" cy="2603950"/>
            <a:chOff x="4044026" y="1953702"/>
            <a:chExt cx="1619441" cy="2603950"/>
          </a:xfrm>
        </p:grpSpPr>
        <p:sp>
          <p:nvSpPr>
            <p:cNvPr id="203" name="Google Shape;203;p9"/>
            <p:cNvSpPr/>
            <p:nvPr/>
          </p:nvSpPr>
          <p:spPr>
            <a:xfrm>
              <a:off x="4319344" y="1953702"/>
              <a:ext cx="869950" cy="923581"/>
            </a:xfrm>
            <a:custGeom>
              <a:avLst/>
              <a:gdLst/>
              <a:ahLst/>
              <a:cxnLst/>
              <a:rect l="0" t="0" r="0" b="0"/>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Google Shape;204;p9"/>
            <p:cNvSpPr/>
            <p:nvPr/>
          </p:nvSpPr>
          <p:spPr>
            <a:xfrm>
              <a:off x="4884494" y="1994632"/>
              <a:ext cx="778973" cy="1023235"/>
            </a:xfrm>
            <a:custGeom>
              <a:avLst/>
              <a:gdLst/>
              <a:ahLst/>
              <a:cxnLst/>
              <a:rect l="0" t="0" r="0" b="0"/>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 name="Google Shape;205;p9"/>
            <p:cNvSpPr/>
            <p:nvPr/>
          </p:nvSpPr>
          <p:spPr>
            <a:xfrm>
              <a:off x="4065344" y="2254982"/>
              <a:ext cx="762001" cy="768350"/>
            </a:xfrm>
            <a:custGeom>
              <a:avLst/>
              <a:gdLst/>
              <a:ahLst/>
              <a:cxnLst/>
              <a:rect l="0" t="0" r="0" b="0"/>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9"/>
            <p:cNvSpPr/>
            <p:nvPr/>
          </p:nvSpPr>
          <p:spPr>
            <a:xfrm>
              <a:off x="4044026" y="2806550"/>
              <a:ext cx="786493" cy="852667"/>
            </a:xfrm>
            <a:custGeom>
              <a:avLst/>
              <a:gdLst/>
              <a:ahLst/>
              <a:cxnLst/>
              <a:rect l="0" t="0" r="0" b="0"/>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 name="Google Shape;207;p9"/>
            <p:cNvSpPr/>
            <p:nvPr/>
          </p:nvSpPr>
          <p:spPr>
            <a:xfrm>
              <a:off x="4531326" y="2943958"/>
              <a:ext cx="889743" cy="1000126"/>
            </a:xfrm>
            <a:custGeom>
              <a:avLst/>
              <a:gdLst/>
              <a:ahLst/>
              <a:cxnLst/>
              <a:rect l="0" t="0" r="0" b="0"/>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 name="Google Shape;208;p9"/>
            <p:cNvSpPr/>
            <p:nvPr/>
          </p:nvSpPr>
          <p:spPr>
            <a:xfrm>
              <a:off x="4887669" y="2801083"/>
              <a:ext cx="755650" cy="771525"/>
            </a:xfrm>
            <a:custGeom>
              <a:avLst/>
              <a:gdLst/>
              <a:ahLst/>
              <a:cxnLst/>
              <a:rect l="0" t="0" r="0" b="0"/>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9"/>
            <p:cNvSpPr/>
            <p:nvPr/>
          </p:nvSpPr>
          <p:spPr>
            <a:xfrm>
              <a:off x="4700216" y="4086828"/>
              <a:ext cx="595044" cy="181898"/>
            </a:xfrm>
            <a:custGeom>
              <a:avLst/>
              <a:gdLst/>
              <a:ahLst/>
              <a:cxnLst/>
              <a:rect l="0" t="0" r="0" b="0"/>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 name="Google Shape;210;p9"/>
            <p:cNvSpPr/>
            <p:nvPr/>
          </p:nvSpPr>
          <p:spPr>
            <a:xfrm>
              <a:off x="4700216" y="4229703"/>
              <a:ext cx="595044" cy="181898"/>
            </a:xfrm>
            <a:custGeom>
              <a:avLst/>
              <a:gdLst/>
              <a:ahLst/>
              <a:cxnLst/>
              <a:rect l="0" t="0" r="0" b="0"/>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 name="Google Shape;211;p9"/>
            <p:cNvSpPr/>
            <p:nvPr/>
          </p:nvSpPr>
          <p:spPr>
            <a:xfrm>
              <a:off x="4700216" y="4374692"/>
              <a:ext cx="595044" cy="182960"/>
            </a:xfrm>
            <a:custGeom>
              <a:avLst/>
              <a:gdLst/>
              <a:ahLst/>
              <a:cxnLst/>
              <a:rect l="0" t="0" r="0" b="0"/>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2" name="Google Shape;212;p9"/>
          <p:cNvGrpSpPr/>
          <p:nvPr/>
        </p:nvGrpSpPr>
        <p:grpSpPr>
          <a:xfrm>
            <a:off x="6077203" y="1953702"/>
            <a:ext cx="1620896" cy="2603950"/>
            <a:chOff x="6077203" y="1953702"/>
            <a:chExt cx="1620896" cy="2603950"/>
          </a:xfrm>
        </p:grpSpPr>
        <p:sp>
          <p:nvSpPr>
            <p:cNvPr id="213" name="Google Shape;213;p9"/>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Google Shape;214;p9"/>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Google Shape;215;p9"/>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6" name="Google Shape;216;p9"/>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p9"/>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Google Shape;218;p9"/>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Google Shape;219;p9"/>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p9"/>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Google Shape;221;p9"/>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22" name="Google Shape;222;p9"/>
          <p:cNvGrpSpPr/>
          <p:nvPr/>
        </p:nvGrpSpPr>
        <p:grpSpPr>
          <a:xfrm>
            <a:off x="8112261" y="1953702"/>
            <a:ext cx="1616845" cy="2603950"/>
            <a:chOff x="8112261" y="1953702"/>
            <a:chExt cx="1616845" cy="2603950"/>
          </a:xfrm>
        </p:grpSpPr>
        <p:sp>
          <p:nvSpPr>
            <p:cNvPr id="223" name="Google Shape;223;p9"/>
            <p:cNvSpPr/>
            <p:nvPr/>
          </p:nvSpPr>
          <p:spPr>
            <a:xfrm>
              <a:off x="8384932" y="1953702"/>
              <a:ext cx="869950" cy="923581"/>
            </a:xfrm>
            <a:custGeom>
              <a:avLst/>
              <a:gdLst/>
              <a:ahLst/>
              <a:cxnLst/>
              <a:rect l="0" t="0" r="0" b="0"/>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p9"/>
            <p:cNvSpPr/>
            <p:nvPr/>
          </p:nvSpPr>
          <p:spPr>
            <a:xfrm>
              <a:off x="8950082" y="1994632"/>
              <a:ext cx="779024" cy="1023235"/>
            </a:xfrm>
            <a:custGeom>
              <a:avLst/>
              <a:gdLst/>
              <a:ahLst/>
              <a:cxnLst/>
              <a:rect l="0" t="0" r="0" b="0"/>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5" name="Google Shape;225;p9"/>
            <p:cNvSpPr/>
            <p:nvPr/>
          </p:nvSpPr>
          <p:spPr>
            <a:xfrm>
              <a:off x="8135695" y="2254982"/>
              <a:ext cx="757239"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 name="Google Shape;226;p9"/>
            <p:cNvSpPr/>
            <p:nvPr/>
          </p:nvSpPr>
          <p:spPr>
            <a:xfrm>
              <a:off x="8112261" y="2806550"/>
              <a:ext cx="787021" cy="852667"/>
            </a:xfrm>
            <a:custGeom>
              <a:avLst/>
              <a:gdLst/>
              <a:ahLst/>
              <a:cxnLst/>
              <a:rect l="0" t="0" r="0" b="0"/>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 name="Google Shape;227;p9"/>
            <p:cNvSpPr/>
            <p:nvPr/>
          </p:nvSpPr>
          <p:spPr>
            <a:xfrm>
              <a:off x="8598436"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 name="Google Shape;228;p9"/>
            <p:cNvSpPr/>
            <p:nvPr/>
          </p:nvSpPr>
          <p:spPr>
            <a:xfrm>
              <a:off x="8956432"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 name="Google Shape;229;p9"/>
            <p:cNvSpPr/>
            <p:nvPr/>
          </p:nvSpPr>
          <p:spPr>
            <a:xfrm>
              <a:off x="8765803" y="4086828"/>
              <a:ext cx="595100" cy="181898"/>
            </a:xfrm>
            <a:custGeom>
              <a:avLst/>
              <a:gdLst/>
              <a:ahLst/>
              <a:cxnLst/>
              <a:rect l="0" t="0" r="0" b="0"/>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 name="Google Shape;230;p9"/>
            <p:cNvSpPr/>
            <p:nvPr/>
          </p:nvSpPr>
          <p:spPr>
            <a:xfrm>
              <a:off x="8765803" y="4229703"/>
              <a:ext cx="595100" cy="181898"/>
            </a:xfrm>
            <a:custGeom>
              <a:avLst/>
              <a:gdLst/>
              <a:ahLst/>
              <a:cxnLst/>
              <a:rect l="0" t="0" r="0" b="0"/>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 name="Google Shape;231;p9"/>
            <p:cNvSpPr/>
            <p:nvPr/>
          </p:nvSpPr>
          <p:spPr>
            <a:xfrm>
              <a:off x="8765803" y="4374692"/>
              <a:ext cx="595100" cy="182960"/>
            </a:xfrm>
            <a:custGeom>
              <a:avLst/>
              <a:gdLst/>
              <a:ahLst/>
              <a:cxnLst/>
              <a:rect l="0" t="0" r="0" b="0"/>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2" name="Google Shape;232;p9"/>
          <p:cNvSpPr/>
          <p:nvPr/>
        </p:nvSpPr>
        <p:spPr>
          <a:xfrm>
            <a:off x="2793757"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3" name="Google Shape;233;p9"/>
          <p:cNvSpPr/>
          <p:nvPr/>
        </p:nvSpPr>
        <p:spPr>
          <a:xfrm>
            <a:off x="8839591" y="147943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4" name="Google Shape;234;p9"/>
          <p:cNvSpPr/>
          <p:nvPr/>
        </p:nvSpPr>
        <p:spPr>
          <a:xfrm>
            <a:off x="4827345" y="146327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5" name="Google Shape;235;p9"/>
          <p:cNvSpPr/>
          <p:nvPr/>
        </p:nvSpPr>
        <p:spPr>
          <a:xfrm>
            <a:off x="6734329" y="1506111"/>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6" name="Google Shape;236;p9"/>
          <p:cNvSpPr txBox="1">
            <a:spLocks noGrp="1"/>
          </p:cNvSpPr>
          <p:nvPr>
            <p:ph type="body" idx="2"/>
          </p:nvPr>
        </p:nvSpPr>
        <p:spPr>
          <a:xfrm>
            <a:off x="2120685"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7" name="Google Shape;237;p9"/>
          <p:cNvSpPr txBox="1">
            <a:spLocks noGrp="1"/>
          </p:cNvSpPr>
          <p:nvPr>
            <p:ph type="body" idx="3"/>
          </p:nvPr>
        </p:nvSpPr>
        <p:spPr>
          <a:xfrm>
            <a:off x="2130741"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8" name="Google Shape;238;p9"/>
          <p:cNvSpPr txBox="1">
            <a:spLocks noGrp="1"/>
          </p:cNvSpPr>
          <p:nvPr>
            <p:ph type="body" idx="4"/>
          </p:nvPr>
        </p:nvSpPr>
        <p:spPr>
          <a:xfrm>
            <a:off x="423009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9" name="Google Shape;239;p9"/>
          <p:cNvSpPr txBox="1">
            <a:spLocks noGrp="1"/>
          </p:cNvSpPr>
          <p:nvPr>
            <p:ph type="body" idx="5"/>
          </p:nvPr>
        </p:nvSpPr>
        <p:spPr>
          <a:xfrm>
            <a:off x="424014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0" name="Google Shape;240;p9"/>
          <p:cNvSpPr txBox="1">
            <a:spLocks noGrp="1"/>
          </p:cNvSpPr>
          <p:nvPr>
            <p:ph type="body" idx="6"/>
          </p:nvPr>
        </p:nvSpPr>
        <p:spPr>
          <a:xfrm>
            <a:off x="632944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1" name="Google Shape;241;p9"/>
          <p:cNvSpPr txBox="1">
            <a:spLocks noGrp="1"/>
          </p:cNvSpPr>
          <p:nvPr>
            <p:ph type="body" idx="7"/>
          </p:nvPr>
        </p:nvSpPr>
        <p:spPr>
          <a:xfrm>
            <a:off x="633949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2" name="Google Shape;242;p9"/>
          <p:cNvSpPr txBox="1">
            <a:spLocks noGrp="1"/>
          </p:cNvSpPr>
          <p:nvPr>
            <p:ph type="body" idx="8"/>
          </p:nvPr>
        </p:nvSpPr>
        <p:spPr>
          <a:xfrm>
            <a:off x="8374876"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3" name="Google Shape;243;p9"/>
          <p:cNvSpPr txBox="1">
            <a:spLocks noGrp="1"/>
          </p:cNvSpPr>
          <p:nvPr>
            <p:ph type="body" idx="9"/>
          </p:nvPr>
        </p:nvSpPr>
        <p:spPr>
          <a:xfrm>
            <a:off x="8384932"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533489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Google Shape;245;p1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47" name="Google Shape;247;p10"/>
          <p:cNvGrpSpPr/>
          <p:nvPr/>
        </p:nvGrpSpPr>
        <p:grpSpPr>
          <a:xfrm>
            <a:off x="1398771" y="1953702"/>
            <a:ext cx="1620994" cy="2603950"/>
            <a:chOff x="2011515" y="1953702"/>
            <a:chExt cx="1620994" cy="2603950"/>
          </a:xfrm>
        </p:grpSpPr>
        <p:sp>
          <p:nvSpPr>
            <p:cNvPr id="248" name="Google Shape;248;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9" name="Google Shape;249;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Google Shape;250;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Google Shape;251;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Google Shape;254;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Google Shape;255;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57" name="Google Shape;257;p10"/>
          <p:cNvGrpSpPr/>
          <p:nvPr/>
        </p:nvGrpSpPr>
        <p:grpSpPr>
          <a:xfrm>
            <a:off x="5202409" y="1953702"/>
            <a:ext cx="1620896" cy="2603950"/>
            <a:chOff x="6077203" y="1953702"/>
            <a:chExt cx="1620896" cy="2603950"/>
          </a:xfrm>
        </p:grpSpPr>
        <p:sp>
          <p:nvSpPr>
            <p:cNvPr id="258" name="Google Shape;258;p10"/>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Google Shape;259;p10"/>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10"/>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Google Shape;261;p10"/>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Google Shape;262;p10"/>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Google Shape;263;p10"/>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Google Shape;264;p10"/>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Google Shape;265;p10"/>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6" name="Google Shape;266;p10"/>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67" name="Google Shape;267;p10"/>
          <p:cNvSpPr/>
          <p:nvPr/>
        </p:nvSpPr>
        <p:spPr>
          <a:xfrm>
            <a:off x="2181013"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8" name="Google Shape;268;p10"/>
          <p:cNvSpPr/>
          <p:nvPr/>
        </p:nvSpPr>
        <p:spPr>
          <a:xfrm>
            <a:off x="5952311" y="1471483"/>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9" name="Google Shape;269;p10"/>
          <p:cNvSpPr/>
          <p:nvPr/>
        </p:nvSpPr>
        <p:spPr>
          <a:xfrm>
            <a:off x="9969811" y="1496867"/>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0" name="Google Shape;270;p10"/>
          <p:cNvSpPr txBox="1">
            <a:spLocks noGrp="1"/>
          </p:cNvSpPr>
          <p:nvPr>
            <p:ph type="body" idx="2"/>
          </p:nvPr>
        </p:nvSpPr>
        <p:spPr>
          <a:xfrm>
            <a:off x="442709" y="5129363"/>
            <a:ext cx="3658029"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1" name="Google Shape;271;p10"/>
          <p:cNvSpPr txBox="1">
            <a:spLocks noGrp="1"/>
          </p:cNvSpPr>
          <p:nvPr>
            <p:ph type="body" idx="3"/>
          </p:nvPr>
        </p:nvSpPr>
        <p:spPr>
          <a:xfrm>
            <a:off x="443342" y="4670026"/>
            <a:ext cx="3644936"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272" name="Google Shape;272;p10"/>
          <p:cNvGrpSpPr/>
          <p:nvPr/>
        </p:nvGrpSpPr>
        <p:grpSpPr>
          <a:xfrm>
            <a:off x="9228128" y="1953702"/>
            <a:ext cx="1620994" cy="2603950"/>
            <a:chOff x="2011515" y="1953702"/>
            <a:chExt cx="1620994" cy="2603950"/>
          </a:xfrm>
        </p:grpSpPr>
        <p:sp>
          <p:nvSpPr>
            <p:cNvPr id="273" name="Google Shape;273;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Google Shape;274;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Google Shape;275;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Google Shape;276;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7" name="Google Shape;277;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Google Shape;278;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9" name="Google Shape;279;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Google Shape;280;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Google Shape;281;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82" name="Google Shape;282;p10"/>
          <p:cNvSpPr txBox="1">
            <a:spLocks noGrp="1"/>
          </p:cNvSpPr>
          <p:nvPr>
            <p:ph type="body" idx="4"/>
          </p:nvPr>
        </p:nvSpPr>
        <p:spPr>
          <a:xfrm>
            <a:off x="4364610" y="5129363"/>
            <a:ext cx="3726654"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3" name="Google Shape;283;p10"/>
          <p:cNvSpPr txBox="1">
            <a:spLocks noGrp="1"/>
          </p:cNvSpPr>
          <p:nvPr>
            <p:ph type="body" idx="5"/>
          </p:nvPr>
        </p:nvSpPr>
        <p:spPr>
          <a:xfrm>
            <a:off x="4376387" y="4670026"/>
            <a:ext cx="3713315"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4" name="Google Shape;284;p10"/>
          <p:cNvSpPr txBox="1">
            <a:spLocks noGrp="1"/>
          </p:cNvSpPr>
          <p:nvPr>
            <p:ph type="body" idx="6"/>
          </p:nvPr>
        </p:nvSpPr>
        <p:spPr>
          <a:xfrm>
            <a:off x="8267578" y="5129363"/>
            <a:ext cx="3610195"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5" name="Google Shape;285;p10"/>
          <p:cNvSpPr txBox="1">
            <a:spLocks noGrp="1"/>
          </p:cNvSpPr>
          <p:nvPr>
            <p:ph type="body" idx="7"/>
          </p:nvPr>
        </p:nvSpPr>
        <p:spPr>
          <a:xfrm>
            <a:off x="8277634" y="4670026"/>
            <a:ext cx="3597273"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0444255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6"/>
        <p:cNvGrpSpPr/>
        <p:nvPr/>
      </p:nvGrpSpPr>
      <p:grpSpPr>
        <a:xfrm>
          <a:off x="0" y="0"/>
          <a:ext cx="0" cy="0"/>
          <a:chOff x="0" y="0"/>
          <a:chExt cx="0" cy="0"/>
        </a:xfrm>
      </p:grpSpPr>
      <p:sp>
        <p:nvSpPr>
          <p:cNvPr id="287" name="Google Shape;287;p11"/>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89" name="Google Shape;289;p11"/>
          <p:cNvGrpSpPr/>
          <p:nvPr/>
        </p:nvGrpSpPr>
        <p:grpSpPr>
          <a:xfrm>
            <a:off x="0" y="5025802"/>
            <a:ext cx="12192001" cy="144981"/>
            <a:chOff x="1751419" y="4036682"/>
            <a:chExt cx="9944457" cy="58272"/>
          </a:xfrm>
        </p:grpSpPr>
        <p:sp>
          <p:nvSpPr>
            <p:cNvPr id="290" name="Google Shape;290;p11"/>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1" name="Google Shape;291;p11"/>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2" name="Google Shape;292;p11"/>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3" name="Google Shape;293;p11"/>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4" name="Google Shape;294;p11"/>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5" name="Google Shape;295;p11"/>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296" name="Google Shape;296;p11"/>
          <p:cNvGrpSpPr/>
          <p:nvPr/>
        </p:nvGrpSpPr>
        <p:grpSpPr>
          <a:xfrm>
            <a:off x="1217471" y="2920934"/>
            <a:ext cx="1304470" cy="2431269"/>
            <a:chOff x="1217471" y="1893408"/>
            <a:chExt cx="1304470" cy="2431269"/>
          </a:xfrm>
        </p:grpSpPr>
        <p:grpSp>
          <p:nvGrpSpPr>
            <p:cNvPr id="297" name="Google Shape;297;p11"/>
            <p:cNvGrpSpPr/>
            <p:nvPr/>
          </p:nvGrpSpPr>
          <p:grpSpPr>
            <a:xfrm>
              <a:off x="1217471" y="2766893"/>
              <a:ext cx="1304470" cy="1557784"/>
              <a:chOff x="1217471" y="2766893"/>
              <a:chExt cx="1304470" cy="1557784"/>
            </a:xfrm>
          </p:grpSpPr>
          <p:grpSp>
            <p:nvGrpSpPr>
              <p:cNvPr id="298" name="Google Shape;298;p11"/>
              <p:cNvGrpSpPr/>
              <p:nvPr/>
            </p:nvGrpSpPr>
            <p:grpSpPr>
              <a:xfrm>
                <a:off x="1217471" y="2766893"/>
                <a:ext cx="1304470" cy="1557784"/>
                <a:chOff x="1199541" y="3267114"/>
                <a:chExt cx="1304470" cy="1557784"/>
              </a:xfrm>
            </p:grpSpPr>
            <p:sp>
              <p:nvSpPr>
                <p:cNvPr id="299" name="Google Shape;299;p11"/>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0" name="Google Shape;300;p11"/>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01" name="Google Shape;301;p11"/>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02" name="Google Shape;302;p11"/>
            <p:cNvGrpSpPr/>
            <p:nvPr/>
          </p:nvGrpSpPr>
          <p:grpSpPr>
            <a:xfrm>
              <a:off x="1289951" y="1893408"/>
              <a:ext cx="1136271" cy="1246506"/>
              <a:chOff x="627304" y="1987183"/>
              <a:chExt cx="1594615" cy="1749317"/>
            </a:xfrm>
          </p:grpSpPr>
          <p:sp>
            <p:nvSpPr>
              <p:cNvPr id="303" name="Google Shape;30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4" name="Google Shape;30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5" name="Google Shape;30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06" name="Google Shape;306;p11"/>
          <p:cNvGrpSpPr/>
          <p:nvPr/>
        </p:nvGrpSpPr>
        <p:grpSpPr>
          <a:xfrm>
            <a:off x="3286748" y="2920934"/>
            <a:ext cx="1304470" cy="2483739"/>
            <a:chOff x="3326504" y="1893408"/>
            <a:chExt cx="1304470" cy="2483739"/>
          </a:xfrm>
        </p:grpSpPr>
        <p:grpSp>
          <p:nvGrpSpPr>
            <p:cNvPr id="307" name="Google Shape;307;p11"/>
            <p:cNvGrpSpPr/>
            <p:nvPr/>
          </p:nvGrpSpPr>
          <p:grpSpPr>
            <a:xfrm>
              <a:off x="3326504" y="2772528"/>
              <a:ext cx="1304470" cy="1604619"/>
              <a:chOff x="3326504" y="2772528"/>
              <a:chExt cx="1304470" cy="1604619"/>
            </a:xfrm>
          </p:grpSpPr>
          <p:grpSp>
            <p:nvGrpSpPr>
              <p:cNvPr id="308" name="Google Shape;308;p11"/>
              <p:cNvGrpSpPr/>
              <p:nvPr/>
            </p:nvGrpSpPr>
            <p:grpSpPr>
              <a:xfrm>
                <a:off x="3326504" y="2772528"/>
                <a:ext cx="1304470" cy="1604619"/>
                <a:chOff x="3269602" y="3277053"/>
                <a:chExt cx="1304470" cy="1593145"/>
              </a:xfrm>
            </p:grpSpPr>
            <p:sp>
              <p:nvSpPr>
                <p:cNvPr id="309" name="Google Shape;309;p11"/>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11"/>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11" name="Google Shape;311;p11"/>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12" name="Google Shape;312;p11"/>
            <p:cNvGrpSpPr/>
            <p:nvPr/>
          </p:nvGrpSpPr>
          <p:grpSpPr>
            <a:xfrm>
              <a:off x="3410604" y="1893408"/>
              <a:ext cx="1136271" cy="1246506"/>
              <a:chOff x="627304" y="1987183"/>
              <a:chExt cx="1594615" cy="1749317"/>
            </a:xfrm>
          </p:grpSpPr>
          <p:sp>
            <p:nvSpPr>
              <p:cNvPr id="313" name="Google Shape;31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Google Shape;31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5" name="Google Shape;31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16" name="Google Shape;316;p11"/>
          <p:cNvGrpSpPr/>
          <p:nvPr/>
        </p:nvGrpSpPr>
        <p:grpSpPr>
          <a:xfrm>
            <a:off x="5362701" y="2917613"/>
            <a:ext cx="1304470" cy="2426375"/>
            <a:chOff x="5452152" y="1890087"/>
            <a:chExt cx="1304470" cy="2426375"/>
          </a:xfrm>
        </p:grpSpPr>
        <p:grpSp>
          <p:nvGrpSpPr>
            <p:cNvPr id="317" name="Google Shape;317;p11"/>
            <p:cNvGrpSpPr/>
            <p:nvPr/>
          </p:nvGrpSpPr>
          <p:grpSpPr>
            <a:xfrm>
              <a:off x="5452152" y="2763572"/>
              <a:ext cx="1304470" cy="1552890"/>
              <a:chOff x="5452152" y="2763572"/>
              <a:chExt cx="1304470" cy="1552890"/>
            </a:xfrm>
          </p:grpSpPr>
          <p:grpSp>
            <p:nvGrpSpPr>
              <p:cNvPr id="318" name="Google Shape;318;p11"/>
              <p:cNvGrpSpPr/>
              <p:nvPr/>
            </p:nvGrpSpPr>
            <p:grpSpPr>
              <a:xfrm>
                <a:off x="5452152" y="2763572"/>
                <a:ext cx="1304470" cy="1552890"/>
                <a:chOff x="5960996" y="3267114"/>
                <a:chExt cx="1304470" cy="1559509"/>
              </a:xfrm>
            </p:grpSpPr>
            <p:sp>
              <p:nvSpPr>
                <p:cNvPr id="319" name="Google Shape;319;p11"/>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Google Shape;320;p11"/>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21" name="Google Shape;321;p11"/>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22" name="Google Shape;322;p11"/>
            <p:cNvGrpSpPr/>
            <p:nvPr/>
          </p:nvGrpSpPr>
          <p:grpSpPr>
            <a:xfrm>
              <a:off x="5556109" y="1890087"/>
              <a:ext cx="1136271" cy="1246506"/>
              <a:chOff x="627304" y="1987183"/>
              <a:chExt cx="1594615" cy="1749317"/>
            </a:xfrm>
          </p:grpSpPr>
          <p:sp>
            <p:nvSpPr>
              <p:cNvPr id="323" name="Google Shape;32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4" name="Google Shape;32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Google Shape;32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26" name="Google Shape;326;p11"/>
          <p:cNvGrpSpPr/>
          <p:nvPr/>
        </p:nvGrpSpPr>
        <p:grpSpPr>
          <a:xfrm>
            <a:off x="7695802" y="2917613"/>
            <a:ext cx="1304470" cy="2434590"/>
            <a:chOff x="7521759" y="1890087"/>
            <a:chExt cx="1304470" cy="2434590"/>
          </a:xfrm>
        </p:grpSpPr>
        <p:grpSp>
          <p:nvGrpSpPr>
            <p:cNvPr id="327" name="Google Shape;327;p11"/>
            <p:cNvGrpSpPr/>
            <p:nvPr/>
          </p:nvGrpSpPr>
          <p:grpSpPr>
            <a:xfrm>
              <a:off x="7521759" y="2766893"/>
              <a:ext cx="1304470" cy="1557784"/>
              <a:chOff x="7521759" y="2766893"/>
              <a:chExt cx="1304470" cy="1557784"/>
            </a:xfrm>
          </p:grpSpPr>
          <p:grpSp>
            <p:nvGrpSpPr>
              <p:cNvPr id="328" name="Google Shape;328;p11"/>
              <p:cNvGrpSpPr/>
              <p:nvPr/>
            </p:nvGrpSpPr>
            <p:grpSpPr>
              <a:xfrm>
                <a:off x="7521759" y="2766893"/>
                <a:ext cx="1304470" cy="1557784"/>
                <a:chOff x="7980910" y="3267114"/>
                <a:chExt cx="1304470" cy="1557784"/>
              </a:xfrm>
            </p:grpSpPr>
            <p:sp>
              <p:nvSpPr>
                <p:cNvPr id="329" name="Google Shape;329;p11"/>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0" name="Google Shape;330;p11"/>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31" name="Google Shape;331;p11"/>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32" name="Google Shape;332;p11"/>
            <p:cNvGrpSpPr/>
            <p:nvPr/>
          </p:nvGrpSpPr>
          <p:grpSpPr>
            <a:xfrm>
              <a:off x="7622141" y="1890087"/>
              <a:ext cx="1136271" cy="1246506"/>
              <a:chOff x="627304" y="1987183"/>
              <a:chExt cx="1594615" cy="1749317"/>
            </a:xfrm>
          </p:grpSpPr>
          <p:sp>
            <p:nvSpPr>
              <p:cNvPr id="333" name="Google Shape;33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Google Shape;33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5" name="Google Shape;33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36" name="Google Shape;336;p11"/>
          <p:cNvGrpSpPr/>
          <p:nvPr/>
        </p:nvGrpSpPr>
        <p:grpSpPr>
          <a:xfrm>
            <a:off x="10039725" y="2881865"/>
            <a:ext cx="1304470" cy="2435707"/>
            <a:chOff x="9646841" y="1888970"/>
            <a:chExt cx="1304470" cy="2435707"/>
          </a:xfrm>
        </p:grpSpPr>
        <p:grpSp>
          <p:nvGrpSpPr>
            <p:cNvPr id="337" name="Google Shape;337;p11"/>
            <p:cNvGrpSpPr/>
            <p:nvPr/>
          </p:nvGrpSpPr>
          <p:grpSpPr>
            <a:xfrm>
              <a:off x="9646841" y="2766893"/>
              <a:ext cx="1304470" cy="1557784"/>
              <a:chOff x="9646841" y="2766893"/>
              <a:chExt cx="1304470" cy="1557784"/>
            </a:xfrm>
          </p:grpSpPr>
          <p:grpSp>
            <p:nvGrpSpPr>
              <p:cNvPr id="338" name="Google Shape;338;p11"/>
              <p:cNvGrpSpPr/>
              <p:nvPr/>
            </p:nvGrpSpPr>
            <p:grpSpPr>
              <a:xfrm>
                <a:off x="9646841" y="2766893"/>
                <a:ext cx="1304470" cy="1557784"/>
                <a:chOff x="9539460" y="3267114"/>
                <a:chExt cx="1304470" cy="1557784"/>
              </a:xfrm>
            </p:grpSpPr>
            <p:sp>
              <p:nvSpPr>
                <p:cNvPr id="339" name="Google Shape;339;p11"/>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0" name="Google Shape;340;p11"/>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1" name="Google Shape;341;p11"/>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42" name="Google Shape;342;p11"/>
            <p:cNvGrpSpPr/>
            <p:nvPr/>
          </p:nvGrpSpPr>
          <p:grpSpPr>
            <a:xfrm>
              <a:off x="9755990" y="1888970"/>
              <a:ext cx="1136271" cy="1246506"/>
              <a:chOff x="627304" y="1987183"/>
              <a:chExt cx="1594615" cy="1749317"/>
            </a:xfrm>
          </p:grpSpPr>
          <p:sp>
            <p:nvSpPr>
              <p:cNvPr id="343" name="Google Shape;34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Google Shape;34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346" name="Google Shape;346;p11"/>
          <p:cNvSpPr txBox="1">
            <a:spLocks noGrp="1"/>
          </p:cNvSpPr>
          <p:nvPr>
            <p:ph type="body" idx="2"/>
          </p:nvPr>
        </p:nvSpPr>
        <p:spPr>
          <a:xfrm>
            <a:off x="868842"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7" name="Google Shape;347;p11"/>
          <p:cNvSpPr txBox="1">
            <a:spLocks noGrp="1"/>
          </p:cNvSpPr>
          <p:nvPr>
            <p:ph type="body" idx="3"/>
          </p:nvPr>
        </p:nvSpPr>
        <p:spPr>
          <a:xfrm>
            <a:off x="3081061" y="5721632"/>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8" name="Google Shape;348;p11"/>
          <p:cNvSpPr txBox="1">
            <a:spLocks noGrp="1"/>
          </p:cNvSpPr>
          <p:nvPr>
            <p:ph type="body" idx="4"/>
          </p:nvPr>
        </p:nvSpPr>
        <p:spPr>
          <a:xfrm>
            <a:off x="5293281"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9" name="Google Shape;349;p11"/>
          <p:cNvSpPr txBox="1">
            <a:spLocks noGrp="1"/>
          </p:cNvSpPr>
          <p:nvPr>
            <p:ph type="body" idx="5"/>
          </p:nvPr>
        </p:nvSpPr>
        <p:spPr>
          <a:xfrm>
            <a:off x="7412699"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0" name="Google Shape;350;p11"/>
          <p:cNvSpPr txBox="1">
            <a:spLocks noGrp="1"/>
          </p:cNvSpPr>
          <p:nvPr>
            <p:ph type="body" idx="6"/>
          </p:nvPr>
        </p:nvSpPr>
        <p:spPr>
          <a:xfrm>
            <a:off x="9532117" y="5707711"/>
            <a:ext cx="1899629"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1" name="Google Shape;351;p11"/>
          <p:cNvSpPr txBox="1">
            <a:spLocks noGrp="1"/>
          </p:cNvSpPr>
          <p:nvPr>
            <p:ph type="body" idx="7"/>
          </p:nvPr>
        </p:nvSpPr>
        <p:spPr>
          <a:xfrm>
            <a:off x="514350" y="1304995"/>
            <a:ext cx="10273812" cy="14532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8"/>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8"/>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8"/>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8"/>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8"/>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8524591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2"/>
        <p:cNvGrpSpPr/>
        <p:nvPr/>
      </p:nvGrpSpPr>
      <p:grpSpPr>
        <a:xfrm>
          <a:off x="0" y="0"/>
          <a:ext cx="0" cy="0"/>
          <a:chOff x="0" y="0"/>
          <a:chExt cx="0" cy="0"/>
        </a:xfrm>
      </p:grpSpPr>
      <p:sp>
        <p:nvSpPr>
          <p:cNvPr id="353" name="Google Shape;353;p1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355" name="Google Shape;355;p12"/>
          <p:cNvGrpSpPr/>
          <p:nvPr/>
        </p:nvGrpSpPr>
        <p:grpSpPr>
          <a:xfrm>
            <a:off x="0" y="3998260"/>
            <a:ext cx="12192001" cy="126791"/>
            <a:chOff x="1751419" y="4036682"/>
            <a:chExt cx="9944457" cy="50961"/>
          </a:xfrm>
        </p:grpSpPr>
        <p:sp>
          <p:nvSpPr>
            <p:cNvPr id="356" name="Google Shape;356;p12"/>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7" name="Google Shape;357;p12"/>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8" name="Google Shape;358;p12"/>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9" name="Google Shape;359;p12"/>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0" name="Google Shape;360;p12"/>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1" name="Google Shape;361;p12"/>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362" name="Google Shape;362;p12"/>
          <p:cNvGrpSpPr/>
          <p:nvPr/>
        </p:nvGrpSpPr>
        <p:grpSpPr>
          <a:xfrm>
            <a:off x="1217471" y="1893408"/>
            <a:ext cx="1304470" cy="2431269"/>
            <a:chOff x="1217471" y="1893408"/>
            <a:chExt cx="1304470" cy="2431269"/>
          </a:xfrm>
        </p:grpSpPr>
        <p:grpSp>
          <p:nvGrpSpPr>
            <p:cNvPr id="363" name="Google Shape;363;p12"/>
            <p:cNvGrpSpPr/>
            <p:nvPr/>
          </p:nvGrpSpPr>
          <p:grpSpPr>
            <a:xfrm>
              <a:off x="1217471" y="2766893"/>
              <a:ext cx="1304470" cy="1557784"/>
              <a:chOff x="1217471" y="2766893"/>
              <a:chExt cx="1304470" cy="1557784"/>
            </a:xfrm>
          </p:grpSpPr>
          <p:grpSp>
            <p:nvGrpSpPr>
              <p:cNvPr id="364" name="Google Shape;364;p12"/>
              <p:cNvGrpSpPr/>
              <p:nvPr/>
            </p:nvGrpSpPr>
            <p:grpSpPr>
              <a:xfrm>
                <a:off x="1217471" y="2766893"/>
                <a:ext cx="1304470" cy="1557784"/>
                <a:chOff x="1199541" y="3267114"/>
                <a:chExt cx="1304470" cy="1557784"/>
              </a:xfrm>
            </p:grpSpPr>
            <p:sp>
              <p:nvSpPr>
                <p:cNvPr id="365" name="Google Shape;365;p12"/>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6" name="Google Shape;366;p12"/>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67" name="Google Shape;367;p12"/>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68" name="Google Shape;368;p12"/>
            <p:cNvGrpSpPr/>
            <p:nvPr/>
          </p:nvGrpSpPr>
          <p:grpSpPr>
            <a:xfrm>
              <a:off x="1289951" y="1893408"/>
              <a:ext cx="1136271" cy="1246506"/>
              <a:chOff x="627304" y="1987183"/>
              <a:chExt cx="1594615" cy="1749317"/>
            </a:xfrm>
          </p:grpSpPr>
          <p:sp>
            <p:nvSpPr>
              <p:cNvPr id="369" name="Google Shape;36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0" name="Google Shape;37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1" name="Google Shape;37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72" name="Google Shape;372;p12"/>
          <p:cNvGrpSpPr/>
          <p:nvPr/>
        </p:nvGrpSpPr>
        <p:grpSpPr>
          <a:xfrm>
            <a:off x="3286748" y="1893408"/>
            <a:ext cx="1304470" cy="2483739"/>
            <a:chOff x="3326504" y="1893408"/>
            <a:chExt cx="1304470" cy="2483739"/>
          </a:xfrm>
        </p:grpSpPr>
        <p:grpSp>
          <p:nvGrpSpPr>
            <p:cNvPr id="373" name="Google Shape;373;p12"/>
            <p:cNvGrpSpPr/>
            <p:nvPr/>
          </p:nvGrpSpPr>
          <p:grpSpPr>
            <a:xfrm>
              <a:off x="3326504" y="2772528"/>
              <a:ext cx="1304470" cy="1604619"/>
              <a:chOff x="3326504" y="2772528"/>
              <a:chExt cx="1304470" cy="1604619"/>
            </a:xfrm>
          </p:grpSpPr>
          <p:grpSp>
            <p:nvGrpSpPr>
              <p:cNvPr id="374" name="Google Shape;374;p12"/>
              <p:cNvGrpSpPr/>
              <p:nvPr/>
            </p:nvGrpSpPr>
            <p:grpSpPr>
              <a:xfrm>
                <a:off x="3326504" y="2772528"/>
                <a:ext cx="1304470" cy="1604619"/>
                <a:chOff x="3269602" y="3277053"/>
                <a:chExt cx="1304470" cy="1593145"/>
              </a:xfrm>
            </p:grpSpPr>
            <p:sp>
              <p:nvSpPr>
                <p:cNvPr id="375" name="Google Shape;375;p12"/>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6" name="Google Shape;376;p12"/>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77" name="Google Shape;377;p12"/>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78" name="Google Shape;378;p12"/>
            <p:cNvGrpSpPr/>
            <p:nvPr/>
          </p:nvGrpSpPr>
          <p:grpSpPr>
            <a:xfrm>
              <a:off x="3410604" y="1893408"/>
              <a:ext cx="1136271" cy="1246506"/>
              <a:chOff x="627304" y="1987183"/>
              <a:chExt cx="1594615" cy="1749317"/>
            </a:xfrm>
          </p:grpSpPr>
          <p:sp>
            <p:nvSpPr>
              <p:cNvPr id="379" name="Google Shape;37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Google Shape;38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Google Shape;38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82" name="Google Shape;382;p12"/>
          <p:cNvGrpSpPr/>
          <p:nvPr/>
        </p:nvGrpSpPr>
        <p:grpSpPr>
          <a:xfrm>
            <a:off x="5362701" y="1890087"/>
            <a:ext cx="1304470" cy="2426375"/>
            <a:chOff x="5452152" y="1890087"/>
            <a:chExt cx="1304470" cy="2426375"/>
          </a:xfrm>
        </p:grpSpPr>
        <p:grpSp>
          <p:nvGrpSpPr>
            <p:cNvPr id="383" name="Google Shape;383;p12"/>
            <p:cNvGrpSpPr/>
            <p:nvPr/>
          </p:nvGrpSpPr>
          <p:grpSpPr>
            <a:xfrm>
              <a:off x="5452152" y="2763572"/>
              <a:ext cx="1304470" cy="1552890"/>
              <a:chOff x="5452152" y="2763572"/>
              <a:chExt cx="1304470" cy="1552890"/>
            </a:xfrm>
          </p:grpSpPr>
          <p:grpSp>
            <p:nvGrpSpPr>
              <p:cNvPr id="384" name="Google Shape;384;p12"/>
              <p:cNvGrpSpPr/>
              <p:nvPr/>
            </p:nvGrpSpPr>
            <p:grpSpPr>
              <a:xfrm>
                <a:off x="5452152" y="2763572"/>
                <a:ext cx="1304470" cy="1552890"/>
                <a:chOff x="5960996" y="3267114"/>
                <a:chExt cx="1304470" cy="1559509"/>
              </a:xfrm>
            </p:grpSpPr>
            <p:sp>
              <p:nvSpPr>
                <p:cNvPr id="385" name="Google Shape;385;p12"/>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6" name="Google Shape;386;p12"/>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87" name="Google Shape;387;p12"/>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88" name="Google Shape;388;p12"/>
            <p:cNvGrpSpPr/>
            <p:nvPr/>
          </p:nvGrpSpPr>
          <p:grpSpPr>
            <a:xfrm>
              <a:off x="5556109" y="1890087"/>
              <a:ext cx="1136271" cy="1246506"/>
              <a:chOff x="627304" y="1987183"/>
              <a:chExt cx="1594615" cy="1749317"/>
            </a:xfrm>
          </p:grpSpPr>
          <p:sp>
            <p:nvSpPr>
              <p:cNvPr id="389" name="Google Shape;38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0" name="Google Shape;39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1" name="Google Shape;39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92" name="Google Shape;392;p12"/>
          <p:cNvGrpSpPr/>
          <p:nvPr/>
        </p:nvGrpSpPr>
        <p:grpSpPr>
          <a:xfrm>
            <a:off x="7392552" y="1890087"/>
            <a:ext cx="1304470" cy="2434590"/>
            <a:chOff x="7521759" y="1890087"/>
            <a:chExt cx="1304470" cy="2434590"/>
          </a:xfrm>
        </p:grpSpPr>
        <p:grpSp>
          <p:nvGrpSpPr>
            <p:cNvPr id="393" name="Google Shape;393;p12"/>
            <p:cNvGrpSpPr/>
            <p:nvPr/>
          </p:nvGrpSpPr>
          <p:grpSpPr>
            <a:xfrm>
              <a:off x="7521759" y="2766893"/>
              <a:ext cx="1304470" cy="1557784"/>
              <a:chOff x="7521759" y="2766893"/>
              <a:chExt cx="1304470" cy="1557784"/>
            </a:xfrm>
          </p:grpSpPr>
          <p:grpSp>
            <p:nvGrpSpPr>
              <p:cNvPr id="394" name="Google Shape;394;p12"/>
              <p:cNvGrpSpPr/>
              <p:nvPr/>
            </p:nvGrpSpPr>
            <p:grpSpPr>
              <a:xfrm>
                <a:off x="7521759" y="2766893"/>
                <a:ext cx="1304470" cy="1557784"/>
                <a:chOff x="7980910" y="3267114"/>
                <a:chExt cx="1304470" cy="1557784"/>
              </a:xfrm>
            </p:grpSpPr>
            <p:sp>
              <p:nvSpPr>
                <p:cNvPr id="395" name="Google Shape;395;p12"/>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Google Shape;396;p12"/>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97" name="Google Shape;397;p12"/>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98" name="Google Shape;398;p12"/>
            <p:cNvGrpSpPr/>
            <p:nvPr/>
          </p:nvGrpSpPr>
          <p:grpSpPr>
            <a:xfrm>
              <a:off x="7622141" y="1890087"/>
              <a:ext cx="1136271" cy="1246506"/>
              <a:chOff x="627304" y="1987183"/>
              <a:chExt cx="1594615" cy="1749317"/>
            </a:xfrm>
          </p:grpSpPr>
          <p:sp>
            <p:nvSpPr>
              <p:cNvPr id="399" name="Google Shape;39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0" name="Google Shape;40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1" name="Google Shape;40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402" name="Google Shape;402;p12"/>
          <p:cNvGrpSpPr/>
          <p:nvPr/>
        </p:nvGrpSpPr>
        <p:grpSpPr>
          <a:xfrm>
            <a:off x="9507695" y="1888970"/>
            <a:ext cx="1304470" cy="2435707"/>
            <a:chOff x="9646841" y="1888970"/>
            <a:chExt cx="1304470" cy="2435707"/>
          </a:xfrm>
        </p:grpSpPr>
        <p:grpSp>
          <p:nvGrpSpPr>
            <p:cNvPr id="403" name="Google Shape;403;p12"/>
            <p:cNvGrpSpPr/>
            <p:nvPr/>
          </p:nvGrpSpPr>
          <p:grpSpPr>
            <a:xfrm>
              <a:off x="9646841" y="2766893"/>
              <a:ext cx="1304470" cy="1557784"/>
              <a:chOff x="9646841" y="2766893"/>
              <a:chExt cx="1304470" cy="1557784"/>
            </a:xfrm>
          </p:grpSpPr>
          <p:grpSp>
            <p:nvGrpSpPr>
              <p:cNvPr id="404" name="Google Shape;404;p12"/>
              <p:cNvGrpSpPr/>
              <p:nvPr/>
            </p:nvGrpSpPr>
            <p:grpSpPr>
              <a:xfrm>
                <a:off x="9646841" y="2766893"/>
                <a:ext cx="1304470" cy="1557784"/>
                <a:chOff x="9539460" y="3267114"/>
                <a:chExt cx="1304470" cy="1557784"/>
              </a:xfrm>
            </p:grpSpPr>
            <p:sp>
              <p:nvSpPr>
                <p:cNvPr id="405" name="Google Shape;405;p12"/>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6" name="Google Shape;406;p12"/>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07" name="Google Shape;407;p12"/>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408" name="Google Shape;408;p12"/>
            <p:cNvGrpSpPr/>
            <p:nvPr/>
          </p:nvGrpSpPr>
          <p:grpSpPr>
            <a:xfrm>
              <a:off x="9755990" y="1888970"/>
              <a:ext cx="1136271" cy="1246506"/>
              <a:chOff x="627304" y="1987183"/>
              <a:chExt cx="1594615" cy="1749317"/>
            </a:xfrm>
          </p:grpSpPr>
          <p:sp>
            <p:nvSpPr>
              <p:cNvPr id="409" name="Google Shape;40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0" name="Google Shape;41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Google Shape;41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412" name="Google Shape;412;p12"/>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3" name="Google Shape;413;p12"/>
          <p:cNvSpPr txBox="1">
            <a:spLocks noGrp="1"/>
          </p:cNvSpPr>
          <p:nvPr>
            <p:ph type="body" idx="3"/>
          </p:nvPr>
        </p:nvSpPr>
        <p:spPr>
          <a:xfrm>
            <a:off x="868842"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4" name="Google Shape;414;p12"/>
          <p:cNvSpPr txBox="1">
            <a:spLocks noGrp="1"/>
          </p:cNvSpPr>
          <p:nvPr>
            <p:ph type="body" idx="4"/>
          </p:nvPr>
        </p:nvSpPr>
        <p:spPr>
          <a:xfrm>
            <a:off x="3213620"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5" name="Google Shape;415;p12"/>
          <p:cNvSpPr txBox="1">
            <a:spLocks noGrp="1"/>
          </p:cNvSpPr>
          <p:nvPr>
            <p:ph type="body" idx="5"/>
          </p:nvPr>
        </p:nvSpPr>
        <p:spPr>
          <a:xfrm>
            <a:off x="3223676"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6" name="Google Shape;416;p12"/>
          <p:cNvSpPr txBox="1">
            <a:spLocks noGrp="1"/>
          </p:cNvSpPr>
          <p:nvPr>
            <p:ph type="body" idx="6"/>
          </p:nvPr>
        </p:nvSpPr>
        <p:spPr>
          <a:xfrm>
            <a:off x="5283225"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7" name="Google Shape;417;p12"/>
          <p:cNvSpPr txBox="1">
            <a:spLocks noGrp="1"/>
          </p:cNvSpPr>
          <p:nvPr>
            <p:ph type="body" idx="7"/>
          </p:nvPr>
        </p:nvSpPr>
        <p:spPr>
          <a:xfrm>
            <a:off x="5293281"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8" name="Google Shape;418;p12"/>
          <p:cNvSpPr txBox="1">
            <a:spLocks noGrp="1"/>
          </p:cNvSpPr>
          <p:nvPr>
            <p:ph type="body" idx="8"/>
          </p:nvPr>
        </p:nvSpPr>
        <p:spPr>
          <a:xfrm>
            <a:off x="7402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9" name="Google Shape;419;p12"/>
          <p:cNvSpPr txBox="1">
            <a:spLocks noGrp="1"/>
          </p:cNvSpPr>
          <p:nvPr>
            <p:ph type="body" idx="9"/>
          </p:nvPr>
        </p:nvSpPr>
        <p:spPr>
          <a:xfrm>
            <a:off x="7412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0" name="Google Shape;420;p12"/>
          <p:cNvSpPr txBox="1">
            <a:spLocks noGrp="1"/>
          </p:cNvSpPr>
          <p:nvPr>
            <p:ph type="body" idx="13"/>
          </p:nvPr>
        </p:nvSpPr>
        <p:spPr>
          <a:xfrm>
            <a:off x="9688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1" name="Google Shape;421;p12"/>
          <p:cNvSpPr txBox="1">
            <a:spLocks noGrp="1"/>
          </p:cNvSpPr>
          <p:nvPr>
            <p:ph type="body" idx="14"/>
          </p:nvPr>
        </p:nvSpPr>
        <p:spPr>
          <a:xfrm>
            <a:off x="9698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016524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Google Shape;245;p1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47" name="Google Shape;247;p10"/>
          <p:cNvGrpSpPr/>
          <p:nvPr/>
        </p:nvGrpSpPr>
        <p:grpSpPr>
          <a:xfrm>
            <a:off x="1398771" y="1953702"/>
            <a:ext cx="1620994" cy="2603950"/>
            <a:chOff x="2011515" y="1953702"/>
            <a:chExt cx="1620994" cy="2603950"/>
          </a:xfrm>
        </p:grpSpPr>
        <p:sp>
          <p:nvSpPr>
            <p:cNvPr id="248" name="Google Shape;248;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9" name="Google Shape;249;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Google Shape;250;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Google Shape;251;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Google Shape;254;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Google Shape;255;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57" name="Google Shape;257;p10"/>
          <p:cNvGrpSpPr/>
          <p:nvPr/>
        </p:nvGrpSpPr>
        <p:grpSpPr>
          <a:xfrm>
            <a:off x="5202409" y="1953702"/>
            <a:ext cx="1620896" cy="2603950"/>
            <a:chOff x="6077203" y="1953702"/>
            <a:chExt cx="1620896" cy="2603950"/>
          </a:xfrm>
        </p:grpSpPr>
        <p:sp>
          <p:nvSpPr>
            <p:cNvPr id="258" name="Google Shape;258;p10"/>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Google Shape;259;p10"/>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10"/>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Google Shape;261;p10"/>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Google Shape;262;p10"/>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Google Shape;263;p10"/>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Google Shape;264;p10"/>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Google Shape;265;p10"/>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6" name="Google Shape;266;p10"/>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67" name="Google Shape;267;p10"/>
          <p:cNvSpPr/>
          <p:nvPr/>
        </p:nvSpPr>
        <p:spPr>
          <a:xfrm>
            <a:off x="2181013"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8" name="Google Shape;268;p10"/>
          <p:cNvSpPr/>
          <p:nvPr/>
        </p:nvSpPr>
        <p:spPr>
          <a:xfrm>
            <a:off x="5952311" y="1471483"/>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9" name="Google Shape;269;p10"/>
          <p:cNvSpPr/>
          <p:nvPr/>
        </p:nvSpPr>
        <p:spPr>
          <a:xfrm>
            <a:off x="9969811" y="1496867"/>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0" name="Google Shape;270;p10"/>
          <p:cNvSpPr txBox="1">
            <a:spLocks noGrp="1"/>
          </p:cNvSpPr>
          <p:nvPr>
            <p:ph type="body" idx="2"/>
          </p:nvPr>
        </p:nvSpPr>
        <p:spPr>
          <a:xfrm>
            <a:off x="442709" y="5129363"/>
            <a:ext cx="3658029"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1" name="Google Shape;271;p10"/>
          <p:cNvSpPr txBox="1">
            <a:spLocks noGrp="1"/>
          </p:cNvSpPr>
          <p:nvPr>
            <p:ph type="body" idx="3"/>
          </p:nvPr>
        </p:nvSpPr>
        <p:spPr>
          <a:xfrm>
            <a:off x="443342" y="4670026"/>
            <a:ext cx="3644936"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272" name="Google Shape;272;p10"/>
          <p:cNvGrpSpPr/>
          <p:nvPr/>
        </p:nvGrpSpPr>
        <p:grpSpPr>
          <a:xfrm>
            <a:off x="9228128" y="1953702"/>
            <a:ext cx="1620994" cy="2603950"/>
            <a:chOff x="2011515" y="1953702"/>
            <a:chExt cx="1620994" cy="2603950"/>
          </a:xfrm>
        </p:grpSpPr>
        <p:sp>
          <p:nvSpPr>
            <p:cNvPr id="273" name="Google Shape;273;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Google Shape;274;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Google Shape;275;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Google Shape;276;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7" name="Google Shape;277;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Google Shape;278;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9" name="Google Shape;279;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Google Shape;280;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Google Shape;281;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82" name="Google Shape;282;p10"/>
          <p:cNvSpPr txBox="1">
            <a:spLocks noGrp="1"/>
          </p:cNvSpPr>
          <p:nvPr>
            <p:ph type="body" idx="4"/>
          </p:nvPr>
        </p:nvSpPr>
        <p:spPr>
          <a:xfrm>
            <a:off x="4364610" y="5129363"/>
            <a:ext cx="3726654"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3" name="Google Shape;283;p10"/>
          <p:cNvSpPr txBox="1">
            <a:spLocks noGrp="1"/>
          </p:cNvSpPr>
          <p:nvPr>
            <p:ph type="body" idx="5"/>
          </p:nvPr>
        </p:nvSpPr>
        <p:spPr>
          <a:xfrm>
            <a:off x="4376387" y="4670026"/>
            <a:ext cx="3713315"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4" name="Google Shape;284;p10"/>
          <p:cNvSpPr txBox="1">
            <a:spLocks noGrp="1"/>
          </p:cNvSpPr>
          <p:nvPr>
            <p:ph type="body" idx="6"/>
          </p:nvPr>
        </p:nvSpPr>
        <p:spPr>
          <a:xfrm>
            <a:off x="8267578" y="5129363"/>
            <a:ext cx="3610195"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5" name="Google Shape;285;p10"/>
          <p:cNvSpPr txBox="1">
            <a:spLocks noGrp="1"/>
          </p:cNvSpPr>
          <p:nvPr>
            <p:ph type="body" idx="7"/>
          </p:nvPr>
        </p:nvSpPr>
        <p:spPr>
          <a:xfrm>
            <a:off x="8277634" y="4670026"/>
            <a:ext cx="3597273"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267368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34"/>
        <p:cNvGrpSpPr/>
        <p:nvPr/>
      </p:nvGrpSpPr>
      <p:grpSpPr>
        <a:xfrm>
          <a:off x="0" y="0"/>
          <a:ext cx="0" cy="0"/>
          <a:chOff x="0" y="0"/>
          <a:chExt cx="0" cy="0"/>
        </a:xfrm>
      </p:grpSpPr>
      <p:sp>
        <p:nvSpPr>
          <p:cNvPr id="535" name="Google Shape;535;p15"/>
          <p:cNvSpPr txBox="1">
            <a:spLocks noGrp="1"/>
          </p:cNvSpPr>
          <p:nvPr>
            <p:ph type="title"/>
          </p:nvPr>
        </p:nvSpPr>
        <p:spPr>
          <a:xfrm>
            <a:off x="208635" y="633245"/>
            <a:ext cx="956908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537" name="Google Shape;537;p15"/>
          <p:cNvSpPr/>
          <p:nvPr/>
        </p:nvSpPr>
        <p:spPr>
          <a:xfrm>
            <a:off x="-84570" y="2350435"/>
            <a:ext cx="9794526" cy="3583613"/>
          </a:xfrm>
          <a:custGeom>
            <a:avLst/>
            <a:gdLst/>
            <a:ahLst/>
            <a:cxnLst/>
            <a:rect l="0" t="0" r="0" b="0"/>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38" name="Google Shape;538;p15"/>
          <p:cNvGrpSpPr/>
          <p:nvPr/>
        </p:nvGrpSpPr>
        <p:grpSpPr>
          <a:xfrm>
            <a:off x="1760306" y="3744764"/>
            <a:ext cx="995965" cy="993236"/>
            <a:chOff x="1760306" y="3744764"/>
            <a:chExt cx="995965" cy="993236"/>
          </a:xfrm>
        </p:grpSpPr>
        <p:sp>
          <p:nvSpPr>
            <p:cNvPr id="539" name="Google Shape;539;p15"/>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0" name="Google Shape;540;p15"/>
            <p:cNvSpPr/>
            <p:nvPr/>
          </p:nvSpPr>
          <p:spPr>
            <a:xfrm>
              <a:off x="2118625" y="410171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1" name="Google Shape;541;p15"/>
          <p:cNvGrpSpPr/>
          <p:nvPr/>
        </p:nvGrpSpPr>
        <p:grpSpPr>
          <a:xfrm>
            <a:off x="3658378" y="4366073"/>
            <a:ext cx="995965" cy="993236"/>
            <a:chOff x="3658378" y="4366073"/>
            <a:chExt cx="995965" cy="993236"/>
          </a:xfrm>
        </p:grpSpPr>
        <p:sp>
          <p:nvSpPr>
            <p:cNvPr id="542" name="Google Shape;542;p15"/>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3" name="Google Shape;543;p15"/>
            <p:cNvSpPr/>
            <p:nvPr/>
          </p:nvSpPr>
          <p:spPr>
            <a:xfrm>
              <a:off x="4030553" y="472498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4" name="Google Shape;544;p15"/>
          <p:cNvGrpSpPr/>
          <p:nvPr/>
        </p:nvGrpSpPr>
        <p:grpSpPr>
          <a:xfrm>
            <a:off x="5556451" y="3010474"/>
            <a:ext cx="995965" cy="993236"/>
            <a:chOff x="5556451" y="3010474"/>
            <a:chExt cx="995965" cy="993236"/>
          </a:xfrm>
        </p:grpSpPr>
        <p:sp>
          <p:nvSpPr>
            <p:cNvPr id="545" name="Google Shape;545;p15"/>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6" name="Google Shape;546;p15"/>
            <p:cNvSpPr/>
            <p:nvPr/>
          </p:nvSpPr>
          <p:spPr>
            <a:xfrm>
              <a:off x="5922678" y="3342621"/>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7" name="Google Shape;547;p15"/>
          <p:cNvGrpSpPr/>
          <p:nvPr/>
        </p:nvGrpSpPr>
        <p:grpSpPr>
          <a:xfrm>
            <a:off x="7454525" y="3536691"/>
            <a:ext cx="995965" cy="993236"/>
            <a:chOff x="7454525" y="3536691"/>
            <a:chExt cx="995965" cy="993236"/>
          </a:xfrm>
        </p:grpSpPr>
        <p:sp>
          <p:nvSpPr>
            <p:cNvPr id="548" name="Google Shape;548;p15"/>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9" name="Google Shape;549;p15"/>
            <p:cNvSpPr/>
            <p:nvPr/>
          </p:nvSpPr>
          <p:spPr>
            <a:xfrm>
              <a:off x="7812842" y="389364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550" name="Google Shape;550;p15"/>
          <p:cNvSpPr/>
          <p:nvPr/>
        </p:nvSpPr>
        <p:spPr>
          <a:xfrm>
            <a:off x="9656652" y="830141"/>
            <a:ext cx="1589340" cy="1589340"/>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551" name="Google Shape;551;p15"/>
          <p:cNvSpPr/>
          <p:nvPr/>
        </p:nvSpPr>
        <p:spPr>
          <a:xfrm>
            <a:off x="3061373" y="3925276"/>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2" name="Google Shape;552;p15"/>
          <p:cNvSpPr/>
          <p:nvPr/>
        </p:nvSpPr>
        <p:spPr>
          <a:xfrm>
            <a:off x="2820294" y="487215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3" name="Google Shape;553;p15"/>
          <p:cNvSpPr/>
          <p:nvPr/>
        </p:nvSpPr>
        <p:spPr>
          <a:xfrm>
            <a:off x="5352763" y="4390342"/>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4" name="Google Shape;554;p15"/>
          <p:cNvSpPr/>
          <p:nvPr/>
        </p:nvSpPr>
        <p:spPr>
          <a:xfrm>
            <a:off x="7165005" y="2888865"/>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5" name="Google Shape;555;p15"/>
          <p:cNvSpPr txBox="1">
            <a:spLocks noGrp="1"/>
          </p:cNvSpPr>
          <p:nvPr>
            <p:ph type="body" idx="2"/>
          </p:nvPr>
        </p:nvSpPr>
        <p:spPr>
          <a:xfrm>
            <a:off x="1180757" y="2775427"/>
            <a:ext cx="2247780" cy="8736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6" name="Google Shape;556;p15"/>
          <p:cNvSpPr txBox="1">
            <a:spLocks noGrp="1"/>
          </p:cNvSpPr>
          <p:nvPr>
            <p:ph type="body" idx="3"/>
          </p:nvPr>
        </p:nvSpPr>
        <p:spPr>
          <a:xfrm>
            <a:off x="3025297" y="5390259"/>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7" name="Google Shape;557;p15"/>
          <p:cNvSpPr txBox="1">
            <a:spLocks noGrp="1"/>
          </p:cNvSpPr>
          <p:nvPr>
            <p:ph type="body" idx="4"/>
          </p:nvPr>
        </p:nvSpPr>
        <p:spPr>
          <a:xfrm>
            <a:off x="4721151" y="2149850"/>
            <a:ext cx="2327466" cy="86275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8" name="Google Shape;558;p15"/>
          <p:cNvSpPr txBox="1">
            <a:spLocks noGrp="1"/>
          </p:cNvSpPr>
          <p:nvPr>
            <p:ph type="body" idx="5"/>
          </p:nvPr>
        </p:nvSpPr>
        <p:spPr>
          <a:xfrm>
            <a:off x="6986775" y="4708150"/>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9" name="Google Shape;559;p15"/>
          <p:cNvSpPr txBox="1">
            <a:spLocks noGrp="1"/>
          </p:cNvSpPr>
          <p:nvPr>
            <p:ph type="body" idx="6"/>
          </p:nvPr>
        </p:nvSpPr>
        <p:spPr>
          <a:xfrm>
            <a:off x="10694145" y="1955612"/>
            <a:ext cx="1318631" cy="18602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0" name="Google Shape;560;p15"/>
          <p:cNvSpPr txBox="1">
            <a:spLocks noGrp="1"/>
          </p:cNvSpPr>
          <p:nvPr>
            <p:ph type="body" idx="7"/>
          </p:nvPr>
        </p:nvSpPr>
        <p:spPr>
          <a:xfrm>
            <a:off x="1180758" y="2222957"/>
            <a:ext cx="2247780"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1" name="Google Shape;561;p15"/>
          <p:cNvSpPr txBox="1">
            <a:spLocks noGrp="1"/>
          </p:cNvSpPr>
          <p:nvPr>
            <p:ph type="body" idx="8"/>
          </p:nvPr>
        </p:nvSpPr>
        <p:spPr>
          <a:xfrm>
            <a:off x="4721151" y="1607631"/>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2" name="Google Shape;562;p15"/>
          <p:cNvSpPr txBox="1">
            <a:spLocks noGrp="1"/>
          </p:cNvSpPr>
          <p:nvPr>
            <p:ph type="body" idx="9"/>
          </p:nvPr>
        </p:nvSpPr>
        <p:spPr>
          <a:xfrm>
            <a:off x="3025297" y="6180788"/>
            <a:ext cx="2327466" cy="36417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3" name="Google Shape;563;p15"/>
          <p:cNvSpPr txBox="1">
            <a:spLocks noGrp="1"/>
          </p:cNvSpPr>
          <p:nvPr>
            <p:ph type="body" idx="13"/>
          </p:nvPr>
        </p:nvSpPr>
        <p:spPr>
          <a:xfrm>
            <a:off x="6986775" y="5537050"/>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996111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64"/>
        <p:cNvGrpSpPr/>
        <p:nvPr/>
      </p:nvGrpSpPr>
      <p:grpSpPr>
        <a:xfrm>
          <a:off x="0" y="0"/>
          <a:ext cx="0" cy="0"/>
          <a:chOff x="0" y="0"/>
          <a:chExt cx="0" cy="0"/>
        </a:xfrm>
      </p:grpSpPr>
      <p:sp>
        <p:nvSpPr>
          <p:cNvPr id="565" name="Google Shape;565;p1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567" name="Google Shape;567;p16"/>
          <p:cNvGrpSpPr/>
          <p:nvPr/>
        </p:nvGrpSpPr>
        <p:grpSpPr>
          <a:xfrm>
            <a:off x="8705339" y="1607951"/>
            <a:ext cx="2504672" cy="2336330"/>
            <a:chOff x="8705339" y="1607951"/>
            <a:chExt cx="2504672" cy="2336330"/>
          </a:xfrm>
        </p:grpSpPr>
        <p:grpSp>
          <p:nvGrpSpPr>
            <p:cNvPr id="568" name="Google Shape;568;p16"/>
            <p:cNvGrpSpPr/>
            <p:nvPr/>
          </p:nvGrpSpPr>
          <p:grpSpPr>
            <a:xfrm>
              <a:off x="8705339" y="1607951"/>
              <a:ext cx="2358104" cy="2097263"/>
              <a:chOff x="8705339" y="1607951"/>
              <a:chExt cx="2358104" cy="2097263"/>
            </a:xfrm>
          </p:grpSpPr>
          <p:sp>
            <p:nvSpPr>
              <p:cNvPr id="569" name="Google Shape;569;p16"/>
              <p:cNvSpPr/>
              <p:nvPr/>
            </p:nvSpPr>
            <p:spPr>
              <a:xfrm rot="-5400000">
                <a:off x="8706847"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0" name="Google Shape;570;p16"/>
              <p:cNvSpPr/>
              <p:nvPr/>
            </p:nvSpPr>
            <p:spPr>
              <a:xfrm>
                <a:off x="9882742"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1" name="Google Shape;571;p16"/>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2" name="Google Shape;572;p16"/>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73" name="Google Shape;573;p16"/>
            <p:cNvSpPr/>
            <p:nvPr/>
          </p:nvSpPr>
          <p:spPr>
            <a:xfrm rot="2700000">
              <a:off x="10575857"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74" name="Google Shape;574;p16"/>
          <p:cNvGrpSpPr/>
          <p:nvPr/>
        </p:nvGrpSpPr>
        <p:grpSpPr>
          <a:xfrm>
            <a:off x="6794670" y="3441706"/>
            <a:ext cx="2503757" cy="2336328"/>
            <a:chOff x="3371475" y="3591818"/>
            <a:chExt cx="2074748" cy="1936007"/>
          </a:xfrm>
        </p:grpSpPr>
        <p:sp>
          <p:nvSpPr>
            <p:cNvPr id="575" name="Google Shape;575;p16"/>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6" name="Google Shape;576;p16"/>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7" name="Google Shape;577;p16"/>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8" name="Google Shape;578;p16"/>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9" name="Google Shape;579;p16"/>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0" name="Google Shape;580;p16"/>
          <p:cNvGrpSpPr/>
          <p:nvPr/>
        </p:nvGrpSpPr>
        <p:grpSpPr>
          <a:xfrm>
            <a:off x="4892567" y="1607951"/>
            <a:ext cx="2504672" cy="2336330"/>
            <a:chOff x="4892567" y="1607951"/>
            <a:chExt cx="2504672" cy="2336330"/>
          </a:xfrm>
        </p:grpSpPr>
        <p:sp>
          <p:nvSpPr>
            <p:cNvPr id="581" name="Google Shape;581;p16"/>
            <p:cNvSpPr/>
            <p:nvPr/>
          </p:nvSpPr>
          <p:spPr>
            <a:xfrm rot="-5400000">
              <a:off x="4894075"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2" name="Google Shape;582;p16"/>
            <p:cNvSpPr/>
            <p:nvPr/>
          </p:nvSpPr>
          <p:spPr>
            <a:xfrm>
              <a:off x="6069971"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3" name="Google Shape;583;p16"/>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4" name="Google Shape;584;p16"/>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5" name="Google Shape;585;p16"/>
            <p:cNvSpPr/>
            <p:nvPr/>
          </p:nvSpPr>
          <p:spPr>
            <a:xfrm rot="2700000">
              <a:off x="6763085"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6" name="Google Shape;586;p16"/>
          <p:cNvGrpSpPr/>
          <p:nvPr/>
        </p:nvGrpSpPr>
        <p:grpSpPr>
          <a:xfrm>
            <a:off x="2992894" y="3441706"/>
            <a:ext cx="2503757" cy="2336328"/>
            <a:chOff x="3371475" y="3591818"/>
            <a:chExt cx="2074748" cy="1936007"/>
          </a:xfrm>
        </p:grpSpPr>
        <p:sp>
          <p:nvSpPr>
            <p:cNvPr id="587" name="Google Shape;587;p16"/>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8" name="Google Shape;588;p16"/>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9" name="Google Shape;589;p16"/>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0" name="Google Shape;590;p16"/>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1" name="Google Shape;591;p16"/>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92" name="Google Shape;592;p16"/>
          <p:cNvGrpSpPr/>
          <p:nvPr/>
        </p:nvGrpSpPr>
        <p:grpSpPr>
          <a:xfrm>
            <a:off x="1090792" y="1607950"/>
            <a:ext cx="2504672" cy="2336331"/>
            <a:chOff x="1090792" y="1607950"/>
            <a:chExt cx="2504672" cy="2336331"/>
          </a:xfrm>
        </p:grpSpPr>
        <p:sp>
          <p:nvSpPr>
            <p:cNvPr id="593" name="Google Shape;593;p16"/>
            <p:cNvSpPr/>
            <p:nvPr/>
          </p:nvSpPr>
          <p:spPr>
            <a:xfrm rot="-5400000">
              <a:off x="1092300"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4" name="Google Shape;594;p16"/>
            <p:cNvSpPr/>
            <p:nvPr/>
          </p:nvSpPr>
          <p:spPr>
            <a:xfrm>
              <a:off x="2268196" y="1607950"/>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5" name="Google Shape;595;p16"/>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6" name="Google Shape;596;p16"/>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7" name="Google Shape;597;p16"/>
            <p:cNvSpPr/>
            <p:nvPr/>
          </p:nvSpPr>
          <p:spPr>
            <a:xfrm rot="2700000">
              <a:off x="2961311"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98" name="Google Shape;598;p16"/>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9" name="Google Shape;599;p16"/>
          <p:cNvSpPr/>
          <p:nvPr/>
        </p:nvSpPr>
        <p:spPr>
          <a:xfrm>
            <a:off x="2153233" y="2615963"/>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600" name="Google Shape;600;p16"/>
          <p:cNvSpPr/>
          <p:nvPr/>
        </p:nvSpPr>
        <p:spPr>
          <a:xfrm>
            <a:off x="3864632"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1" name="Google Shape;601;p16"/>
          <p:cNvSpPr/>
          <p:nvPr/>
        </p:nvSpPr>
        <p:spPr>
          <a:xfrm>
            <a:off x="4047092" y="4515837"/>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602" name="Google Shape;602;p16"/>
          <p:cNvGrpSpPr/>
          <p:nvPr/>
        </p:nvGrpSpPr>
        <p:grpSpPr>
          <a:xfrm>
            <a:off x="5759496" y="2448663"/>
            <a:ext cx="611596" cy="611596"/>
            <a:chOff x="5759496" y="2448663"/>
            <a:chExt cx="611596" cy="611596"/>
          </a:xfrm>
        </p:grpSpPr>
        <p:sp>
          <p:nvSpPr>
            <p:cNvPr id="603" name="Google Shape;603;p16"/>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4" name="Google Shape;604;p16"/>
            <p:cNvSpPr/>
            <p:nvPr/>
          </p:nvSpPr>
          <p:spPr>
            <a:xfrm>
              <a:off x="5936021" y="261472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5" name="Google Shape;605;p16"/>
          <p:cNvGrpSpPr/>
          <p:nvPr/>
        </p:nvGrpSpPr>
        <p:grpSpPr>
          <a:xfrm>
            <a:off x="7681647" y="4349703"/>
            <a:ext cx="611596" cy="611596"/>
            <a:chOff x="7681647" y="4349703"/>
            <a:chExt cx="611596" cy="611596"/>
          </a:xfrm>
        </p:grpSpPr>
        <p:sp>
          <p:nvSpPr>
            <p:cNvPr id="606" name="Google Shape;606;p16"/>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7" name="Google Shape;607;p16"/>
            <p:cNvSpPr/>
            <p:nvPr/>
          </p:nvSpPr>
          <p:spPr>
            <a:xfrm>
              <a:off x="7846559" y="4515837"/>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8" name="Google Shape;608;p16"/>
          <p:cNvGrpSpPr/>
          <p:nvPr/>
        </p:nvGrpSpPr>
        <p:grpSpPr>
          <a:xfrm>
            <a:off x="9576939" y="2448663"/>
            <a:ext cx="611596" cy="611596"/>
            <a:chOff x="9576939" y="2448663"/>
            <a:chExt cx="611596" cy="611596"/>
          </a:xfrm>
        </p:grpSpPr>
        <p:sp>
          <p:nvSpPr>
            <p:cNvPr id="609" name="Google Shape;609;p16"/>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Google Shape;610;p16"/>
            <p:cNvSpPr/>
            <p:nvPr/>
          </p:nvSpPr>
          <p:spPr>
            <a:xfrm>
              <a:off x="9749393" y="261472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611" name="Google Shape;611;p16"/>
          <p:cNvSpPr txBox="1">
            <a:spLocks noGrp="1"/>
          </p:cNvSpPr>
          <p:nvPr>
            <p:ph type="body" idx="2"/>
          </p:nvPr>
        </p:nvSpPr>
        <p:spPr>
          <a:xfrm>
            <a:off x="1584929"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2" name="Google Shape;612;p16"/>
          <p:cNvSpPr txBox="1">
            <a:spLocks noGrp="1"/>
          </p:cNvSpPr>
          <p:nvPr>
            <p:ph type="body" idx="3"/>
          </p:nvPr>
        </p:nvSpPr>
        <p:spPr>
          <a:xfrm>
            <a:off x="1575449"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3" name="Google Shape;613;p16"/>
          <p:cNvSpPr txBox="1">
            <a:spLocks noGrp="1"/>
          </p:cNvSpPr>
          <p:nvPr>
            <p:ph type="body" idx="4"/>
          </p:nvPr>
        </p:nvSpPr>
        <p:spPr>
          <a:xfrm>
            <a:off x="3519528"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4" name="Google Shape;614;p16"/>
          <p:cNvSpPr txBox="1">
            <a:spLocks noGrp="1"/>
          </p:cNvSpPr>
          <p:nvPr>
            <p:ph type="body" idx="5"/>
          </p:nvPr>
        </p:nvSpPr>
        <p:spPr>
          <a:xfrm>
            <a:off x="3518381"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5" name="Google Shape;615;p16"/>
          <p:cNvSpPr txBox="1">
            <a:spLocks noGrp="1"/>
          </p:cNvSpPr>
          <p:nvPr>
            <p:ph type="body" idx="6"/>
          </p:nvPr>
        </p:nvSpPr>
        <p:spPr>
          <a:xfrm>
            <a:off x="5400162"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6" name="Google Shape;616;p16"/>
          <p:cNvSpPr txBox="1">
            <a:spLocks noGrp="1"/>
          </p:cNvSpPr>
          <p:nvPr>
            <p:ph type="body" idx="7"/>
          </p:nvPr>
        </p:nvSpPr>
        <p:spPr>
          <a:xfrm>
            <a:off x="5390682"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7" name="Google Shape;617;p16"/>
          <p:cNvSpPr txBox="1">
            <a:spLocks noGrp="1"/>
          </p:cNvSpPr>
          <p:nvPr>
            <p:ph type="body" idx="8"/>
          </p:nvPr>
        </p:nvSpPr>
        <p:spPr>
          <a:xfrm>
            <a:off x="7308390"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8" name="Google Shape;618;p16"/>
          <p:cNvSpPr txBox="1">
            <a:spLocks noGrp="1"/>
          </p:cNvSpPr>
          <p:nvPr>
            <p:ph type="body" idx="9"/>
          </p:nvPr>
        </p:nvSpPr>
        <p:spPr>
          <a:xfrm>
            <a:off x="7307243"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9" name="Google Shape;619;p16"/>
          <p:cNvSpPr txBox="1">
            <a:spLocks noGrp="1"/>
          </p:cNvSpPr>
          <p:nvPr>
            <p:ph type="body" idx="13"/>
          </p:nvPr>
        </p:nvSpPr>
        <p:spPr>
          <a:xfrm>
            <a:off x="9250776"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0" name="Google Shape;620;p16"/>
          <p:cNvSpPr txBox="1">
            <a:spLocks noGrp="1"/>
          </p:cNvSpPr>
          <p:nvPr>
            <p:ph type="body" idx="14"/>
          </p:nvPr>
        </p:nvSpPr>
        <p:spPr>
          <a:xfrm>
            <a:off x="9241296"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41585304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21"/>
        <p:cNvGrpSpPr/>
        <p:nvPr/>
      </p:nvGrpSpPr>
      <p:grpSpPr>
        <a:xfrm>
          <a:off x="0" y="0"/>
          <a:ext cx="0" cy="0"/>
          <a:chOff x="0" y="0"/>
          <a:chExt cx="0" cy="0"/>
        </a:xfrm>
      </p:grpSpPr>
      <p:sp>
        <p:nvSpPr>
          <p:cNvPr id="622" name="Google Shape;622;p1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624" name="Google Shape;624;p17"/>
          <p:cNvGrpSpPr/>
          <p:nvPr/>
        </p:nvGrpSpPr>
        <p:grpSpPr>
          <a:xfrm>
            <a:off x="6992716" y="1169665"/>
            <a:ext cx="4573641" cy="5344829"/>
            <a:chOff x="2813" y="961"/>
            <a:chExt cx="2052" cy="2397"/>
          </a:xfrm>
        </p:grpSpPr>
        <p:sp>
          <p:nvSpPr>
            <p:cNvPr id="625" name="Google Shape;625;p17"/>
            <p:cNvSpPr/>
            <p:nvPr/>
          </p:nvSpPr>
          <p:spPr>
            <a:xfrm>
              <a:off x="4415" y="1626"/>
              <a:ext cx="127" cy="168"/>
            </a:xfrm>
            <a:custGeom>
              <a:avLst/>
              <a:gdLst/>
              <a:ahLst/>
              <a:cxnLst/>
              <a:rect l="0" t="0" r="0" b="0"/>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Google Shape;626;p17"/>
            <p:cNvSpPr/>
            <p:nvPr/>
          </p:nvSpPr>
          <p:spPr>
            <a:xfrm>
              <a:off x="4261" y="1218"/>
              <a:ext cx="130" cy="166"/>
            </a:xfrm>
            <a:custGeom>
              <a:avLst/>
              <a:gdLst/>
              <a:ahLst/>
              <a:cxnLst/>
              <a:rect l="0" t="0" r="0" b="0"/>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7" name="Google Shape;627;p17"/>
            <p:cNvSpPr/>
            <p:nvPr/>
          </p:nvSpPr>
          <p:spPr>
            <a:xfrm>
              <a:off x="3452" y="1219"/>
              <a:ext cx="120" cy="177"/>
            </a:xfrm>
            <a:custGeom>
              <a:avLst/>
              <a:gdLst/>
              <a:ahLst/>
              <a:cxnLst/>
              <a:rect l="0" t="0" r="0" b="0"/>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8" name="Google Shape;628;p17"/>
            <p:cNvSpPr/>
            <p:nvPr/>
          </p:nvSpPr>
          <p:spPr>
            <a:xfrm>
              <a:off x="2912" y="1464"/>
              <a:ext cx="186" cy="112"/>
            </a:xfrm>
            <a:custGeom>
              <a:avLst/>
              <a:gdLst/>
              <a:ahLst/>
              <a:cxnLst/>
              <a:rect l="0" t="0" r="0" b="0"/>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9" name="Google Shape;629;p17"/>
            <p:cNvSpPr/>
            <p:nvPr/>
          </p:nvSpPr>
          <p:spPr>
            <a:xfrm>
              <a:off x="3659" y="1071"/>
              <a:ext cx="173" cy="122"/>
            </a:xfrm>
            <a:custGeom>
              <a:avLst/>
              <a:gdLst/>
              <a:ahLst/>
              <a:cxnLst/>
              <a:rect l="0" t="0" r="0" b="0"/>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0" name="Google Shape;630;p17"/>
            <p:cNvSpPr/>
            <p:nvPr/>
          </p:nvSpPr>
          <p:spPr>
            <a:xfrm>
              <a:off x="4702" y="1626"/>
              <a:ext cx="130" cy="168"/>
            </a:xfrm>
            <a:custGeom>
              <a:avLst/>
              <a:gdLst/>
              <a:ahLst/>
              <a:cxnLst/>
              <a:rect l="0" t="0" r="0" b="0"/>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1" name="Google Shape;631;p17"/>
            <p:cNvSpPr/>
            <p:nvPr/>
          </p:nvSpPr>
          <p:spPr>
            <a:xfrm>
              <a:off x="3194" y="1907"/>
              <a:ext cx="153" cy="150"/>
            </a:xfrm>
            <a:custGeom>
              <a:avLst/>
              <a:gdLst/>
              <a:ahLst/>
              <a:cxnLst/>
              <a:rect l="0" t="0" r="0" b="0"/>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2" name="Google Shape;632;p17"/>
            <p:cNvSpPr/>
            <p:nvPr/>
          </p:nvSpPr>
          <p:spPr>
            <a:xfrm>
              <a:off x="2886" y="2504"/>
              <a:ext cx="1837" cy="854"/>
            </a:xfrm>
            <a:custGeom>
              <a:avLst/>
              <a:gdLst/>
              <a:ahLst/>
              <a:cxnLst/>
              <a:rect l="0" t="0" r="0" b="0"/>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3" name="Google Shape;633;p17"/>
            <p:cNvSpPr/>
            <p:nvPr/>
          </p:nvSpPr>
          <p:spPr>
            <a:xfrm>
              <a:off x="3081" y="2504"/>
              <a:ext cx="1446" cy="674"/>
            </a:xfrm>
            <a:custGeom>
              <a:avLst/>
              <a:gdLst/>
              <a:ahLst/>
              <a:cxnLst/>
              <a:rect l="0" t="0" r="0" b="0"/>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Google Shape;634;p17"/>
            <p:cNvSpPr/>
            <p:nvPr/>
          </p:nvSpPr>
          <p:spPr>
            <a:xfrm>
              <a:off x="3266" y="2504"/>
              <a:ext cx="1076" cy="501"/>
            </a:xfrm>
            <a:custGeom>
              <a:avLst/>
              <a:gdLst/>
              <a:ahLst/>
              <a:cxnLst/>
              <a:rect l="0" t="0" r="0" b="0"/>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5" name="Google Shape;635;p17"/>
            <p:cNvSpPr/>
            <p:nvPr/>
          </p:nvSpPr>
          <p:spPr>
            <a:xfrm>
              <a:off x="2813" y="961"/>
              <a:ext cx="2052" cy="1860"/>
            </a:xfrm>
            <a:custGeom>
              <a:avLst/>
              <a:gdLst/>
              <a:ahLst/>
              <a:cxnLst/>
              <a:rect l="0" t="0" r="0" b="0"/>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36" name="Google Shape;636;p17"/>
          <p:cNvGrpSpPr/>
          <p:nvPr/>
        </p:nvGrpSpPr>
        <p:grpSpPr>
          <a:xfrm>
            <a:off x="1044399" y="1414943"/>
            <a:ext cx="699075" cy="699074"/>
            <a:chOff x="1044399" y="1577809"/>
            <a:chExt cx="699075" cy="699074"/>
          </a:xfrm>
        </p:grpSpPr>
        <p:sp>
          <p:nvSpPr>
            <p:cNvPr id="637" name="Google Shape;637;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38" name="Google Shape;638;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39" name="Google Shape;639;p17"/>
          <p:cNvSpPr txBox="1">
            <a:spLocks noGrp="1"/>
          </p:cNvSpPr>
          <p:nvPr>
            <p:ph type="body" idx="2"/>
          </p:nvPr>
        </p:nvSpPr>
        <p:spPr>
          <a:xfrm>
            <a:off x="1890220" y="1569374"/>
            <a:ext cx="4030291" cy="364504"/>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40" name="Google Shape;640;p17"/>
          <p:cNvCxnSpPr/>
          <p:nvPr/>
        </p:nvCxnSpPr>
        <p:spPr>
          <a:xfrm>
            <a:off x="1186962" y="2464026"/>
            <a:ext cx="4909038" cy="0"/>
          </a:xfrm>
          <a:prstGeom prst="straightConnector1">
            <a:avLst/>
          </a:prstGeom>
          <a:noFill/>
          <a:ln w="9525" cap="flat" cmpd="sng">
            <a:solidFill>
              <a:srgbClr val="16BF7F"/>
            </a:solidFill>
            <a:prstDash val="solid"/>
            <a:round/>
            <a:headEnd type="none" w="sm" len="sm"/>
            <a:tailEnd type="none" w="sm" len="sm"/>
          </a:ln>
        </p:spPr>
      </p:cxnSp>
      <p:grpSp>
        <p:nvGrpSpPr>
          <p:cNvPr id="641" name="Google Shape;641;p17"/>
          <p:cNvGrpSpPr/>
          <p:nvPr/>
        </p:nvGrpSpPr>
        <p:grpSpPr>
          <a:xfrm>
            <a:off x="1044399" y="2791669"/>
            <a:ext cx="699075" cy="699074"/>
            <a:chOff x="1044399" y="1577809"/>
            <a:chExt cx="699075" cy="699074"/>
          </a:xfrm>
        </p:grpSpPr>
        <p:sp>
          <p:nvSpPr>
            <p:cNvPr id="642" name="Google Shape;642;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3" name="Google Shape;643;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4" name="Google Shape;644;p17"/>
          <p:cNvSpPr txBox="1">
            <a:spLocks noGrp="1"/>
          </p:cNvSpPr>
          <p:nvPr>
            <p:ph type="body" idx="3"/>
          </p:nvPr>
        </p:nvSpPr>
        <p:spPr>
          <a:xfrm>
            <a:off x="1890220" y="2929171"/>
            <a:ext cx="4045444" cy="335238"/>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45" name="Google Shape;645;p17"/>
          <p:cNvCxnSpPr/>
          <p:nvPr/>
        </p:nvCxnSpPr>
        <p:spPr>
          <a:xfrm>
            <a:off x="1186962" y="3836142"/>
            <a:ext cx="4909038" cy="0"/>
          </a:xfrm>
          <a:prstGeom prst="straightConnector1">
            <a:avLst/>
          </a:prstGeom>
          <a:noFill/>
          <a:ln w="9525" cap="flat" cmpd="sng">
            <a:solidFill>
              <a:srgbClr val="16BF7F"/>
            </a:solidFill>
            <a:prstDash val="solid"/>
            <a:round/>
            <a:headEnd type="none" w="sm" len="sm"/>
            <a:tailEnd type="none" w="sm" len="sm"/>
          </a:ln>
        </p:spPr>
      </p:cxnSp>
      <p:grpSp>
        <p:nvGrpSpPr>
          <p:cNvPr id="646" name="Google Shape;646;p17"/>
          <p:cNvGrpSpPr/>
          <p:nvPr/>
        </p:nvGrpSpPr>
        <p:grpSpPr>
          <a:xfrm>
            <a:off x="1044399" y="4089831"/>
            <a:ext cx="699075" cy="699074"/>
            <a:chOff x="1044399" y="1577809"/>
            <a:chExt cx="699075" cy="699074"/>
          </a:xfrm>
        </p:grpSpPr>
        <p:sp>
          <p:nvSpPr>
            <p:cNvPr id="647" name="Google Shape;647;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8" name="Google Shape;648;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9" name="Google Shape;649;p17"/>
          <p:cNvSpPr txBox="1">
            <a:spLocks noGrp="1"/>
          </p:cNvSpPr>
          <p:nvPr>
            <p:ph type="body" idx="4"/>
          </p:nvPr>
        </p:nvSpPr>
        <p:spPr>
          <a:xfrm>
            <a:off x="1906182" y="4366292"/>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50" name="Google Shape;650;p17"/>
          <p:cNvCxnSpPr/>
          <p:nvPr/>
        </p:nvCxnSpPr>
        <p:spPr>
          <a:xfrm>
            <a:off x="1186962" y="5134304"/>
            <a:ext cx="4909038" cy="0"/>
          </a:xfrm>
          <a:prstGeom prst="straightConnector1">
            <a:avLst/>
          </a:prstGeom>
          <a:noFill/>
          <a:ln w="9525" cap="flat" cmpd="sng">
            <a:solidFill>
              <a:srgbClr val="16BF7F"/>
            </a:solidFill>
            <a:prstDash val="solid"/>
            <a:round/>
            <a:headEnd type="none" w="sm" len="sm"/>
            <a:tailEnd type="none" w="sm" len="sm"/>
          </a:ln>
        </p:spPr>
      </p:cxnSp>
      <p:grpSp>
        <p:nvGrpSpPr>
          <p:cNvPr id="651" name="Google Shape;651;p17"/>
          <p:cNvGrpSpPr/>
          <p:nvPr/>
        </p:nvGrpSpPr>
        <p:grpSpPr>
          <a:xfrm>
            <a:off x="1044399" y="5328616"/>
            <a:ext cx="699075" cy="699074"/>
            <a:chOff x="1044399" y="1577809"/>
            <a:chExt cx="699075" cy="699074"/>
          </a:xfrm>
        </p:grpSpPr>
        <p:sp>
          <p:nvSpPr>
            <p:cNvPr id="652" name="Google Shape;652;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3" name="Google Shape;653;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54" name="Google Shape;654;p17"/>
          <p:cNvSpPr txBox="1">
            <a:spLocks noGrp="1"/>
          </p:cNvSpPr>
          <p:nvPr>
            <p:ph type="body" idx="5"/>
          </p:nvPr>
        </p:nvSpPr>
        <p:spPr>
          <a:xfrm>
            <a:off x="1906182" y="5522107"/>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3354415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55"/>
        <p:cNvGrpSpPr/>
        <p:nvPr/>
      </p:nvGrpSpPr>
      <p:grpSpPr>
        <a:xfrm>
          <a:off x="0" y="0"/>
          <a:ext cx="0" cy="0"/>
          <a:chOff x="0" y="0"/>
          <a:chExt cx="0" cy="0"/>
        </a:xfrm>
      </p:grpSpPr>
      <p:sp>
        <p:nvSpPr>
          <p:cNvPr id="656" name="Google Shape;656;p1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58" name="Google Shape;658;p18"/>
          <p:cNvSpPr/>
          <p:nvPr/>
        </p:nvSpPr>
        <p:spPr>
          <a:xfrm>
            <a:off x="610294"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59;p18"/>
          <p:cNvSpPr/>
          <p:nvPr/>
        </p:nvSpPr>
        <p:spPr>
          <a:xfrm>
            <a:off x="2087814" y="3266609"/>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0" name="Google Shape;660;p18"/>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1" name="Google Shape;661;p18"/>
          <p:cNvSpPr/>
          <p:nvPr/>
        </p:nvSpPr>
        <p:spPr>
          <a:xfrm rot="10800000" flipH="1">
            <a:off x="4620556" y="4054130"/>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2" name="Google Shape;662;p18"/>
          <p:cNvSpPr txBox="1"/>
          <p:nvPr/>
        </p:nvSpPr>
        <p:spPr>
          <a:xfrm>
            <a:off x="1313322" y="222704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2"/>
              </a:buClr>
              <a:buSzPts val="1800"/>
              <a:buFont typeface="Source Sans Pro"/>
              <a:buNone/>
            </a:pPr>
            <a:r>
              <a:rPr lang="en-US" sz="7200" b="1" i="0" u="none" strike="noStrike" cap="none">
                <a:solidFill>
                  <a:schemeClr val="accent2"/>
                </a:solidFill>
                <a:latin typeface="Arial"/>
                <a:ea typeface="Arial"/>
                <a:cs typeface="Arial"/>
                <a:sym typeface="Arial"/>
              </a:rPr>
              <a:t>01</a:t>
            </a:r>
            <a:endParaRPr/>
          </a:p>
        </p:txBody>
      </p:sp>
      <p:sp>
        <p:nvSpPr>
          <p:cNvPr id="663" name="Google Shape;663;p18"/>
          <p:cNvSpPr txBox="1"/>
          <p:nvPr/>
        </p:nvSpPr>
        <p:spPr>
          <a:xfrm>
            <a:off x="6438259" y="2180024"/>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4"/>
              </a:buClr>
              <a:buSzPts val="1800"/>
              <a:buFont typeface="Source Sans Pro"/>
              <a:buNone/>
            </a:pPr>
            <a:r>
              <a:rPr lang="en-US" sz="7200" b="1" i="0" u="none" strike="noStrike" cap="none">
                <a:solidFill>
                  <a:schemeClr val="accent4"/>
                </a:solidFill>
                <a:latin typeface="Arial"/>
                <a:ea typeface="Arial"/>
                <a:cs typeface="Arial"/>
                <a:sym typeface="Arial"/>
              </a:rPr>
              <a:t>03</a:t>
            </a:r>
            <a:endParaRPr/>
          </a:p>
        </p:txBody>
      </p:sp>
      <p:sp>
        <p:nvSpPr>
          <p:cNvPr id="664" name="Google Shape;664;p18"/>
          <p:cNvSpPr txBox="1"/>
          <p:nvPr/>
        </p:nvSpPr>
        <p:spPr>
          <a:xfrm>
            <a:off x="3836283" y="4232666"/>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3"/>
              </a:buClr>
              <a:buSzPts val="1800"/>
              <a:buFont typeface="Source Sans Pro"/>
              <a:buNone/>
            </a:pPr>
            <a:r>
              <a:rPr lang="en-US" sz="7200" b="1" i="0" u="none" strike="noStrike" cap="none">
                <a:solidFill>
                  <a:schemeClr val="accent3"/>
                </a:solidFill>
                <a:latin typeface="Arial"/>
                <a:ea typeface="Arial"/>
                <a:cs typeface="Arial"/>
                <a:sym typeface="Arial"/>
              </a:rPr>
              <a:t>02</a:t>
            </a:r>
            <a:endParaRPr/>
          </a:p>
        </p:txBody>
      </p:sp>
      <p:sp>
        <p:nvSpPr>
          <p:cNvPr id="665" name="Google Shape;665;p18"/>
          <p:cNvSpPr txBox="1"/>
          <p:nvPr/>
        </p:nvSpPr>
        <p:spPr>
          <a:xfrm>
            <a:off x="9140955" y="422930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5"/>
              </a:buClr>
              <a:buSzPts val="1800"/>
              <a:buFont typeface="Source Sans Pro"/>
              <a:buNone/>
            </a:pPr>
            <a:r>
              <a:rPr lang="en-US" sz="7200" b="1" i="0" u="none" strike="noStrike" cap="none">
                <a:solidFill>
                  <a:schemeClr val="accent5"/>
                </a:solidFill>
                <a:latin typeface="Arial"/>
                <a:ea typeface="Arial"/>
                <a:cs typeface="Arial"/>
                <a:sym typeface="Arial"/>
              </a:rPr>
              <a:t>04</a:t>
            </a:r>
            <a:endParaRPr/>
          </a:p>
        </p:txBody>
      </p:sp>
      <p:sp>
        <p:nvSpPr>
          <p:cNvPr id="666" name="Google Shape;666;p18"/>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7" name="Google Shape;667;p18"/>
          <p:cNvSpPr/>
          <p:nvPr/>
        </p:nvSpPr>
        <p:spPr>
          <a:xfrm>
            <a:off x="7166547" y="3266609"/>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8" name="Google Shape;668;p18"/>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9" name="Google Shape;669;p18"/>
          <p:cNvSpPr/>
          <p:nvPr/>
        </p:nvSpPr>
        <p:spPr>
          <a:xfrm rot="10800000" flipH="1">
            <a:off x="9869243" y="4054130"/>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0" name="Google Shape;670;p18"/>
          <p:cNvSpPr txBox="1">
            <a:spLocks noGrp="1"/>
          </p:cNvSpPr>
          <p:nvPr>
            <p:ph type="body" idx="2"/>
          </p:nvPr>
        </p:nvSpPr>
        <p:spPr>
          <a:xfrm>
            <a:off x="861881" y="3551958"/>
            <a:ext cx="2269863" cy="396875"/>
          </a:xfrm>
          <a:prstGeom prst="rect">
            <a:avLst/>
          </a:prstGeom>
          <a:solidFill>
            <a:schemeClr val="accent2"/>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1" name="Google Shape;671;p18"/>
          <p:cNvSpPr txBox="1">
            <a:spLocks noGrp="1"/>
          </p:cNvSpPr>
          <p:nvPr>
            <p:ph type="body" idx="3"/>
          </p:nvPr>
        </p:nvSpPr>
        <p:spPr>
          <a:xfrm>
            <a:off x="3434369" y="3551958"/>
            <a:ext cx="2269863"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2" name="Google Shape;672;p18"/>
          <p:cNvSpPr txBox="1">
            <a:spLocks noGrp="1"/>
          </p:cNvSpPr>
          <p:nvPr>
            <p:ph type="body" idx="4"/>
          </p:nvPr>
        </p:nvSpPr>
        <p:spPr>
          <a:xfrm>
            <a:off x="5932984" y="3551958"/>
            <a:ext cx="2384252"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3" name="Google Shape;673;p18"/>
          <p:cNvSpPr txBox="1">
            <a:spLocks noGrp="1"/>
          </p:cNvSpPr>
          <p:nvPr>
            <p:ph type="body" idx="5"/>
          </p:nvPr>
        </p:nvSpPr>
        <p:spPr>
          <a:xfrm>
            <a:off x="8789087" y="3551958"/>
            <a:ext cx="2384252" cy="396875"/>
          </a:xfrm>
          <a:prstGeom prst="rect">
            <a:avLst/>
          </a:prstGeom>
          <a:solidFill>
            <a:schemeClr val="accent5"/>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5120933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4"/>
        <p:cNvGrpSpPr/>
        <p:nvPr/>
      </p:nvGrpSpPr>
      <p:grpSpPr>
        <a:xfrm>
          <a:off x="0" y="0"/>
          <a:ext cx="0" cy="0"/>
          <a:chOff x="0" y="0"/>
          <a:chExt cx="0" cy="0"/>
        </a:xfrm>
      </p:grpSpPr>
      <p:pic>
        <p:nvPicPr>
          <p:cNvPr id="2" name="Picture 1">
            <a:extLst>
              <a:ext uri="{FF2B5EF4-FFF2-40B4-BE49-F238E27FC236}">
                <a16:creationId xmlns:a16="http://schemas.microsoft.com/office/drawing/2014/main" id="{68565035-A34D-4821-9F65-38CFF38CF141}"/>
              </a:ext>
            </a:extLst>
          </p:cNvPr>
          <p:cNvPicPr>
            <a:picLocks noChangeAspect="1"/>
          </p:cNvPicPr>
          <p:nvPr/>
        </p:nvPicPr>
        <p:blipFill>
          <a:blip r:embed="rId2"/>
          <a:stretch>
            <a:fillRect/>
          </a:stretch>
        </p:blipFill>
        <p:spPr>
          <a:xfrm>
            <a:off x="-8332" y="24093"/>
            <a:ext cx="12230357" cy="6939751"/>
          </a:xfrm>
          <a:prstGeom prst="rect">
            <a:avLst/>
          </a:prstGeom>
        </p:spPr>
      </p:pic>
      <p:sp>
        <p:nvSpPr>
          <p:cNvPr id="16" name="Google Shape;16;p2"/>
          <p:cNvSpPr/>
          <p:nvPr/>
        </p:nvSpPr>
        <p:spPr>
          <a:xfrm>
            <a:off x="4800600" y="2689576"/>
            <a:ext cx="6553909" cy="45518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US" sz="900" b="0" i="0" u="none" strike="noStrike" cap="none">
                <a:solidFill>
                  <a:srgbClr val="595959"/>
                </a:solidFill>
                <a:latin typeface="Arial"/>
                <a:ea typeface="Arial"/>
                <a:cs typeface="Arial"/>
                <a:sym typeface="Arial"/>
              </a:rPr>
              <a:t>Copyright © 2018, Xebia Group. All rights reserved.</a:t>
            </a:r>
            <a:endParaRPr lang="en-US" sz="800"/>
          </a:p>
        </p:txBody>
      </p:sp>
      <p:sp>
        <p:nvSpPr>
          <p:cNvPr id="17" name="Google Shape;17;p2"/>
          <p:cNvSpPr txBox="1">
            <a:spLocks noGrp="1"/>
          </p:cNvSpPr>
          <p:nvPr>
            <p:ph type="body" idx="1"/>
          </p:nvPr>
        </p:nvSpPr>
        <p:spPr>
          <a:xfrm>
            <a:off x="4840365" y="1346032"/>
            <a:ext cx="6474378" cy="1398560"/>
          </a:xfrm>
          <a:prstGeom prst="rect">
            <a:avLst/>
          </a:prstGeom>
          <a:noFill/>
          <a:ln>
            <a:noFill/>
          </a:ln>
        </p:spPr>
        <p:txBody>
          <a:bodyPr spcFirstLastPara="1" wrap="square" lIns="91425" tIns="45700" rIns="91425" bIns="45700" anchor="ctr" anchorCtr="0"/>
          <a:lstStyle>
            <a:lvl1pPr marL="457200" marR="0" lvl="0" indent="-228600" algn="r" rtl="0">
              <a:lnSpc>
                <a:spcPct val="111111"/>
              </a:lnSpc>
              <a:spcBef>
                <a:spcPts val="0"/>
              </a:spcBef>
              <a:spcAft>
                <a:spcPts val="0"/>
              </a:spcAft>
              <a:buClr>
                <a:srgbClr val="000000"/>
              </a:buClr>
              <a:buSzPts val="5400"/>
              <a:buFont typeface="Arial"/>
              <a:buNone/>
              <a:defRPr sz="4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1" name="Google Shape;21;p2"/>
          <p:cNvSpPr/>
          <p:nvPr/>
        </p:nvSpPr>
        <p:spPr>
          <a:xfrm>
            <a:off x="11429926" y="380786"/>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23" name="Google Shape;23;p2"/>
          <p:cNvSpPr/>
          <p:nvPr/>
        </p:nvSpPr>
        <p:spPr>
          <a:xfrm>
            <a:off x="11429926" y="1648617"/>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13" name="Google Shape;18;p2">
            <a:extLst>
              <a:ext uri="{FF2B5EF4-FFF2-40B4-BE49-F238E27FC236}">
                <a16:creationId xmlns:a16="http://schemas.microsoft.com/office/drawing/2014/main" id="{975BB721-F8DC-4D78-8A2A-0A51B033C1F6}"/>
              </a:ext>
            </a:extLst>
          </p:cNvPr>
          <p:cNvSpPr txBox="1"/>
          <p:nvPr/>
        </p:nvSpPr>
        <p:spPr>
          <a:xfrm>
            <a:off x="5722452" y="380786"/>
            <a:ext cx="5632057" cy="338554"/>
          </a:xfrm>
          <a:prstGeom prst="rect">
            <a:avLst/>
          </a:prstGeom>
          <a:noFill/>
          <a:ln>
            <a:noFill/>
          </a:ln>
        </p:spPr>
        <p:txBody>
          <a:bodyPr spcFirstLastPara="1" wrap="square" lIns="91425" tIns="45700" rIns="91425" bIns="45700" anchor="t" anchorCtr="0">
            <a:noAutofit/>
          </a:bodyPr>
          <a:lstStyle/>
          <a:p>
            <a:pPr algn="r" fontAlgn="base"/>
            <a:r>
              <a:rPr lang="en-US" sz="2000" b="0" i="0" err="1">
                <a:solidFill>
                  <a:srgbClr val="5C6584"/>
                </a:solidFill>
                <a:effectLst/>
                <a:latin typeface="ProximaNova-Bold"/>
              </a:rPr>
              <a:t>DevSecOps</a:t>
            </a:r>
            <a:r>
              <a:rPr lang="en-US" sz="2000" b="0" i="0">
                <a:solidFill>
                  <a:srgbClr val="5C6584"/>
                </a:solidFill>
                <a:effectLst/>
                <a:latin typeface="ProximaNova-Bold"/>
              </a:rPr>
              <a:t> Overview</a:t>
            </a:r>
          </a:p>
        </p:txBody>
      </p:sp>
      <p:sp>
        <p:nvSpPr>
          <p:cNvPr id="14" name="Google Shape;20;p2">
            <a:extLst>
              <a:ext uri="{FF2B5EF4-FFF2-40B4-BE49-F238E27FC236}">
                <a16:creationId xmlns:a16="http://schemas.microsoft.com/office/drawing/2014/main" id="{F0B2F02E-C2B2-4983-91C9-FA5E500439E0}"/>
              </a:ext>
            </a:extLst>
          </p:cNvPr>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lstStyle>
            <a:lvl1pPr marL="457200" marR="0" lvl="0" indent="-228600"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4248055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33"/>
        <p:cNvGrpSpPr/>
        <p:nvPr/>
      </p:nvGrpSpPr>
      <p:grpSpPr>
        <a:xfrm>
          <a:off x="0" y="0"/>
          <a:ext cx="0" cy="0"/>
          <a:chOff x="0" y="0"/>
          <a:chExt cx="0" cy="0"/>
        </a:xfrm>
      </p:grpSpPr>
      <p:sp>
        <p:nvSpPr>
          <p:cNvPr id="34" name="Google Shape;34;p4"/>
          <p:cNvSpPr txBox="1">
            <a:spLocks noGrp="1"/>
          </p:cNvSpPr>
          <p:nvPr>
            <p:ph type="title" hasCustomPrompt="1"/>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In a nutshell, we learnt </a:t>
            </a:r>
            <a:endParaRPr/>
          </a:p>
        </p:txBody>
      </p:sp>
      <p:grpSp>
        <p:nvGrpSpPr>
          <p:cNvPr id="36" name="Google Shape;36;p4"/>
          <p:cNvGrpSpPr/>
          <p:nvPr/>
        </p:nvGrpSpPr>
        <p:grpSpPr>
          <a:xfrm flipH="1">
            <a:off x="-1" y="1967241"/>
            <a:ext cx="6132405" cy="3823634"/>
            <a:chOff x="6625864" y="1832110"/>
            <a:chExt cx="6820169" cy="4367731"/>
          </a:xfrm>
        </p:grpSpPr>
        <p:sp>
          <p:nvSpPr>
            <p:cNvPr id="37" name="Google Shape;37;p4"/>
            <p:cNvSpPr/>
            <p:nvPr/>
          </p:nvSpPr>
          <p:spPr>
            <a:xfrm>
              <a:off x="8676704" y="2559253"/>
              <a:ext cx="4769328" cy="727141"/>
            </a:xfrm>
            <a:custGeom>
              <a:avLst/>
              <a:gdLst/>
              <a:ahLst/>
              <a:cxnLst/>
              <a:rect l="0" t="0" r="0" b="0"/>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 name="Google Shape;38;p4"/>
            <p:cNvSpPr/>
            <p:nvPr/>
          </p:nvSpPr>
          <p:spPr>
            <a:xfrm>
              <a:off x="7565934" y="1832111"/>
              <a:ext cx="5880099" cy="727143"/>
            </a:xfrm>
            <a:custGeom>
              <a:avLst/>
              <a:gdLst/>
              <a:ahLst/>
              <a:cxnLst/>
              <a:rect l="0" t="0" r="0" b="0"/>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 name="Google Shape;39;p4"/>
            <p:cNvSpPr/>
            <p:nvPr/>
          </p:nvSpPr>
          <p:spPr>
            <a:xfrm>
              <a:off x="9898038" y="2559253"/>
              <a:ext cx="542487" cy="337204"/>
            </a:xfrm>
            <a:custGeom>
              <a:avLst/>
              <a:gdLst/>
              <a:ahLst/>
              <a:cxnLst/>
              <a:rect l="0" t="0" r="0" b="0"/>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 name="Google Shape;40;p4"/>
            <p:cNvSpPr/>
            <p:nvPr/>
          </p:nvSpPr>
          <p:spPr>
            <a:xfrm>
              <a:off x="9308468" y="4013537"/>
              <a:ext cx="4137563" cy="727141"/>
            </a:xfrm>
            <a:custGeom>
              <a:avLst/>
              <a:gdLst/>
              <a:ahLst/>
              <a:cxnLst/>
              <a:rect l="0" t="0" r="0" b="0"/>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p4"/>
            <p:cNvSpPr/>
            <p:nvPr/>
          </p:nvSpPr>
          <p:spPr>
            <a:xfrm>
              <a:off x="8983260" y="3286396"/>
              <a:ext cx="4462773" cy="727141"/>
            </a:xfrm>
            <a:custGeom>
              <a:avLst/>
              <a:gdLst/>
              <a:ahLst/>
              <a:cxnLst/>
              <a:rect l="0" t="0" r="0" b="0"/>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Google Shape;42;p4"/>
            <p:cNvSpPr/>
            <p:nvPr/>
          </p:nvSpPr>
          <p:spPr>
            <a:xfrm>
              <a:off x="10167877" y="5467819"/>
              <a:ext cx="3278156" cy="727141"/>
            </a:xfrm>
            <a:custGeom>
              <a:avLst/>
              <a:gdLst/>
              <a:ahLst/>
              <a:cxnLst/>
              <a:rect l="0" t="0" r="0" b="0"/>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Google Shape;43;p4"/>
            <p:cNvSpPr/>
            <p:nvPr/>
          </p:nvSpPr>
          <p:spPr>
            <a:xfrm>
              <a:off x="9593681" y="4740680"/>
              <a:ext cx="3852352" cy="727138"/>
            </a:xfrm>
            <a:custGeom>
              <a:avLst/>
              <a:gdLst/>
              <a:ahLst/>
              <a:cxnLst/>
              <a:rect l="0" t="0" r="0" b="0"/>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 name="Google Shape;44;p4"/>
            <p:cNvSpPr/>
            <p:nvPr/>
          </p:nvSpPr>
          <p:spPr>
            <a:xfrm>
              <a:off x="10167877" y="6194962"/>
              <a:ext cx="3278156" cy="4879"/>
            </a:xfrm>
            <a:custGeom>
              <a:avLst/>
              <a:gdLst/>
              <a:ahLst/>
              <a:cxnLst/>
              <a:rect l="0" t="0" r="0" b="0"/>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 name="Google Shape;45;p4"/>
            <p:cNvSpPr/>
            <p:nvPr/>
          </p:nvSpPr>
          <p:spPr>
            <a:xfrm>
              <a:off x="8125821" y="5963555"/>
              <a:ext cx="524061" cy="176511"/>
            </a:xfrm>
            <a:custGeom>
              <a:avLst/>
              <a:gdLst/>
              <a:ahLst/>
              <a:cxnLst/>
              <a:rect l="0" t="0" r="0" b="0"/>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Google Shape;46;p4"/>
            <p:cNvSpPr/>
            <p:nvPr/>
          </p:nvSpPr>
          <p:spPr>
            <a:xfrm>
              <a:off x="10076514" y="5963553"/>
              <a:ext cx="197611" cy="231412"/>
            </a:xfrm>
            <a:custGeom>
              <a:avLst/>
              <a:gdLst/>
              <a:ahLst/>
              <a:cxnLst/>
              <a:rect l="0" t="0" r="0" b="0"/>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 name="Google Shape;47;p4"/>
            <p:cNvSpPr/>
            <p:nvPr/>
          </p:nvSpPr>
          <p:spPr>
            <a:xfrm>
              <a:off x="6625864" y="2559252"/>
              <a:ext cx="3814660" cy="727143"/>
            </a:xfrm>
            <a:custGeom>
              <a:avLst/>
              <a:gdLst/>
              <a:ahLst/>
              <a:cxnLst/>
              <a:rect l="0" t="0" r="0" b="0"/>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 name="Google Shape;48;p4"/>
            <p:cNvSpPr/>
            <p:nvPr/>
          </p:nvSpPr>
          <p:spPr>
            <a:xfrm>
              <a:off x="7297396" y="1832110"/>
              <a:ext cx="3109750" cy="727141"/>
            </a:xfrm>
            <a:custGeom>
              <a:avLst/>
              <a:gdLst/>
              <a:ahLst/>
              <a:cxnLst/>
              <a:rect l="0" t="0" r="0" b="0"/>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 name="Google Shape;49;p4"/>
            <p:cNvSpPr/>
            <p:nvPr/>
          </p:nvSpPr>
          <p:spPr>
            <a:xfrm>
              <a:off x="7777039" y="4013537"/>
              <a:ext cx="1816641" cy="727141"/>
            </a:xfrm>
            <a:custGeom>
              <a:avLst/>
              <a:gdLst/>
              <a:ahLst/>
              <a:cxnLst/>
              <a:rect l="0" t="0" r="0" b="0"/>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 name="Google Shape;50;p4"/>
            <p:cNvSpPr/>
            <p:nvPr/>
          </p:nvSpPr>
          <p:spPr>
            <a:xfrm>
              <a:off x="6896878" y="3286394"/>
              <a:ext cx="2513113" cy="727144"/>
            </a:xfrm>
            <a:custGeom>
              <a:avLst/>
              <a:gdLst/>
              <a:ahLst/>
              <a:cxnLst/>
              <a:rect l="0" t="0" r="0" b="0"/>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Google Shape;51;p4"/>
            <p:cNvSpPr/>
            <p:nvPr/>
          </p:nvSpPr>
          <p:spPr>
            <a:xfrm>
              <a:off x="8125822" y="5467823"/>
              <a:ext cx="2385160" cy="727143"/>
            </a:xfrm>
            <a:custGeom>
              <a:avLst/>
              <a:gdLst/>
              <a:ahLst/>
              <a:cxnLst/>
              <a:rect l="0" t="0" r="0" b="0"/>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Google Shape;52;p4"/>
            <p:cNvSpPr/>
            <p:nvPr/>
          </p:nvSpPr>
          <p:spPr>
            <a:xfrm>
              <a:off x="7885553" y="4740680"/>
              <a:ext cx="2331607" cy="727143"/>
            </a:xfrm>
            <a:custGeom>
              <a:avLst/>
              <a:gdLst/>
              <a:ahLst/>
              <a:cxnLst/>
              <a:rect l="0" t="0" r="0" b="0"/>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3" name="Google Shape;53;p4"/>
          <p:cNvSpPr txBox="1">
            <a:spLocks noGrp="1"/>
          </p:cNvSpPr>
          <p:nvPr>
            <p:ph type="body" idx="2"/>
          </p:nvPr>
        </p:nvSpPr>
        <p:spPr>
          <a:xfrm>
            <a:off x="6213746" y="1967241"/>
            <a:ext cx="5285919" cy="3749409"/>
          </a:xfrm>
          <a:prstGeom prst="rect">
            <a:avLst/>
          </a:prstGeom>
          <a:noFill/>
          <a:ln>
            <a:noFill/>
          </a:ln>
        </p:spPr>
        <p:txBody>
          <a:bodyPr spcFirstLastPara="1" wrap="square" lIns="0" tIns="45700" rIns="91425" bIns="45700" anchor="t" anchorCtr="0"/>
          <a:lstStyle>
            <a:lvl1pPr marL="347472" marR="0" lvl="0" indent="-342900" algn="l" rtl="0">
              <a:lnSpc>
                <a:spcPct val="100000"/>
              </a:lnSpc>
              <a:spcBef>
                <a:spcPts val="0"/>
              </a:spcBef>
              <a:spcAft>
                <a:spcPts val="600"/>
              </a:spcAft>
              <a:buClr>
                <a:schemeClr val="dk1"/>
              </a:buClr>
              <a:buSzPts val="1800"/>
              <a:buFont typeface="+mj-lt"/>
              <a:buAutoNum type="arabicPeriod"/>
              <a:defRPr sz="1800" b="0" i="0" u="none" strike="noStrike" cap="none">
                <a:solidFill>
                  <a:schemeClr val="dk1"/>
                </a:solidFill>
                <a:latin typeface="Arial"/>
                <a:ea typeface="Arial"/>
                <a:cs typeface="Arial"/>
                <a:sym typeface="Arial"/>
              </a:defRPr>
            </a:lvl1pPr>
            <a:lvl2pPr marL="688975" marR="0" lvl="1" indent="-347663" algn="l" rtl="0">
              <a:lnSpc>
                <a:spcPct val="100000"/>
              </a:lnSpc>
              <a:spcBef>
                <a:spcPts val="0"/>
              </a:spcBef>
              <a:spcAft>
                <a:spcPts val="0"/>
              </a:spcAft>
              <a:buClr>
                <a:schemeClr val="dk1"/>
              </a:buClr>
              <a:buSzPts val="1800"/>
              <a:buFont typeface="Wingdings 3" panose="05040102010807070707" pitchFamily="18" charset="2"/>
              <a:buChar char="*"/>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a:p>
            <a:pPr lvl="1"/>
            <a:r>
              <a:rPr lang="en-US"/>
              <a:t>Second level</a:t>
            </a:r>
          </a:p>
        </p:txBody>
      </p:sp>
      <p:sp>
        <p:nvSpPr>
          <p:cNvPr id="54" name="Google Shape;54;p4"/>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pic>
        <p:nvPicPr>
          <p:cNvPr id="22" name="Google Shape;1266;p52"/>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383986" y="2388341"/>
            <a:ext cx="2408642" cy="2493524"/>
          </a:xfrm>
          <a:prstGeom prst="rect">
            <a:avLst/>
          </a:prstGeom>
          <a:noFill/>
          <a:ln>
            <a:noFill/>
          </a:ln>
        </p:spPr>
      </p:pic>
    </p:spTree>
    <p:extLst>
      <p:ext uri="{BB962C8B-B14F-4D97-AF65-F5344CB8AC3E}">
        <p14:creationId xmlns:p14="http://schemas.microsoft.com/office/powerpoint/2010/main" val="8857768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Content" preserve="1" userDrawn="1">
  <p:cSld name="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grpSp>
        <p:nvGrpSpPr>
          <p:cNvPr id="20" name="Group 19">
            <a:extLst>
              <a:ext uri="{FF2B5EF4-FFF2-40B4-BE49-F238E27FC236}">
                <a16:creationId xmlns:a16="http://schemas.microsoft.com/office/drawing/2014/main" id="{2C39EFD8-4E0A-C622-69FB-33D2C3414734}"/>
              </a:ext>
            </a:extLst>
          </p:cNvPr>
          <p:cNvGrpSpPr/>
          <p:nvPr userDrawn="1"/>
        </p:nvGrpSpPr>
        <p:grpSpPr>
          <a:xfrm>
            <a:off x="487887" y="1319897"/>
            <a:ext cx="699075" cy="699074"/>
            <a:chOff x="487887" y="1402089"/>
            <a:chExt cx="699075" cy="699074"/>
          </a:xfrm>
        </p:grpSpPr>
        <p:sp>
          <p:nvSpPr>
            <p:cNvPr id="3" name="Google Shape;637;p17">
              <a:extLst>
                <a:ext uri="{FF2B5EF4-FFF2-40B4-BE49-F238E27FC236}">
                  <a16:creationId xmlns:a16="http://schemas.microsoft.com/office/drawing/2014/main" id="{DEFEB58E-F6D3-CBF0-8BA7-F98BEC8A2AB7}"/>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4" name="Google Shape;638;p17">
              <a:extLst>
                <a:ext uri="{FF2B5EF4-FFF2-40B4-BE49-F238E27FC236}">
                  <a16:creationId xmlns:a16="http://schemas.microsoft.com/office/drawing/2014/main" id="{33CF64CF-2D2B-B8FE-175F-7CBD5DF88DB6}"/>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7" name="Google Shape;640;p17">
            <a:extLst>
              <a:ext uri="{FF2B5EF4-FFF2-40B4-BE49-F238E27FC236}">
                <a16:creationId xmlns:a16="http://schemas.microsoft.com/office/drawing/2014/main" id="{EC999B7D-6194-6EEB-D50F-F7357EB91FE8}"/>
              </a:ext>
            </a:extLst>
          </p:cNvPr>
          <p:cNvCxnSpPr/>
          <p:nvPr userDrawn="1"/>
        </p:nvCxnSpPr>
        <p:spPr>
          <a:xfrm>
            <a:off x="1192099" y="2147810"/>
            <a:ext cx="4909038" cy="0"/>
          </a:xfrm>
          <a:prstGeom prst="straightConnector1">
            <a:avLst/>
          </a:prstGeom>
          <a:noFill/>
          <a:ln w="9525" cap="flat" cmpd="sng">
            <a:solidFill>
              <a:srgbClr val="16BF7F"/>
            </a:solidFill>
            <a:prstDash val="solid"/>
            <a:round/>
            <a:headEnd type="none" w="sm" len="sm"/>
            <a:tailEnd type="none" w="sm" len="sm"/>
          </a:ln>
        </p:spPr>
      </p:cxnSp>
      <p:sp>
        <p:nvSpPr>
          <p:cNvPr id="9" name="Text Placeholder 8">
            <a:extLst>
              <a:ext uri="{FF2B5EF4-FFF2-40B4-BE49-F238E27FC236}">
                <a16:creationId xmlns:a16="http://schemas.microsoft.com/office/drawing/2014/main" id="{DDBB9719-7ABE-7FAC-BE0A-1D3FB6A580FC}"/>
              </a:ext>
            </a:extLst>
          </p:cNvPr>
          <p:cNvSpPr>
            <a:spLocks noGrp="1"/>
          </p:cNvSpPr>
          <p:nvPr userDrawn="1">
            <p:ph type="body" sz="quarter" idx="13" hasCustomPrompt="1"/>
          </p:nvPr>
        </p:nvSpPr>
        <p:spPr>
          <a:xfrm>
            <a:off x="1320800" y="167018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19" name="Content Placeholder 18">
            <a:extLst>
              <a:ext uri="{FF2B5EF4-FFF2-40B4-BE49-F238E27FC236}">
                <a16:creationId xmlns:a16="http://schemas.microsoft.com/office/drawing/2014/main" id="{160B883A-476B-6BF0-0E19-BC089297222A}"/>
              </a:ext>
            </a:extLst>
          </p:cNvPr>
          <p:cNvSpPr>
            <a:spLocks noGrp="1"/>
          </p:cNvSpPr>
          <p:nvPr userDrawn="1">
            <p:ph sz="quarter" idx="14" hasCustomPrompt="1"/>
          </p:nvPr>
        </p:nvSpPr>
        <p:spPr>
          <a:xfrm>
            <a:off x="1320800" y="1319897"/>
            <a:ext cx="4775200" cy="327025"/>
          </a:xfrm>
          <a:prstGeom prst="rect">
            <a:avLst/>
          </a:prstGeom>
        </p:spPr>
        <p:txBody>
          <a:bodyPr/>
          <a:lstStyle>
            <a:lvl1pPr>
              <a:defRPr b="1"/>
            </a:lvl1pPr>
          </a:lstStyle>
          <a:p>
            <a:pPr lvl="0"/>
            <a:r>
              <a:rPr lang="en-US"/>
              <a:t>Click here to add section tile</a:t>
            </a:r>
          </a:p>
        </p:txBody>
      </p:sp>
      <p:grpSp>
        <p:nvGrpSpPr>
          <p:cNvPr id="657" name="Group 656">
            <a:extLst>
              <a:ext uri="{FF2B5EF4-FFF2-40B4-BE49-F238E27FC236}">
                <a16:creationId xmlns:a16="http://schemas.microsoft.com/office/drawing/2014/main" id="{8816485D-3A5A-C1E2-4DF5-BCE317E5D299}"/>
              </a:ext>
            </a:extLst>
          </p:cNvPr>
          <p:cNvGrpSpPr/>
          <p:nvPr userDrawn="1"/>
        </p:nvGrpSpPr>
        <p:grpSpPr>
          <a:xfrm>
            <a:off x="487887" y="2225072"/>
            <a:ext cx="699075" cy="699074"/>
            <a:chOff x="487887" y="1402089"/>
            <a:chExt cx="699075" cy="699074"/>
          </a:xfrm>
        </p:grpSpPr>
        <p:sp>
          <p:nvSpPr>
            <p:cNvPr id="658" name="Google Shape;637;p17">
              <a:extLst>
                <a:ext uri="{FF2B5EF4-FFF2-40B4-BE49-F238E27FC236}">
                  <a16:creationId xmlns:a16="http://schemas.microsoft.com/office/drawing/2014/main" id="{5FC13F95-3CFE-65EC-09E6-27F8482CABD9}"/>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38;p17">
              <a:extLst>
                <a:ext uri="{FF2B5EF4-FFF2-40B4-BE49-F238E27FC236}">
                  <a16:creationId xmlns:a16="http://schemas.microsoft.com/office/drawing/2014/main" id="{E911378E-B3CD-7CFE-9283-4866EED3E55B}"/>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0" name="Google Shape;640;p17">
            <a:extLst>
              <a:ext uri="{FF2B5EF4-FFF2-40B4-BE49-F238E27FC236}">
                <a16:creationId xmlns:a16="http://schemas.microsoft.com/office/drawing/2014/main" id="{A5CB84BB-AA28-7B80-E2E9-93F23F56BD7C}"/>
              </a:ext>
            </a:extLst>
          </p:cNvPr>
          <p:cNvCxnSpPr/>
          <p:nvPr userDrawn="1"/>
        </p:nvCxnSpPr>
        <p:spPr>
          <a:xfrm>
            <a:off x="1192099" y="3052985"/>
            <a:ext cx="4909038" cy="0"/>
          </a:xfrm>
          <a:prstGeom prst="straightConnector1">
            <a:avLst/>
          </a:prstGeom>
          <a:noFill/>
          <a:ln w="9525" cap="flat" cmpd="sng">
            <a:solidFill>
              <a:srgbClr val="16BF7F"/>
            </a:solidFill>
            <a:prstDash val="solid"/>
            <a:round/>
            <a:headEnd type="none" w="sm" len="sm"/>
            <a:tailEnd type="none" w="sm" len="sm"/>
          </a:ln>
        </p:spPr>
      </p:cxnSp>
      <p:sp>
        <p:nvSpPr>
          <p:cNvPr id="661" name="Text Placeholder 8">
            <a:extLst>
              <a:ext uri="{FF2B5EF4-FFF2-40B4-BE49-F238E27FC236}">
                <a16:creationId xmlns:a16="http://schemas.microsoft.com/office/drawing/2014/main" id="{38EB1A72-C1BF-76B3-9C97-1EC69020C033}"/>
              </a:ext>
            </a:extLst>
          </p:cNvPr>
          <p:cNvSpPr>
            <a:spLocks noGrp="1"/>
          </p:cNvSpPr>
          <p:nvPr>
            <p:ph type="body" sz="quarter" idx="15" hasCustomPrompt="1"/>
          </p:nvPr>
        </p:nvSpPr>
        <p:spPr>
          <a:xfrm>
            <a:off x="1320800" y="257536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2" name="Content Placeholder 18">
            <a:extLst>
              <a:ext uri="{FF2B5EF4-FFF2-40B4-BE49-F238E27FC236}">
                <a16:creationId xmlns:a16="http://schemas.microsoft.com/office/drawing/2014/main" id="{75D774A4-4ECA-9466-5026-FDCD17FB6390}"/>
              </a:ext>
            </a:extLst>
          </p:cNvPr>
          <p:cNvSpPr>
            <a:spLocks noGrp="1"/>
          </p:cNvSpPr>
          <p:nvPr>
            <p:ph sz="quarter" idx="16" hasCustomPrompt="1"/>
          </p:nvPr>
        </p:nvSpPr>
        <p:spPr>
          <a:xfrm>
            <a:off x="1320800" y="2225072"/>
            <a:ext cx="4775200" cy="327025"/>
          </a:xfrm>
          <a:prstGeom prst="rect">
            <a:avLst/>
          </a:prstGeom>
        </p:spPr>
        <p:txBody>
          <a:bodyPr/>
          <a:lstStyle>
            <a:lvl1pPr>
              <a:defRPr b="1"/>
            </a:lvl1pPr>
          </a:lstStyle>
          <a:p>
            <a:pPr lvl="0"/>
            <a:r>
              <a:rPr lang="en-US"/>
              <a:t>Click here to add section tile</a:t>
            </a:r>
          </a:p>
        </p:txBody>
      </p:sp>
      <p:grpSp>
        <p:nvGrpSpPr>
          <p:cNvPr id="663" name="Group 662">
            <a:extLst>
              <a:ext uri="{FF2B5EF4-FFF2-40B4-BE49-F238E27FC236}">
                <a16:creationId xmlns:a16="http://schemas.microsoft.com/office/drawing/2014/main" id="{74515FA0-9507-4864-7417-6E03DCD98907}"/>
              </a:ext>
            </a:extLst>
          </p:cNvPr>
          <p:cNvGrpSpPr/>
          <p:nvPr userDrawn="1"/>
        </p:nvGrpSpPr>
        <p:grpSpPr>
          <a:xfrm>
            <a:off x="487887" y="3130247"/>
            <a:ext cx="699075" cy="699074"/>
            <a:chOff x="487887" y="1402089"/>
            <a:chExt cx="699075" cy="699074"/>
          </a:xfrm>
        </p:grpSpPr>
        <p:sp>
          <p:nvSpPr>
            <p:cNvPr id="664" name="Google Shape;637;p17">
              <a:extLst>
                <a:ext uri="{FF2B5EF4-FFF2-40B4-BE49-F238E27FC236}">
                  <a16:creationId xmlns:a16="http://schemas.microsoft.com/office/drawing/2014/main" id="{41E57000-5E7A-590E-637F-A41B224AAC23}"/>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5" name="Google Shape;638;p17">
              <a:extLst>
                <a:ext uri="{FF2B5EF4-FFF2-40B4-BE49-F238E27FC236}">
                  <a16:creationId xmlns:a16="http://schemas.microsoft.com/office/drawing/2014/main" id="{42B84B4F-1BA7-EA1C-BEE0-9C1705B69581}"/>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6" name="Google Shape;640;p17">
            <a:extLst>
              <a:ext uri="{FF2B5EF4-FFF2-40B4-BE49-F238E27FC236}">
                <a16:creationId xmlns:a16="http://schemas.microsoft.com/office/drawing/2014/main" id="{C4A229F6-DC92-360F-0F8D-5343CC6195A2}"/>
              </a:ext>
            </a:extLst>
          </p:cNvPr>
          <p:cNvCxnSpPr/>
          <p:nvPr userDrawn="1"/>
        </p:nvCxnSpPr>
        <p:spPr>
          <a:xfrm>
            <a:off x="1192099" y="3958160"/>
            <a:ext cx="4909038" cy="0"/>
          </a:xfrm>
          <a:prstGeom prst="straightConnector1">
            <a:avLst/>
          </a:prstGeom>
          <a:noFill/>
          <a:ln w="9525" cap="flat" cmpd="sng">
            <a:solidFill>
              <a:srgbClr val="16BF7F"/>
            </a:solidFill>
            <a:prstDash val="solid"/>
            <a:round/>
            <a:headEnd type="none" w="sm" len="sm"/>
            <a:tailEnd type="none" w="sm" len="sm"/>
          </a:ln>
        </p:spPr>
      </p:cxnSp>
      <p:sp>
        <p:nvSpPr>
          <p:cNvPr id="667" name="Text Placeholder 8">
            <a:extLst>
              <a:ext uri="{FF2B5EF4-FFF2-40B4-BE49-F238E27FC236}">
                <a16:creationId xmlns:a16="http://schemas.microsoft.com/office/drawing/2014/main" id="{12BC053D-CAC1-E9B1-8527-03AB99888AF7}"/>
              </a:ext>
            </a:extLst>
          </p:cNvPr>
          <p:cNvSpPr>
            <a:spLocks noGrp="1"/>
          </p:cNvSpPr>
          <p:nvPr>
            <p:ph type="body" sz="quarter" idx="17" hasCustomPrompt="1"/>
          </p:nvPr>
        </p:nvSpPr>
        <p:spPr>
          <a:xfrm>
            <a:off x="1320800" y="348053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8" name="Content Placeholder 18">
            <a:extLst>
              <a:ext uri="{FF2B5EF4-FFF2-40B4-BE49-F238E27FC236}">
                <a16:creationId xmlns:a16="http://schemas.microsoft.com/office/drawing/2014/main" id="{904F3D98-9CBC-7002-3A09-27601597BE4A}"/>
              </a:ext>
            </a:extLst>
          </p:cNvPr>
          <p:cNvSpPr>
            <a:spLocks noGrp="1"/>
          </p:cNvSpPr>
          <p:nvPr>
            <p:ph sz="quarter" idx="18" hasCustomPrompt="1"/>
          </p:nvPr>
        </p:nvSpPr>
        <p:spPr>
          <a:xfrm>
            <a:off x="1320800" y="3130247"/>
            <a:ext cx="4775200" cy="327025"/>
          </a:xfrm>
          <a:prstGeom prst="rect">
            <a:avLst/>
          </a:prstGeom>
        </p:spPr>
        <p:txBody>
          <a:bodyPr/>
          <a:lstStyle>
            <a:lvl1pPr>
              <a:defRPr b="1"/>
            </a:lvl1pPr>
          </a:lstStyle>
          <a:p>
            <a:pPr lvl="0"/>
            <a:r>
              <a:rPr lang="en-US"/>
              <a:t>Click here to add section tile</a:t>
            </a:r>
          </a:p>
        </p:txBody>
      </p:sp>
      <p:grpSp>
        <p:nvGrpSpPr>
          <p:cNvPr id="669" name="Group 668">
            <a:extLst>
              <a:ext uri="{FF2B5EF4-FFF2-40B4-BE49-F238E27FC236}">
                <a16:creationId xmlns:a16="http://schemas.microsoft.com/office/drawing/2014/main" id="{AE0EF969-54ED-86DF-7B01-B98875620708}"/>
              </a:ext>
            </a:extLst>
          </p:cNvPr>
          <p:cNvGrpSpPr/>
          <p:nvPr userDrawn="1"/>
        </p:nvGrpSpPr>
        <p:grpSpPr>
          <a:xfrm>
            <a:off x="487887" y="4035422"/>
            <a:ext cx="699075" cy="699074"/>
            <a:chOff x="487887" y="1402089"/>
            <a:chExt cx="699075" cy="699074"/>
          </a:xfrm>
        </p:grpSpPr>
        <p:sp>
          <p:nvSpPr>
            <p:cNvPr id="670" name="Google Shape;637;p17">
              <a:extLst>
                <a:ext uri="{FF2B5EF4-FFF2-40B4-BE49-F238E27FC236}">
                  <a16:creationId xmlns:a16="http://schemas.microsoft.com/office/drawing/2014/main" id="{A2B0E099-0185-9DF9-D68D-EAC2EBB5C50D}"/>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1" name="Google Shape;638;p17">
              <a:extLst>
                <a:ext uri="{FF2B5EF4-FFF2-40B4-BE49-F238E27FC236}">
                  <a16:creationId xmlns:a16="http://schemas.microsoft.com/office/drawing/2014/main" id="{1D314087-7C3A-7184-010E-A7CBC8E104E5}"/>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2" name="Google Shape;640;p17">
            <a:extLst>
              <a:ext uri="{FF2B5EF4-FFF2-40B4-BE49-F238E27FC236}">
                <a16:creationId xmlns:a16="http://schemas.microsoft.com/office/drawing/2014/main" id="{D9C17E31-56E1-5034-5BEF-015F03287534}"/>
              </a:ext>
            </a:extLst>
          </p:cNvPr>
          <p:cNvCxnSpPr/>
          <p:nvPr userDrawn="1"/>
        </p:nvCxnSpPr>
        <p:spPr>
          <a:xfrm>
            <a:off x="1192099" y="4863335"/>
            <a:ext cx="4909038" cy="0"/>
          </a:xfrm>
          <a:prstGeom prst="straightConnector1">
            <a:avLst/>
          </a:prstGeom>
          <a:noFill/>
          <a:ln w="9525" cap="flat" cmpd="sng">
            <a:solidFill>
              <a:srgbClr val="16BF7F"/>
            </a:solidFill>
            <a:prstDash val="solid"/>
            <a:round/>
            <a:headEnd type="none" w="sm" len="sm"/>
            <a:tailEnd type="none" w="sm" len="sm"/>
          </a:ln>
        </p:spPr>
      </p:cxnSp>
      <p:sp>
        <p:nvSpPr>
          <p:cNvPr id="673" name="Text Placeholder 8">
            <a:extLst>
              <a:ext uri="{FF2B5EF4-FFF2-40B4-BE49-F238E27FC236}">
                <a16:creationId xmlns:a16="http://schemas.microsoft.com/office/drawing/2014/main" id="{2374E364-5257-BD58-9401-E9EF562CB7D4}"/>
              </a:ext>
            </a:extLst>
          </p:cNvPr>
          <p:cNvSpPr>
            <a:spLocks noGrp="1"/>
          </p:cNvSpPr>
          <p:nvPr>
            <p:ph type="body" sz="quarter" idx="19" hasCustomPrompt="1"/>
          </p:nvPr>
        </p:nvSpPr>
        <p:spPr>
          <a:xfrm>
            <a:off x="1320800" y="438571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74" name="Content Placeholder 18">
            <a:extLst>
              <a:ext uri="{FF2B5EF4-FFF2-40B4-BE49-F238E27FC236}">
                <a16:creationId xmlns:a16="http://schemas.microsoft.com/office/drawing/2014/main" id="{DFBC2781-CAF7-637C-08A3-BB858C07F908}"/>
              </a:ext>
            </a:extLst>
          </p:cNvPr>
          <p:cNvSpPr>
            <a:spLocks noGrp="1"/>
          </p:cNvSpPr>
          <p:nvPr>
            <p:ph sz="quarter" idx="20" hasCustomPrompt="1"/>
          </p:nvPr>
        </p:nvSpPr>
        <p:spPr>
          <a:xfrm>
            <a:off x="1320800" y="4035422"/>
            <a:ext cx="4775200" cy="327025"/>
          </a:xfrm>
          <a:prstGeom prst="rect">
            <a:avLst/>
          </a:prstGeom>
        </p:spPr>
        <p:txBody>
          <a:bodyPr/>
          <a:lstStyle>
            <a:lvl1pPr>
              <a:defRPr b="1"/>
            </a:lvl1pPr>
          </a:lstStyle>
          <a:p>
            <a:pPr lvl="0"/>
            <a:r>
              <a:rPr lang="en-US"/>
              <a:t>Click here to add section tile</a:t>
            </a:r>
          </a:p>
        </p:txBody>
      </p:sp>
      <p:grpSp>
        <p:nvGrpSpPr>
          <p:cNvPr id="675" name="Group 674">
            <a:extLst>
              <a:ext uri="{FF2B5EF4-FFF2-40B4-BE49-F238E27FC236}">
                <a16:creationId xmlns:a16="http://schemas.microsoft.com/office/drawing/2014/main" id="{703DF4E6-076E-7425-4C27-B29C223F2504}"/>
              </a:ext>
            </a:extLst>
          </p:cNvPr>
          <p:cNvGrpSpPr/>
          <p:nvPr userDrawn="1"/>
        </p:nvGrpSpPr>
        <p:grpSpPr>
          <a:xfrm>
            <a:off x="487887" y="4928976"/>
            <a:ext cx="699075" cy="699074"/>
            <a:chOff x="487887" y="1402089"/>
            <a:chExt cx="699075" cy="699074"/>
          </a:xfrm>
        </p:grpSpPr>
        <p:sp>
          <p:nvSpPr>
            <p:cNvPr id="676" name="Google Shape;637;p17">
              <a:extLst>
                <a:ext uri="{FF2B5EF4-FFF2-40B4-BE49-F238E27FC236}">
                  <a16:creationId xmlns:a16="http://schemas.microsoft.com/office/drawing/2014/main" id="{1947B1DD-486A-DFCA-769C-419E37BC1FF4}"/>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7" name="Google Shape;638;p17">
              <a:extLst>
                <a:ext uri="{FF2B5EF4-FFF2-40B4-BE49-F238E27FC236}">
                  <a16:creationId xmlns:a16="http://schemas.microsoft.com/office/drawing/2014/main" id="{47D34A30-65CF-4F2E-05DC-D88A2110017C}"/>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8" name="Google Shape;640;p17">
            <a:extLst>
              <a:ext uri="{FF2B5EF4-FFF2-40B4-BE49-F238E27FC236}">
                <a16:creationId xmlns:a16="http://schemas.microsoft.com/office/drawing/2014/main" id="{13E0C7CE-4429-AAD2-CC5F-D7DBE75A2628}"/>
              </a:ext>
            </a:extLst>
          </p:cNvPr>
          <p:cNvCxnSpPr/>
          <p:nvPr userDrawn="1"/>
        </p:nvCxnSpPr>
        <p:spPr>
          <a:xfrm>
            <a:off x="1192099" y="5756889"/>
            <a:ext cx="4909038" cy="0"/>
          </a:xfrm>
          <a:prstGeom prst="straightConnector1">
            <a:avLst/>
          </a:prstGeom>
          <a:noFill/>
          <a:ln w="9525" cap="flat" cmpd="sng">
            <a:solidFill>
              <a:srgbClr val="16BF7F"/>
            </a:solidFill>
            <a:prstDash val="solid"/>
            <a:round/>
            <a:headEnd type="none" w="sm" len="sm"/>
            <a:tailEnd type="none" w="sm" len="sm"/>
          </a:ln>
        </p:spPr>
      </p:cxnSp>
      <p:sp>
        <p:nvSpPr>
          <p:cNvPr id="679" name="Text Placeholder 8">
            <a:extLst>
              <a:ext uri="{FF2B5EF4-FFF2-40B4-BE49-F238E27FC236}">
                <a16:creationId xmlns:a16="http://schemas.microsoft.com/office/drawing/2014/main" id="{D056A188-6B90-CB1E-2372-B771453F3858}"/>
              </a:ext>
            </a:extLst>
          </p:cNvPr>
          <p:cNvSpPr>
            <a:spLocks noGrp="1"/>
          </p:cNvSpPr>
          <p:nvPr>
            <p:ph type="body" sz="quarter" idx="21" hasCustomPrompt="1"/>
          </p:nvPr>
        </p:nvSpPr>
        <p:spPr>
          <a:xfrm>
            <a:off x="1320800" y="5279268"/>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81" name="Content Placeholder 18">
            <a:extLst>
              <a:ext uri="{FF2B5EF4-FFF2-40B4-BE49-F238E27FC236}">
                <a16:creationId xmlns:a16="http://schemas.microsoft.com/office/drawing/2014/main" id="{D5329DA1-7FAA-D659-4D8D-8B25852D4581}"/>
              </a:ext>
            </a:extLst>
          </p:cNvPr>
          <p:cNvSpPr>
            <a:spLocks noGrp="1"/>
          </p:cNvSpPr>
          <p:nvPr>
            <p:ph sz="quarter" idx="22" hasCustomPrompt="1"/>
          </p:nvPr>
        </p:nvSpPr>
        <p:spPr>
          <a:xfrm>
            <a:off x="1320800" y="4928976"/>
            <a:ext cx="4775200" cy="327025"/>
          </a:xfrm>
          <a:prstGeom prst="rect">
            <a:avLst/>
          </a:prstGeom>
        </p:spPr>
        <p:txBody>
          <a:bodyPr/>
          <a:lstStyle>
            <a:lvl1pPr>
              <a:defRPr b="1"/>
            </a:lvl1pPr>
          </a:lstStyle>
          <a:p>
            <a:pPr lvl="0"/>
            <a:r>
              <a:rPr lang="en-US"/>
              <a:t>Click here to add section tile</a:t>
            </a:r>
          </a:p>
        </p:txBody>
      </p:sp>
    </p:spTree>
    <p:extLst>
      <p:ext uri="{BB962C8B-B14F-4D97-AF65-F5344CB8AC3E}">
        <p14:creationId xmlns:p14="http://schemas.microsoft.com/office/powerpoint/2010/main" val="32125145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Content">
  <p:cSld name="1_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7252671"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Tree>
    <p:extLst>
      <p:ext uri="{BB962C8B-B14F-4D97-AF65-F5344CB8AC3E}">
        <p14:creationId xmlns:p14="http://schemas.microsoft.com/office/powerpoint/2010/main" val="19193978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Content" preserve="1">
  <p:cSld name="1_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07531"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18813053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Content" preserve="1">
  <p:cSld name="1_Title+Content">
    <p:bg>
      <p:bgPr>
        <a:solidFill>
          <a:schemeClr val="tx2">
            <a:lumMod val="10000"/>
          </a:schemeClr>
        </a:solidFill>
        <a:effectLst/>
      </p:bgPr>
    </p:bg>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53249"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bg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2088008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6"/>
        <p:cNvGrpSpPr/>
        <p:nvPr/>
      </p:nvGrpSpPr>
      <p:grpSpPr>
        <a:xfrm>
          <a:off x="0" y="0"/>
          <a:ext cx="0" cy="0"/>
          <a:chOff x="0" y="0"/>
          <a:chExt cx="0" cy="0"/>
        </a:xfrm>
      </p:grpSpPr>
      <p:sp>
        <p:nvSpPr>
          <p:cNvPr id="287" name="Google Shape;287;p11"/>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89" name="Google Shape;289;p11"/>
          <p:cNvGrpSpPr/>
          <p:nvPr/>
        </p:nvGrpSpPr>
        <p:grpSpPr>
          <a:xfrm>
            <a:off x="0" y="5025802"/>
            <a:ext cx="12192001" cy="144981"/>
            <a:chOff x="1751419" y="4036682"/>
            <a:chExt cx="9944457" cy="58272"/>
          </a:xfrm>
        </p:grpSpPr>
        <p:sp>
          <p:nvSpPr>
            <p:cNvPr id="290" name="Google Shape;290;p11"/>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1" name="Google Shape;291;p11"/>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2" name="Google Shape;292;p11"/>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3" name="Google Shape;293;p11"/>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4" name="Google Shape;294;p11"/>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5" name="Google Shape;295;p11"/>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296" name="Google Shape;296;p11"/>
          <p:cNvGrpSpPr/>
          <p:nvPr/>
        </p:nvGrpSpPr>
        <p:grpSpPr>
          <a:xfrm>
            <a:off x="1217471" y="2920934"/>
            <a:ext cx="1304470" cy="2431269"/>
            <a:chOff x="1217471" y="1893408"/>
            <a:chExt cx="1304470" cy="2431269"/>
          </a:xfrm>
        </p:grpSpPr>
        <p:grpSp>
          <p:nvGrpSpPr>
            <p:cNvPr id="297" name="Google Shape;297;p11"/>
            <p:cNvGrpSpPr/>
            <p:nvPr/>
          </p:nvGrpSpPr>
          <p:grpSpPr>
            <a:xfrm>
              <a:off x="1217471" y="2766893"/>
              <a:ext cx="1304470" cy="1557784"/>
              <a:chOff x="1217471" y="2766893"/>
              <a:chExt cx="1304470" cy="1557784"/>
            </a:xfrm>
          </p:grpSpPr>
          <p:grpSp>
            <p:nvGrpSpPr>
              <p:cNvPr id="298" name="Google Shape;298;p11"/>
              <p:cNvGrpSpPr/>
              <p:nvPr/>
            </p:nvGrpSpPr>
            <p:grpSpPr>
              <a:xfrm>
                <a:off x="1217471" y="2766893"/>
                <a:ext cx="1304470" cy="1557784"/>
                <a:chOff x="1199541" y="3267114"/>
                <a:chExt cx="1304470" cy="1557784"/>
              </a:xfrm>
            </p:grpSpPr>
            <p:sp>
              <p:nvSpPr>
                <p:cNvPr id="299" name="Google Shape;299;p11"/>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0" name="Google Shape;300;p11"/>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01" name="Google Shape;301;p11"/>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02" name="Google Shape;302;p11"/>
            <p:cNvGrpSpPr/>
            <p:nvPr/>
          </p:nvGrpSpPr>
          <p:grpSpPr>
            <a:xfrm>
              <a:off x="1289951" y="1893408"/>
              <a:ext cx="1136271" cy="1246506"/>
              <a:chOff x="627304" y="1987183"/>
              <a:chExt cx="1594615" cy="1749317"/>
            </a:xfrm>
          </p:grpSpPr>
          <p:sp>
            <p:nvSpPr>
              <p:cNvPr id="303" name="Google Shape;30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4" name="Google Shape;30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5" name="Google Shape;30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06" name="Google Shape;306;p11"/>
          <p:cNvGrpSpPr/>
          <p:nvPr/>
        </p:nvGrpSpPr>
        <p:grpSpPr>
          <a:xfrm>
            <a:off x="3286748" y="2920934"/>
            <a:ext cx="1304470" cy="2483739"/>
            <a:chOff x="3326504" y="1893408"/>
            <a:chExt cx="1304470" cy="2483739"/>
          </a:xfrm>
        </p:grpSpPr>
        <p:grpSp>
          <p:nvGrpSpPr>
            <p:cNvPr id="307" name="Google Shape;307;p11"/>
            <p:cNvGrpSpPr/>
            <p:nvPr/>
          </p:nvGrpSpPr>
          <p:grpSpPr>
            <a:xfrm>
              <a:off x="3326504" y="2772528"/>
              <a:ext cx="1304470" cy="1604619"/>
              <a:chOff x="3326504" y="2772528"/>
              <a:chExt cx="1304470" cy="1604619"/>
            </a:xfrm>
          </p:grpSpPr>
          <p:grpSp>
            <p:nvGrpSpPr>
              <p:cNvPr id="308" name="Google Shape;308;p11"/>
              <p:cNvGrpSpPr/>
              <p:nvPr/>
            </p:nvGrpSpPr>
            <p:grpSpPr>
              <a:xfrm>
                <a:off x="3326504" y="2772528"/>
                <a:ext cx="1304470" cy="1604619"/>
                <a:chOff x="3269602" y="3277053"/>
                <a:chExt cx="1304470" cy="1593145"/>
              </a:xfrm>
            </p:grpSpPr>
            <p:sp>
              <p:nvSpPr>
                <p:cNvPr id="309" name="Google Shape;309;p11"/>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11"/>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11" name="Google Shape;311;p11"/>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12" name="Google Shape;312;p11"/>
            <p:cNvGrpSpPr/>
            <p:nvPr/>
          </p:nvGrpSpPr>
          <p:grpSpPr>
            <a:xfrm>
              <a:off x="3410604" y="1893408"/>
              <a:ext cx="1136271" cy="1246506"/>
              <a:chOff x="627304" y="1987183"/>
              <a:chExt cx="1594615" cy="1749317"/>
            </a:xfrm>
          </p:grpSpPr>
          <p:sp>
            <p:nvSpPr>
              <p:cNvPr id="313" name="Google Shape;31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Google Shape;31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5" name="Google Shape;31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16" name="Google Shape;316;p11"/>
          <p:cNvGrpSpPr/>
          <p:nvPr/>
        </p:nvGrpSpPr>
        <p:grpSpPr>
          <a:xfrm>
            <a:off x="5362701" y="2917613"/>
            <a:ext cx="1304470" cy="2426375"/>
            <a:chOff x="5452152" y="1890087"/>
            <a:chExt cx="1304470" cy="2426375"/>
          </a:xfrm>
        </p:grpSpPr>
        <p:grpSp>
          <p:nvGrpSpPr>
            <p:cNvPr id="317" name="Google Shape;317;p11"/>
            <p:cNvGrpSpPr/>
            <p:nvPr/>
          </p:nvGrpSpPr>
          <p:grpSpPr>
            <a:xfrm>
              <a:off x="5452152" y="2763572"/>
              <a:ext cx="1304470" cy="1552890"/>
              <a:chOff x="5452152" y="2763572"/>
              <a:chExt cx="1304470" cy="1552890"/>
            </a:xfrm>
          </p:grpSpPr>
          <p:grpSp>
            <p:nvGrpSpPr>
              <p:cNvPr id="318" name="Google Shape;318;p11"/>
              <p:cNvGrpSpPr/>
              <p:nvPr/>
            </p:nvGrpSpPr>
            <p:grpSpPr>
              <a:xfrm>
                <a:off x="5452152" y="2763572"/>
                <a:ext cx="1304470" cy="1552890"/>
                <a:chOff x="5960996" y="3267114"/>
                <a:chExt cx="1304470" cy="1559509"/>
              </a:xfrm>
            </p:grpSpPr>
            <p:sp>
              <p:nvSpPr>
                <p:cNvPr id="319" name="Google Shape;319;p11"/>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Google Shape;320;p11"/>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21" name="Google Shape;321;p11"/>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22" name="Google Shape;322;p11"/>
            <p:cNvGrpSpPr/>
            <p:nvPr/>
          </p:nvGrpSpPr>
          <p:grpSpPr>
            <a:xfrm>
              <a:off x="5556109" y="1890087"/>
              <a:ext cx="1136271" cy="1246506"/>
              <a:chOff x="627304" y="1987183"/>
              <a:chExt cx="1594615" cy="1749317"/>
            </a:xfrm>
          </p:grpSpPr>
          <p:sp>
            <p:nvSpPr>
              <p:cNvPr id="323" name="Google Shape;32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4" name="Google Shape;32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Google Shape;32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26" name="Google Shape;326;p11"/>
          <p:cNvGrpSpPr/>
          <p:nvPr/>
        </p:nvGrpSpPr>
        <p:grpSpPr>
          <a:xfrm>
            <a:off x="7695802" y="2917613"/>
            <a:ext cx="1304470" cy="2434590"/>
            <a:chOff x="7521759" y="1890087"/>
            <a:chExt cx="1304470" cy="2434590"/>
          </a:xfrm>
        </p:grpSpPr>
        <p:grpSp>
          <p:nvGrpSpPr>
            <p:cNvPr id="327" name="Google Shape;327;p11"/>
            <p:cNvGrpSpPr/>
            <p:nvPr/>
          </p:nvGrpSpPr>
          <p:grpSpPr>
            <a:xfrm>
              <a:off x="7521759" y="2766893"/>
              <a:ext cx="1304470" cy="1557784"/>
              <a:chOff x="7521759" y="2766893"/>
              <a:chExt cx="1304470" cy="1557784"/>
            </a:xfrm>
          </p:grpSpPr>
          <p:grpSp>
            <p:nvGrpSpPr>
              <p:cNvPr id="328" name="Google Shape;328;p11"/>
              <p:cNvGrpSpPr/>
              <p:nvPr/>
            </p:nvGrpSpPr>
            <p:grpSpPr>
              <a:xfrm>
                <a:off x="7521759" y="2766893"/>
                <a:ext cx="1304470" cy="1557784"/>
                <a:chOff x="7980910" y="3267114"/>
                <a:chExt cx="1304470" cy="1557784"/>
              </a:xfrm>
            </p:grpSpPr>
            <p:sp>
              <p:nvSpPr>
                <p:cNvPr id="329" name="Google Shape;329;p11"/>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0" name="Google Shape;330;p11"/>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31" name="Google Shape;331;p11"/>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32" name="Google Shape;332;p11"/>
            <p:cNvGrpSpPr/>
            <p:nvPr/>
          </p:nvGrpSpPr>
          <p:grpSpPr>
            <a:xfrm>
              <a:off x="7622141" y="1890087"/>
              <a:ext cx="1136271" cy="1246506"/>
              <a:chOff x="627304" y="1987183"/>
              <a:chExt cx="1594615" cy="1749317"/>
            </a:xfrm>
          </p:grpSpPr>
          <p:sp>
            <p:nvSpPr>
              <p:cNvPr id="333" name="Google Shape;33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Google Shape;33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5" name="Google Shape;33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36" name="Google Shape;336;p11"/>
          <p:cNvGrpSpPr/>
          <p:nvPr/>
        </p:nvGrpSpPr>
        <p:grpSpPr>
          <a:xfrm>
            <a:off x="10039725" y="2881865"/>
            <a:ext cx="1304470" cy="2435707"/>
            <a:chOff x="9646841" y="1888970"/>
            <a:chExt cx="1304470" cy="2435707"/>
          </a:xfrm>
        </p:grpSpPr>
        <p:grpSp>
          <p:nvGrpSpPr>
            <p:cNvPr id="337" name="Google Shape;337;p11"/>
            <p:cNvGrpSpPr/>
            <p:nvPr/>
          </p:nvGrpSpPr>
          <p:grpSpPr>
            <a:xfrm>
              <a:off x="9646841" y="2766893"/>
              <a:ext cx="1304470" cy="1557784"/>
              <a:chOff x="9646841" y="2766893"/>
              <a:chExt cx="1304470" cy="1557784"/>
            </a:xfrm>
          </p:grpSpPr>
          <p:grpSp>
            <p:nvGrpSpPr>
              <p:cNvPr id="338" name="Google Shape;338;p11"/>
              <p:cNvGrpSpPr/>
              <p:nvPr/>
            </p:nvGrpSpPr>
            <p:grpSpPr>
              <a:xfrm>
                <a:off x="9646841" y="2766893"/>
                <a:ext cx="1304470" cy="1557784"/>
                <a:chOff x="9539460" y="3267114"/>
                <a:chExt cx="1304470" cy="1557784"/>
              </a:xfrm>
            </p:grpSpPr>
            <p:sp>
              <p:nvSpPr>
                <p:cNvPr id="339" name="Google Shape;339;p11"/>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0" name="Google Shape;340;p11"/>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1" name="Google Shape;341;p11"/>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42" name="Google Shape;342;p11"/>
            <p:cNvGrpSpPr/>
            <p:nvPr/>
          </p:nvGrpSpPr>
          <p:grpSpPr>
            <a:xfrm>
              <a:off x="9755990" y="1888970"/>
              <a:ext cx="1136271" cy="1246506"/>
              <a:chOff x="627304" y="1987183"/>
              <a:chExt cx="1594615" cy="1749317"/>
            </a:xfrm>
          </p:grpSpPr>
          <p:sp>
            <p:nvSpPr>
              <p:cNvPr id="343" name="Google Shape;34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Google Shape;34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346" name="Google Shape;346;p11"/>
          <p:cNvSpPr txBox="1">
            <a:spLocks noGrp="1"/>
          </p:cNvSpPr>
          <p:nvPr>
            <p:ph type="body" idx="2"/>
          </p:nvPr>
        </p:nvSpPr>
        <p:spPr>
          <a:xfrm>
            <a:off x="868842"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7" name="Google Shape;347;p11"/>
          <p:cNvSpPr txBox="1">
            <a:spLocks noGrp="1"/>
          </p:cNvSpPr>
          <p:nvPr>
            <p:ph type="body" idx="3"/>
          </p:nvPr>
        </p:nvSpPr>
        <p:spPr>
          <a:xfrm>
            <a:off x="3081061" y="5721632"/>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8" name="Google Shape;348;p11"/>
          <p:cNvSpPr txBox="1">
            <a:spLocks noGrp="1"/>
          </p:cNvSpPr>
          <p:nvPr>
            <p:ph type="body" idx="4"/>
          </p:nvPr>
        </p:nvSpPr>
        <p:spPr>
          <a:xfrm>
            <a:off x="5293281"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9" name="Google Shape;349;p11"/>
          <p:cNvSpPr txBox="1">
            <a:spLocks noGrp="1"/>
          </p:cNvSpPr>
          <p:nvPr>
            <p:ph type="body" idx="5"/>
          </p:nvPr>
        </p:nvSpPr>
        <p:spPr>
          <a:xfrm>
            <a:off x="7412699"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0" name="Google Shape;350;p11"/>
          <p:cNvSpPr txBox="1">
            <a:spLocks noGrp="1"/>
          </p:cNvSpPr>
          <p:nvPr>
            <p:ph type="body" idx="6"/>
          </p:nvPr>
        </p:nvSpPr>
        <p:spPr>
          <a:xfrm>
            <a:off x="9532117" y="5707711"/>
            <a:ext cx="1899629"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1" name="Google Shape;351;p11"/>
          <p:cNvSpPr txBox="1">
            <a:spLocks noGrp="1"/>
          </p:cNvSpPr>
          <p:nvPr>
            <p:ph type="body" idx="7"/>
          </p:nvPr>
        </p:nvSpPr>
        <p:spPr>
          <a:xfrm>
            <a:off x="514350" y="1304995"/>
            <a:ext cx="10273812" cy="14532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8"/>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8"/>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8"/>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8"/>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8"/>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3231739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2" name="Google Shape;682;p20"/>
          <p:cNvSpPr txBox="1">
            <a:spLocks noGrp="1"/>
          </p:cNvSpPr>
          <p:nvPr>
            <p:ph type="body" idx="2"/>
          </p:nvPr>
        </p:nvSpPr>
        <p:spPr>
          <a:xfrm>
            <a:off x="514350" y="4368799"/>
            <a:ext cx="11047534" cy="1777023"/>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2">
                    <a:lumMod val="50000"/>
                  </a:schemeClr>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2">
                    <a:lumMod val="50000"/>
                  </a:schemeClr>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2">
                    <a:lumMod val="50000"/>
                  </a:schemeClr>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2">
                    <a:lumMod val="50000"/>
                  </a:schemeClr>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p:nvPr userDrawn="1"/>
        </p:nvSpPr>
        <p:spPr>
          <a:xfrm>
            <a:off x="0" y="0"/>
            <a:ext cx="12192000" cy="4254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p:nvPr>
        </p:nvSpPr>
        <p:spPr>
          <a:xfrm>
            <a:off x="514350" y="952500"/>
            <a:ext cx="11047534" cy="2744483"/>
          </a:xfrm>
          <a:prstGeom prst="rect">
            <a:avLst/>
          </a:prstGeom>
        </p:spPr>
        <p:txBody>
          <a:bodyPr/>
          <a:lstStyle>
            <a:lvl1pPr>
              <a:defRPr sz="5400" b="1">
                <a:solidFill>
                  <a:schemeClr val="accent2">
                    <a:lumMod val="20000"/>
                    <a:lumOff val="80000"/>
                  </a:schemeClr>
                </a:solidFill>
                <a:latin typeface="Congenial Black" panose="020F0502020204030204" pitchFamily="2" charset="0"/>
              </a:defRPr>
            </a:lvl1pPr>
          </a:lstStyle>
          <a:p>
            <a:r>
              <a:rPr lang="en-US"/>
              <a:t>Click to edit Master title style</a:t>
            </a:r>
            <a:endParaRPr lang="en-IN"/>
          </a:p>
        </p:txBody>
      </p:sp>
    </p:spTree>
    <p:extLst>
      <p:ext uri="{BB962C8B-B14F-4D97-AF65-F5344CB8AC3E}">
        <p14:creationId xmlns:p14="http://schemas.microsoft.com/office/powerpoint/2010/main" val="35523943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hasCustomPrompt="1"/>
          </p:nvPr>
        </p:nvSpPr>
        <p:spPr>
          <a:xfrm>
            <a:off x="514350" y="2495550"/>
            <a:ext cx="11047534" cy="3576333"/>
          </a:xfrm>
          <a:prstGeom prst="rect">
            <a:avLst/>
          </a:prstGeom>
        </p:spPr>
        <p:txBody>
          <a:bodyPr/>
          <a:lstStyle>
            <a:lvl1pPr>
              <a:defRPr sz="5400" b="1">
                <a:solidFill>
                  <a:schemeClr val="accent2">
                    <a:lumMod val="75000"/>
                  </a:schemeClr>
                </a:solidFill>
                <a:latin typeface="Congenial Black" panose="020F0502020204030204" pitchFamily="2" charset="0"/>
              </a:defRPr>
            </a:lvl1pPr>
          </a:lstStyle>
          <a:p>
            <a:r>
              <a:rPr lang="en-US"/>
              <a:t>Definition…..</a:t>
            </a:r>
            <a:endParaRPr lang="en-IN"/>
          </a:p>
        </p:txBody>
      </p:sp>
      <p:sp>
        <p:nvSpPr>
          <p:cNvPr id="4" name="Title 2">
            <a:extLst>
              <a:ext uri="{FF2B5EF4-FFF2-40B4-BE49-F238E27FC236}">
                <a16:creationId xmlns:a16="http://schemas.microsoft.com/office/drawing/2014/main" id="{31AE4812-CED6-744B-38E4-07B025267023}"/>
              </a:ext>
            </a:extLst>
          </p:cNvPr>
          <p:cNvSpPr txBox="1">
            <a:spLocks/>
          </p:cNvSpPr>
          <p:nvPr userDrawn="1"/>
        </p:nvSpPr>
        <p:spPr>
          <a:xfrm>
            <a:off x="514350" y="1117600"/>
            <a:ext cx="11047534" cy="117475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400" b="1" i="0" u="none" strike="noStrike" cap="none">
                <a:solidFill>
                  <a:schemeClr val="accent2">
                    <a:lumMod val="20000"/>
                    <a:lumOff val="80000"/>
                  </a:schemeClr>
                </a:solidFill>
                <a:latin typeface="Congenial Black" panose="020F0502020204030204" pitchFamily="2" charset="0"/>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bg1"/>
                </a:solidFill>
              </a:rPr>
              <a:t>Question</a:t>
            </a:r>
            <a:endParaRPr lang="en-IN">
              <a:solidFill>
                <a:schemeClr val="bg1"/>
              </a:solidFill>
            </a:endParaRPr>
          </a:p>
        </p:txBody>
      </p:sp>
    </p:spTree>
    <p:extLst>
      <p:ext uri="{BB962C8B-B14F-4D97-AF65-F5344CB8AC3E}">
        <p14:creationId xmlns:p14="http://schemas.microsoft.com/office/powerpoint/2010/main" val="32499725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bg1"/>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6" name="Text Placeholder 5">
            <a:extLst>
              <a:ext uri="{FF2B5EF4-FFF2-40B4-BE49-F238E27FC236}">
                <a16:creationId xmlns:a16="http://schemas.microsoft.com/office/drawing/2014/main" id="{DFCCB69E-609A-18E0-31A7-AF8258F59D5F}"/>
              </a:ext>
            </a:extLst>
          </p:cNvPr>
          <p:cNvSpPr>
            <a:spLocks noGrp="1"/>
          </p:cNvSpPr>
          <p:nvPr>
            <p:ph type="body" sz="quarter" idx="13" hasCustomPrompt="1"/>
          </p:nvPr>
        </p:nvSpPr>
        <p:spPr>
          <a:xfrm>
            <a:off x="1295400" y="2774950"/>
            <a:ext cx="9601200" cy="1308100"/>
          </a:xfrm>
          <a:prstGeom prst="rect">
            <a:avLst/>
          </a:prstGeom>
          <a:solidFill>
            <a:schemeClr val="bg1"/>
          </a:solidFill>
          <a:ln>
            <a:solidFill>
              <a:schemeClr val="tx1">
                <a:lumMod val="85000"/>
                <a:lumOff val="15000"/>
              </a:schemeClr>
            </a:solidFill>
          </a:ln>
        </p:spPr>
        <p:txBody>
          <a:bodyPr/>
          <a:lstStyle>
            <a:lvl1pPr marL="285750" indent="-285750">
              <a:buFont typeface="Arial" panose="020B0604020202020204" pitchFamily="34" charset="0"/>
              <a:buChar char="•"/>
              <a:defRPr/>
            </a:lvl1pPr>
            <a:lvl2pPr marL="285750" indent="-285750">
              <a:buFont typeface="Arial" panose="020B0604020202020204" pitchFamily="34" charset="0"/>
              <a:buChar char="•"/>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3</a:t>
            </a:r>
            <a:endParaRPr lang="en-IN"/>
          </a:p>
          <a:p>
            <a:pPr lvl="0"/>
            <a:endParaRPr lang="en-US"/>
          </a:p>
          <a:p>
            <a:pPr lvl="0"/>
            <a:endParaRPr lang="en-IN"/>
          </a:p>
        </p:txBody>
      </p:sp>
      <p:sp>
        <p:nvSpPr>
          <p:cNvPr id="8" name="Content Placeholder 7">
            <a:extLst>
              <a:ext uri="{FF2B5EF4-FFF2-40B4-BE49-F238E27FC236}">
                <a16:creationId xmlns:a16="http://schemas.microsoft.com/office/drawing/2014/main" id="{3B5EA62B-8EDD-9947-8ABE-C45185568B6A}"/>
              </a:ext>
            </a:extLst>
          </p:cNvPr>
          <p:cNvSpPr>
            <a:spLocks noGrp="1"/>
          </p:cNvSpPr>
          <p:nvPr>
            <p:ph sz="quarter" idx="14" hasCustomPrompt="1"/>
          </p:nvPr>
        </p:nvSpPr>
        <p:spPr>
          <a:xfrm>
            <a:off x="3095625" y="2012950"/>
            <a:ext cx="6000750" cy="762000"/>
          </a:xfrm>
          <a:prstGeom prst="rect">
            <a:avLst/>
          </a:prstGeom>
          <a:solidFill>
            <a:schemeClr val="accent1"/>
          </a:solidFill>
        </p:spPr>
        <p:txBody>
          <a:bodyPr/>
          <a:lstStyle>
            <a:lvl1pPr algn="ctr">
              <a:defRPr sz="3600">
                <a:solidFill>
                  <a:schemeClr val="bg1"/>
                </a:solidFill>
              </a:defRPr>
            </a:lvl1pPr>
          </a:lstStyle>
          <a:p>
            <a:pPr lvl="0"/>
            <a:r>
              <a:rPr lang="en-US"/>
              <a:t>Section Header</a:t>
            </a:r>
            <a:endParaRPr lang="en-IN"/>
          </a:p>
        </p:txBody>
      </p:sp>
    </p:spTree>
    <p:extLst>
      <p:ext uri="{BB962C8B-B14F-4D97-AF65-F5344CB8AC3E}">
        <p14:creationId xmlns:p14="http://schemas.microsoft.com/office/powerpoint/2010/main" val="1053678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25C8-DCCA-8D5B-4598-6B745DC084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F17641-A58C-953C-F2FA-B36FDDE77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D39A95-6938-251F-7F5A-FE5182089319}"/>
              </a:ext>
            </a:extLst>
          </p:cNvPr>
          <p:cNvSpPr>
            <a:spLocks noGrp="1"/>
          </p:cNvSpPr>
          <p:nvPr>
            <p:ph type="dt" sz="half" idx="10"/>
          </p:nvPr>
        </p:nvSpPr>
        <p:spPr/>
        <p:txBody>
          <a:bodyPr/>
          <a:lstStyle/>
          <a:p>
            <a:fld id="{BFD8265F-1EFB-4C6C-9947-03CDB2EC23AB}" type="datetimeFigureOut">
              <a:rPr lang="en-IN" smtClean="0"/>
              <a:t>29-12-2023</a:t>
            </a:fld>
            <a:endParaRPr lang="en-IN"/>
          </a:p>
        </p:txBody>
      </p:sp>
      <p:sp>
        <p:nvSpPr>
          <p:cNvPr id="5" name="Footer Placeholder 4">
            <a:extLst>
              <a:ext uri="{FF2B5EF4-FFF2-40B4-BE49-F238E27FC236}">
                <a16:creationId xmlns:a16="http://schemas.microsoft.com/office/drawing/2014/main" id="{2AE07623-EE6D-05FA-6936-46130C2A4A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FB8964-C501-8BD6-D26A-BB3DBE1AC9D5}"/>
              </a:ext>
            </a:extLst>
          </p:cNvPr>
          <p:cNvSpPr>
            <a:spLocks noGrp="1"/>
          </p:cNvSpPr>
          <p:nvPr>
            <p:ph type="sldNum" sz="quarter" idx="12"/>
          </p:nvPr>
        </p:nvSpPr>
        <p:spPr/>
        <p:txBody>
          <a:bodyPr/>
          <a:lstStyle/>
          <a:p>
            <a:fld id="{9C91B5C3-D067-427F-ABAD-95AC17AEC571}" type="slidenum">
              <a:rPr lang="en-IN" smtClean="0"/>
              <a:t>‹#›</a:t>
            </a:fld>
            <a:endParaRPr lang="en-IN"/>
          </a:p>
        </p:txBody>
      </p:sp>
    </p:spTree>
    <p:extLst>
      <p:ext uri="{BB962C8B-B14F-4D97-AF65-F5344CB8AC3E}">
        <p14:creationId xmlns:p14="http://schemas.microsoft.com/office/powerpoint/2010/main" val="14861437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
        <p:nvSpPr>
          <p:cNvPr id="10" name="Picture Placeholder 9">
            <a:extLst>
              <a:ext uri="{FF2B5EF4-FFF2-40B4-BE49-F238E27FC236}">
                <a16:creationId xmlns:a16="http://schemas.microsoft.com/office/drawing/2014/main" id="{C0BBEEF4-AE9E-494C-9F38-9F12F31F69AB}"/>
              </a:ext>
            </a:extLst>
          </p:cNvPr>
          <p:cNvSpPr>
            <a:spLocks noGrp="1"/>
          </p:cNvSpPr>
          <p:nvPr>
            <p:ph type="pic" sz="quarter" idx="14"/>
          </p:nvPr>
        </p:nvSpPr>
        <p:spPr>
          <a:xfrm>
            <a:off x="507056" y="2078710"/>
            <a:ext cx="3971063" cy="3636755"/>
          </a:xfrm>
          <a:custGeom>
            <a:avLst/>
            <a:gdLst>
              <a:gd name="connsiteX0" fmla="*/ 0 w 3636755"/>
              <a:gd name="connsiteY0" fmla="*/ 0 h 3636755"/>
              <a:gd name="connsiteX1" fmla="*/ 3636755 w 3636755"/>
              <a:gd name="connsiteY1" fmla="*/ 0 h 3636755"/>
              <a:gd name="connsiteX2" fmla="*/ 3636755 w 3636755"/>
              <a:gd name="connsiteY2" fmla="*/ 3636755 h 3636755"/>
              <a:gd name="connsiteX3" fmla="*/ 0 w 3636755"/>
              <a:gd name="connsiteY3" fmla="*/ 3636755 h 3636755"/>
            </a:gdLst>
            <a:ahLst/>
            <a:cxnLst>
              <a:cxn ang="0">
                <a:pos x="connsiteX0" y="connsiteY0"/>
              </a:cxn>
              <a:cxn ang="0">
                <a:pos x="connsiteX1" y="connsiteY1"/>
              </a:cxn>
              <a:cxn ang="0">
                <a:pos x="connsiteX2" y="connsiteY2"/>
              </a:cxn>
              <a:cxn ang="0">
                <a:pos x="connsiteX3" y="connsiteY3"/>
              </a:cxn>
            </a:cxnLst>
            <a:rect l="l" t="t" r="r" b="b"/>
            <a:pathLst>
              <a:path w="3636755" h="3636755">
                <a:moveTo>
                  <a:pt x="0" y="0"/>
                </a:moveTo>
                <a:lnTo>
                  <a:pt x="3636755" y="0"/>
                </a:lnTo>
                <a:lnTo>
                  <a:pt x="3636755" y="3636755"/>
                </a:lnTo>
                <a:lnTo>
                  <a:pt x="0" y="3636755"/>
                </a:lnTo>
                <a:close/>
              </a:path>
            </a:pathLst>
          </a:custGeom>
        </p:spPr>
        <p:txBody>
          <a:bodyPr wrap="square">
            <a:noAutofit/>
          </a:bodyPr>
          <a:lstStyle/>
          <a:p>
            <a:endParaRPr lang="en-US"/>
          </a:p>
        </p:txBody>
      </p:sp>
    </p:spTree>
    <p:extLst>
      <p:ext uri="{BB962C8B-B14F-4D97-AF65-F5344CB8AC3E}">
        <p14:creationId xmlns:p14="http://schemas.microsoft.com/office/powerpoint/2010/main" val="36399045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Tree>
    <p:extLst>
      <p:ext uri="{BB962C8B-B14F-4D97-AF65-F5344CB8AC3E}">
        <p14:creationId xmlns:p14="http://schemas.microsoft.com/office/powerpoint/2010/main" val="42627789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67A68483-36F9-4DFF-8A30-FDCAD7B939DF}"/>
              </a:ext>
            </a:extLst>
          </p:cNvPr>
          <p:cNvSpPr>
            <a:spLocks noGrp="1"/>
          </p:cNvSpPr>
          <p:nvPr>
            <p:ph type="pic" sz="quarter" idx="14"/>
          </p:nvPr>
        </p:nvSpPr>
        <p:spPr>
          <a:xfrm>
            <a:off x="0" y="1919498"/>
            <a:ext cx="3582596" cy="3582596"/>
          </a:xfrm>
          <a:custGeom>
            <a:avLst/>
            <a:gdLst>
              <a:gd name="connsiteX0" fmla="*/ 1791298 w 3582596"/>
              <a:gd name="connsiteY0" fmla="*/ 0 h 3582596"/>
              <a:gd name="connsiteX1" fmla="*/ 3582596 w 3582596"/>
              <a:gd name="connsiteY1" fmla="*/ 1791298 h 3582596"/>
              <a:gd name="connsiteX2" fmla="*/ 1791298 w 3582596"/>
              <a:gd name="connsiteY2" fmla="*/ 3582596 h 3582596"/>
              <a:gd name="connsiteX3" fmla="*/ 0 w 3582596"/>
              <a:gd name="connsiteY3" fmla="*/ 1791298 h 3582596"/>
              <a:gd name="connsiteX4" fmla="*/ 1791298 w 3582596"/>
              <a:gd name="connsiteY4" fmla="*/ 0 h 358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2596" h="3582596">
                <a:moveTo>
                  <a:pt x="1791298" y="0"/>
                </a:moveTo>
                <a:cubicBezTo>
                  <a:pt x="2780605" y="0"/>
                  <a:pt x="3582596" y="801991"/>
                  <a:pt x="3582596" y="1791298"/>
                </a:cubicBezTo>
                <a:cubicBezTo>
                  <a:pt x="3582596" y="2780605"/>
                  <a:pt x="2780605" y="3582596"/>
                  <a:pt x="1791298" y="3582596"/>
                </a:cubicBezTo>
                <a:cubicBezTo>
                  <a:pt x="801991" y="3582596"/>
                  <a:pt x="0" y="2780605"/>
                  <a:pt x="0" y="1791298"/>
                </a:cubicBezTo>
                <a:cubicBezTo>
                  <a:pt x="0" y="801991"/>
                  <a:pt x="801991" y="0"/>
                  <a:pt x="179129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5229500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8B7-4A55-4E6D-8F3F-30A93204B0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C273812A-B28B-49E6-AEE5-1931325F55D4}"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Tree>
    <p:extLst>
      <p:ext uri="{BB962C8B-B14F-4D97-AF65-F5344CB8AC3E}">
        <p14:creationId xmlns:p14="http://schemas.microsoft.com/office/powerpoint/2010/main" val="20658181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4" name="Google Shape;64;p6"/>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65" name="Google Shape;65;p6"/>
          <p:cNvGrpSpPr/>
          <p:nvPr/>
        </p:nvGrpSpPr>
        <p:grpSpPr>
          <a:xfrm>
            <a:off x="638049" y="4989635"/>
            <a:ext cx="4348480" cy="128151"/>
            <a:chOff x="4800600" y="3954464"/>
            <a:chExt cx="3261360" cy="96113"/>
          </a:xfrm>
        </p:grpSpPr>
        <p:cxnSp>
          <p:nvCxnSpPr>
            <p:cNvPr id="66" name="Google Shape;66;p6"/>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7" name="Google Shape;67;p6"/>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8" name="Google Shape;68;p6"/>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9" name="Google Shape;69;p6"/>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0" name="Google Shape;70;p6"/>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1" name="Google Shape;71;p6"/>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2" name="Google Shape;72;p6"/>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grpSp>
      <p:sp>
        <p:nvSpPr>
          <p:cNvPr id="73" name="Google Shape;73;p6"/>
          <p:cNvSpPr/>
          <p:nvPr/>
        </p:nvSpPr>
        <p:spPr>
          <a:xfrm>
            <a:off x="638050" y="3685578"/>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4" name="Google Shape;74;p6"/>
          <p:cNvSpPr/>
          <p:nvPr/>
        </p:nvSpPr>
        <p:spPr>
          <a:xfrm>
            <a:off x="1406149"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5" name="Google Shape;75;p6"/>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6" name="Google Shape;76;p6"/>
          <p:cNvSpPr/>
          <p:nvPr/>
        </p:nvSpPr>
        <p:spPr>
          <a:xfrm>
            <a:off x="3710437" y="3266700"/>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7" name="Google Shape;77;p6"/>
          <p:cNvSpPr/>
          <p:nvPr/>
        </p:nvSpPr>
        <p:spPr>
          <a:xfrm>
            <a:off x="4478532"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78" name="Google Shape;78;p6"/>
          <p:cNvGrpSpPr/>
          <p:nvPr/>
        </p:nvGrpSpPr>
        <p:grpSpPr>
          <a:xfrm>
            <a:off x="8797949" y="3162820"/>
            <a:ext cx="616688" cy="616688"/>
            <a:chOff x="8998834" y="3241078"/>
            <a:chExt cx="616688" cy="616688"/>
          </a:xfrm>
        </p:grpSpPr>
        <p:sp>
          <p:nvSpPr>
            <p:cNvPr id="79" name="Google Shape;79;p6"/>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 name="Google Shape;80;p6"/>
            <p:cNvSpPr/>
            <p:nvPr/>
          </p:nvSpPr>
          <p:spPr>
            <a:xfrm>
              <a:off x="9167514" y="3404228"/>
              <a:ext cx="279327" cy="279327"/>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1" name="Google Shape;81;p6"/>
          <p:cNvGrpSpPr/>
          <p:nvPr/>
        </p:nvGrpSpPr>
        <p:grpSpPr>
          <a:xfrm>
            <a:off x="8754275" y="1601639"/>
            <a:ext cx="616688" cy="616688"/>
            <a:chOff x="8998834" y="2145924"/>
            <a:chExt cx="616688" cy="616688"/>
          </a:xfrm>
        </p:grpSpPr>
        <p:sp>
          <p:nvSpPr>
            <p:cNvPr id="82" name="Google Shape;82;p6"/>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 name="Google Shape;83;p6"/>
            <p:cNvSpPr/>
            <p:nvPr/>
          </p:nvSpPr>
          <p:spPr>
            <a:xfrm>
              <a:off x="9167514" y="2308301"/>
              <a:ext cx="279327" cy="272980"/>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4" name="Google Shape;84;p6"/>
          <p:cNvGrpSpPr/>
          <p:nvPr/>
        </p:nvGrpSpPr>
        <p:grpSpPr>
          <a:xfrm>
            <a:off x="5852665" y="3159323"/>
            <a:ext cx="616688" cy="616688"/>
            <a:chOff x="5866603" y="3248975"/>
            <a:chExt cx="616688" cy="616688"/>
          </a:xfrm>
        </p:grpSpPr>
        <p:sp>
          <p:nvSpPr>
            <p:cNvPr id="85" name="Google Shape;85;p6"/>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 name="Google Shape;86;p6"/>
            <p:cNvSpPr/>
            <p:nvPr/>
          </p:nvSpPr>
          <p:spPr>
            <a:xfrm>
              <a:off x="6035283" y="3417655"/>
              <a:ext cx="279327" cy="279327"/>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7" name="Google Shape;87;p6"/>
          <p:cNvGrpSpPr/>
          <p:nvPr/>
        </p:nvGrpSpPr>
        <p:grpSpPr>
          <a:xfrm>
            <a:off x="8806369" y="4754662"/>
            <a:ext cx="616688" cy="616688"/>
            <a:chOff x="8998834" y="4446928"/>
            <a:chExt cx="616688" cy="616688"/>
          </a:xfrm>
        </p:grpSpPr>
        <p:sp>
          <p:nvSpPr>
            <p:cNvPr id="88" name="Google Shape;88;p6"/>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 name="Google Shape;89;p6"/>
            <p:cNvSpPr/>
            <p:nvPr/>
          </p:nvSpPr>
          <p:spPr>
            <a:xfrm>
              <a:off x="9167514" y="4640392"/>
              <a:ext cx="279327" cy="253935"/>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0" name="Google Shape;90;p6"/>
          <p:cNvGrpSpPr/>
          <p:nvPr/>
        </p:nvGrpSpPr>
        <p:grpSpPr>
          <a:xfrm>
            <a:off x="5866603" y="1538356"/>
            <a:ext cx="616688" cy="616688"/>
            <a:chOff x="5866603" y="2153819"/>
            <a:chExt cx="616688" cy="616688"/>
          </a:xfrm>
        </p:grpSpPr>
        <p:sp>
          <p:nvSpPr>
            <p:cNvPr id="91" name="Google Shape;91;p6"/>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 name="Google Shape;92;p6"/>
            <p:cNvSpPr/>
            <p:nvPr/>
          </p:nvSpPr>
          <p:spPr>
            <a:xfrm>
              <a:off x="6035283" y="2327251"/>
              <a:ext cx="279327" cy="254031"/>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3" name="Google Shape;93;p6"/>
          <p:cNvGrpSpPr/>
          <p:nvPr/>
        </p:nvGrpSpPr>
        <p:grpSpPr>
          <a:xfrm>
            <a:off x="5884007" y="4735486"/>
            <a:ext cx="616688" cy="616688"/>
            <a:chOff x="5866603" y="4454825"/>
            <a:chExt cx="616688" cy="616688"/>
          </a:xfrm>
        </p:grpSpPr>
        <p:sp>
          <p:nvSpPr>
            <p:cNvPr id="94" name="Google Shape;94;p6"/>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Google Shape;95;p6"/>
            <p:cNvSpPr/>
            <p:nvPr/>
          </p:nvSpPr>
          <p:spPr>
            <a:xfrm>
              <a:off x="6035283" y="4615000"/>
              <a:ext cx="279327" cy="279327"/>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96" name="Google Shape;96;p6"/>
          <p:cNvSpPr txBox="1">
            <a:spLocks noGrp="1"/>
          </p:cNvSpPr>
          <p:nvPr>
            <p:ph type="body" idx="2"/>
          </p:nvPr>
        </p:nvSpPr>
        <p:spPr>
          <a:xfrm>
            <a:off x="32937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7" name="Google Shape;97;p6"/>
          <p:cNvSpPr txBox="1">
            <a:spLocks noGrp="1"/>
          </p:cNvSpPr>
          <p:nvPr>
            <p:ph type="body" idx="3"/>
          </p:nvPr>
        </p:nvSpPr>
        <p:spPr>
          <a:xfrm>
            <a:off x="116493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8" name="Google Shape;98;p6"/>
          <p:cNvSpPr txBox="1">
            <a:spLocks noGrp="1"/>
          </p:cNvSpPr>
          <p:nvPr>
            <p:ph type="body" idx="4"/>
          </p:nvPr>
        </p:nvSpPr>
        <p:spPr>
          <a:xfrm>
            <a:off x="2004882"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 name="Google Shape;99;p6"/>
          <p:cNvSpPr txBox="1">
            <a:spLocks noGrp="1"/>
          </p:cNvSpPr>
          <p:nvPr>
            <p:ph type="body" idx="5"/>
          </p:nvPr>
        </p:nvSpPr>
        <p:spPr>
          <a:xfrm>
            <a:off x="2840956"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0" name="Google Shape;100;p6"/>
          <p:cNvSpPr txBox="1">
            <a:spLocks noGrp="1"/>
          </p:cNvSpPr>
          <p:nvPr>
            <p:ph type="body" idx="6"/>
          </p:nvPr>
        </p:nvSpPr>
        <p:spPr>
          <a:xfrm>
            <a:off x="3673128"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1" name="Google Shape;101;p6"/>
          <p:cNvSpPr txBox="1">
            <a:spLocks noGrp="1"/>
          </p:cNvSpPr>
          <p:nvPr>
            <p:ph type="body" idx="7"/>
          </p:nvPr>
        </p:nvSpPr>
        <p:spPr>
          <a:xfrm>
            <a:off x="4505300"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 name="Google Shape;102;p6"/>
          <p:cNvSpPr txBox="1">
            <a:spLocks noGrp="1"/>
          </p:cNvSpPr>
          <p:nvPr>
            <p:ph type="body" idx="8"/>
          </p:nvPr>
        </p:nvSpPr>
        <p:spPr>
          <a:xfrm>
            <a:off x="6585035"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3" name="Google Shape;103;p6"/>
          <p:cNvSpPr txBox="1">
            <a:spLocks noGrp="1"/>
          </p:cNvSpPr>
          <p:nvPr>
            <p:ph type="body" idx="9"/>
          </p:nvPr>
        </p:nvSpPr>
        <p:spPr>
          <a:xfrm>
            <a:off x="6595091"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4" name="Google Shape;104;p6"/>
          <p:cNvSpPr txBox="1">
            <a:spLocks noGrp="1"/>
          </p:cNvSpPr>
          <p:nvPr>
            <p:ph type="body" idx="13"/>
          </p:nvPr>
        </p:nvSpPr>
        <p:spPr>
          <a:xfrm>
            <a:off x="6585035"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 name="Google Shape;105;p6"/>
          <p:cNvSpPr txBox="1">
            <a:spLocks noGrp="1"/>
          </p:cNvSpPr>
          <p:nvPr>
            <p:ph type="body" idx="14"/>
          </p:nvPr>
        </p:nvSpPr>
        <p:spPr>
          <a:xfrm>
            <a:off x="6595091"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6" name="Google Shape;106;p6"/>
          <p:cNvSpPr txBox="1">
            <a:spLocks noGrp="1"/>
          </p:cNvSpPr>
          <p:nvPr>
            <p:ph type="body" idx="15"/>
          </p:nvPr>
        </p:nvSpPr>
        <p:spPr>
          <a:xfrm>
            <a:off x="6585035"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 name="Google Shape;107;p6"/>
          <p:cNvSpPr txBox="1">
            <a:spLocks noGrp="1"/>
          </p:cNvSpPr>
          <p:nvPr>
            <p:ph type="body" idx="16"/>
          </p:nvPr>
        </p:nvSpPr>
        <p:spPr>
          <a:xfrm>
            <a:off x="6595091"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 name="Google Shape;108;p6"/>
          <p:cNvSpPr txBox="1">
            <a:spLocks noGrp="1"/>
          </p:cNvSpPr>
          <p:nvPr>
            <p:ph type="body" idx="17"/>
          </p:nvPr>
        </p:nvSpPr>
        <p:spPr>
          <a:xfrm>
            <a:off x="9506250"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9" name="Google Shape;109;p6"/>
          <p:cNvSpPr txBox="1">
            <a:spLocks noGrp="1"/>
          </p:cNvSpPr>
          <p:nvPr>
            <p:ph type="body" idx="18"/>
          </p:nvPr>
        </p:nvSpPr>
        <p:spPr>
          <a:xfrm>
            <a:off x="9516306"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 name="Google Shape;110;p6"/>
          <p:cNvSpPr txBox="1">
            <a:spLocks noGrp="1"/>
          </p:cNvSpPr>
          <p:nvPr>
            <p:ph type="body" idx="19"/>
          </p:nvPr>
        </p:nvSpPr>
        <p:spPr>
          <a:xfrm>
            <a:off x="9506250"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1" name="Google Shape;111;p6"/>
          <p:cNvSpPr txBox="1">
            <a:spLocks noGrp="1"/>
          </p:cNvSpPr>
          <p:nvPr>
            <p:ph type="body" idx="20"/>
          </p:nvPr>
        </p:nvSpPr>
        <p:spPr>
          <a:xfrm>
            <a:off x="9516306"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 name="Google Shape;112;p6"/>
          <p:cNvSpPr txBox="1">
            <a:spLocks noGrp="1"/>
          </p:cNvSpPr>
          <p:nvPr>
            <p:ph type="body" idx="21"/>
          </p:nvPr>
        </p:nvSpPr>
        <p:spPr>
          <a:xfrm>
            <a:off x="9506250"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 name="Google Shape;113;p6"/>
          <p:cNvSpPr txBox="1">
            <a:spLocks noGrp="1"/>
          </p:cNvSpPr>
          <p:nvPr>
            <p:ph type="body" idx="22"/>
          </p:nvPr>
        </p:nvSpPr>
        <p:spPr>
          <a:xfrm>
            <a:off x="9516306"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9850886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208635" y="633245"/>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17" name="Google Shape;117;p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18" name="Google Shape;118;p7"/>
          <p:cNvSpPr/>
          <p:nvPr/>
        </p:nvSpPr>
        <p:spPr>
          <a:xfrm>
            <a:off x="1230923" y="4198846"/>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 name="Google Shape;119;p7"/>
          <p:cNvSpPr/>
          <p:nvPr/>
        </p:nvSpPr>
        <p:spPr>
          <a:xfrm>
            <a:off x="1509462" y="4105578"/>
            <a:ext cx="764423" cy="9327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Google Shape;120;p7"/>
          <p:cNvSpPr/>
          <p:nvPr/>
        </p:nvSpPr>
        <p:spPr>
          <a:xfrm>
            <a:off x="2273884" y="3969057"/>
            <a:ext cx="764423" cy="22979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Google Shape;121;p7"/>
          <p:cNvSpPr/>
          <p:nvPr/>
        </p:nvSpPr>
        <p:spPr>
          <a:xfrm>
            <a:off x="3038308" y="3872691"/>
            <a:ext cx="764423" cy="32615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Google Shape;122;p7"/>
          <p:cNvSpPr/>
          <p:nvPr/>
        </p:nvSpPr>
        <p:spPr>
          <a:xfrm>
            <a:off x="3802730" y="3704050"/>
            <a:ext cx="764423" cy="49479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Google Shape;123;p7"/>
          <p:cNvSpPr/>
          <p:nvPr/>
        </p:nvSpPr>
        <p:spPr>
          <a:xfrm>
            <a:off x="4567153" y="3559498"/>
            <a:ext cx="764423" cy="63934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Google Shape;124;p7"/>
          <p:cNvSpPr/>
          <p:nvPr/>
        </p:nvSpPr>
        <p:spPr>
          <a:xfrm>
            <a:off x="5331576" y="3398887"/>
            <a:ext cx="764423" cy="79996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Google Shape;125;p7"/>
          <p:cNvSpPr/>
          <p:nvPr/>
        </p:nvSpPr>
        <p:spPr>
          <a:xfrm>
            <a:off x="6096000" y="3286460"/>
            <a:ext cx="764423" cy="91238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Google Shape;126;p7"/>
          <p:cNvSpPr/>
          <p:nvPr/>
        </p:nvSpPr>
        <p:spPr>
          <a:xfrm>
            <a:off x="6860422" y="3029481"/>
            <a:ext cx="764423" cy="116936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Google Shape;127;p7"/>
          <p:cNvSpPr/>
          <p:nvPr/>
        </p:nvSpPr>
        <p:spPr>
          <a:xfrm>
            <a:off x="7624846" y="2774866"/>
            <a:ext cx="764423" cy="142398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Google Shape;128;p7"/>
          <p:cNvSpPr/>
          <p:nvPr/>
        </p:nvSpPr>
        <p:spPr>
          <a:xfrm>
            <a:off x="8389268" y="2435218"/>
            <a:ext cx="764423" cy="176362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Google Shape;129;p7"/>
          <p:cNvSpPr/>
          <p:nvPr/>
        </p:nvSpPr>
        <p:spPr>
          <a:xfrm>
            <a:off x="9153692" y="2081874"/>
            <a:ext cx="764423" cy="2116974"/>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7"/>
          <p:cNvSpPr/>
          <p:nvPr/>
        </p:nvSpPr>
        <p:spPr>
          <a:xfrm>
            <a:off x="9918114" y="1744589"/>
            <a:ext cx="764423" cy="245425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1" name="Google Shape;131;p7"/>
          <p:cNvGrpSpPr/>
          <p:nvPr/>
        </p:nvGrpSpPr>
        <p:grpSpPr>
          <a:xfrm>
            <a:off x="1567506" y="3258829"/>
            <a:ext cx="648327" cy="648329"/>
            <a:chOff x="1379092" y="2228211"/>
            <a:chExt cx="916410" cy="916410"/>
          </a:xfrm>
        </p:grpSpPr>
        <p:sp>
          <p:nvSpPr>
            <p:cNvPr id="132" name="Google Shape;132;p7"/>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3" name="Google Shape;133;p7"/>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1K</a:t>
              </a:r>
              <a:endParaRPr/>
            </a:p>
          </p:txBody>
        </p:sp>
      </p:grpSp>
      <p:grpSp>
        <p:nvGrpSpPr>
          <p:cNvPr id="134" name="Google Shape;134;p7"/>
          <p:cNvGrpSpPr/>
          <p:nvPr/>
        </p:nvGrpSpPr>
        <p:grpSpPr>
          <a:xfrm>
            <a:off x="9976161" y="877117"/>
            <a:ext cx="648329" cy="648329"/>
            <a:chOff x="9976161" y="877117"/>
            <a:chExt cx="648329" cy="648329"/>
          </a:xfrm>
        </p:grpSpPr>
        <p:sp>
          <p:nvSpPr>
            <p:cNvPr id="135" name="Google Shape;135;p7"/>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6" name="Google Shape;136;p7"/>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8K</a:t>
              </a:r>
              <a:endParaRPr/>
            </a:p>
          </p:txBody>
        </p:sp>
      </p:grpSp>
      <p:sp>
        <p:nvSpPr>
          <p:cNvPr id="137" name="Google Shape;137;p7"/>
          <p:cNvSpPr/>
          <p:nvPr/>
        </p:nvSpPr>
        <p:spPr>
          <a:xfrm>
            <a:off x="1259775"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7"/>
          <p:cNvSpPr/>
          <p:nvPr/>
        </p:nvSpPr>
        <p:spPr>
          <a:xfrm>
            <a:off x="1230923"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39" name="Google Shape;139;p7"/>
          <p:cNvSpPr/>
          <p:nvPr/>
        </p:nvSpPr>
        <p:spPr>
          <a:xfrm>
            <a:off x="7965129" y="4808043"/>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0" name="Google Shape;140;p7"/>
          <p:cNvSpPr/>
          <p:nvPr/>
        </p:nvSpPr>
        <p:spPr>
          <a:xfrm>
            <a:off x="4561947" y="4808564"/>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1" name="Google Shape;141;p7"/>
          <p:cNvSpPr txBox="1">
            <a:spLocks noGrp="1"/>
          </p:cNvSpPr>
          <p:nvPr>
            <p:ph type="body" idx="2"/>
          </p:nvPr>
        </p:nvSpPr>
        <p:spPr>
          <a:xfrm>
            <a:off x="1567503" y="1704654"/>
            <a:ext cx="7145673" cy="104754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2" name="Google Shape;142;p7"/>
          <p:cNvSpPr txBox="1">
            <a:spLocks noGrp="1"/>
          </p:cNvSpPr>
          <p:nvPr>
            <p:ph type="body" idx="3"/>
          </p:nvPr>
        </p:nvSpPr>
        <p:spPr>
          <a:xfrm>
            <a:off x="1429718"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3" name="Google Shape;143;p7"/>
          <p:cNvSpPr txBox="1">
            <a:spLocks noGrp="1"/>
          </p:cNvSpPr>
          <p:nvPr>
            <p:ph type="body" idx="4"/>
          </p:nvPr>
        </p:nvSpPr>
        <p:spPr>
          <a:xfrm>
            <a:off x="1439774"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4" name="Google Shape;144;p7"/>
          <p:cNvSpPr txBox="1">
            <a:spLocks noGrp="1"/>
          </p:cNvSpPr>
          <p:nvPr>
            <p:ph type="body" idx="5"/>
          </p:nvPr>
        </p:nvSpPr>
        <p:spPr>
          <a:xfrm>
            <a:off x="4854716"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5" name="Google Shape;145;p7"/>
          <p:cNvSpPr txBox="1">
            <a:spLocks noGrp="1"/>
          </p:cNvSpPr>
          <p:nvPr>
            <p:ph type="body" idx="6"/>
          </p:nvPr>
        </p:nvSpPr>
        <p:spPr>
          <a:xfrm>
            <a:off x="4864772"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6" name="Google Shape;146;p7"/>
          <p:cNvSpPr txBox="1">
            <a:spLocks noGrp="1"/>
          </p:cNvSpPr>
          <p:nvPr>
            <p:ph type="body" idx="7"/>
          </p:nvPr>
        </p:nvSpPr>
        <p:spPr>
          <a:xfrm>
            <a:off x="8236082"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 name="Google Shape;147;p7"/>
          <p:cNvSpPr txBox="1">
            <a:spLocks noGrp="1"/>
          </p:cNvSpPr>
          <p:nvPr>
            <p:ph type="body" idx="8"/>
          </p:nvPr>
        </p:nvSpPr>
        <p:spPr>
          <a:xfrm>
            <a:off x="8246138"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17924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55"/>
        <p:cNvGrpSpPr/>
        <p:nvPr/>
      </p:nvGrpSpPr>
      <p:grpSpPr>
        <a:xfrm>
          <a:off x="0" y="0"/>
          <a:ext cx="0" cy="0"/>
          <a:chOff x="0" y="0"/>
          <a:chExt cx="0" cy="0"/>
        </a:xfrm>
      </p:grpSpPr>
      <p:sp>
        <p:nvSpPr>
          <p:cNvPr id="656" name="Google Shape;656;p1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58" name="Google Shape;658;p18"/>
          <p:cNvSpPr/>
          <p:nvPr/>
        </p:nvSpPr>
        <p:spPr>
          <a:xfrm>
            <a:off x="610294"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59;p18"/>
          <p:cNvSpPr/>
          <p:nvPr/>
        </p:nvSpPr>
        <p:spPr>
          <a:xfrm>
            <a:off x="2087814" y="3266609"/>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0" name="Google Shape;660;p18"/>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1" name="Google Shape;661;p18"/>
          <p:cNvSpPr/>
          <p:nvPr/>
        </p:nvSpPr>
        <p:spPr>
          <a:xfrm rot="10800000" flipH="1">
            <a:off x="4620556" y="4054130"/>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2" name="Google Shape;662;p18"/>
          <p:cNvSpPr txBox="1"/>
          <p:nvPr/>
        </p:nvSpPr>
        <p:spPr>
          <a:xfrm>
            <a:off x="1313322" y="222704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2"/>
              </a:buClr>
              <a:buSzPts val="1800"/>
              <a:buFont typeface="Source Sans Pro"/>
              <a:buNone/>
            </a:pPr>
            <a:r>
              <a:rPr lang="en-US" sz="7200" b="1" i="0" u="none" strike="noStrike" cap="none">
                <a:solidFill>
                  <a:schemeClr val="accent2"/>
                </a:solidFill>
                <a:latin typeface="Arial"/>
                <a:ea typeface="Arial"/>
                <a:cs typeface="Arial"/>
                <a:sym typeface="Arial"/>
              </a:rPr>
              <a:t>01</a:t>
            </a:r>
            <a:endParaRPr/>
          </a:p>
        </p:txBody>
      </p:sp>
      <p:sp>
        <p:nvSpPr>
          <p:cNvPr id="663" name="Google Shape;663;p18"/>
          <p:cNvSpPr txBox="1"/>
          <p:nvPr/>
        </p:nvSpPr>
        <p:spPr>
          <a:xfrm>
            <a:off x="6438259" y="2180024"/>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4"/>
              </a:buClr>
              <a:buSzPts val="1800"/>
              <a:buFont typeface="Source Sans Pro"/>
              <a:buNone/>
            </a:pPr>
            <a:r>
              <a:rPr lang="en-US" sz="7200" b="1" i="0" u="none" strike="noStrike" cap="none">
                <a:solidFill>
                  <a:schemeClr val="accent4"/>
                </a:solidFill>
                <a:latin typeface="Arial"/>
                <a:ea typeface="Arial"/>
                <a:cs typeface="Arial"/>
                <a:sym typeface="Arial"/>
              </a:rPr>
              <a:t>03</a:t>
            </a:r>
            <a:endParaRPr/>
          </a:p>
        </p:txBody>
      </p:sp>
      <p:sp>
        <p:nvSpPr>
          <p:cNvPr id="664" name="Google Shape;664;p18"/>
          <p:cNvSpPr txBox="1"/>
          <p:nvPr/>
        </p:nvSpPr>
        <p:spPr>
          <a:xfrm>
            <a:off x="3836283" y="4232666"/>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3"/>
              </a:buClr>
              <a:buSzPts val="1800"/>
              <a:buFont typeface="Source Sans Pro"/>
              <a:buNone/>
            </a:pPr>
            <a:r>
              <a:rPr lang="en-US" sz="7200" b="1" i="0" u="none" strike="noStrike" cap="none">
                <a:solidFill>
                  <a:schemeClr val="accent3"/>
                </a:solidFill>
                <a:latin typeface="Arial"/>
                <a:ea typeface="Arial"/>
                <a:cs typeface="Arial"/>
                <a:sym typeface="Arial"/>
              </a:rPr>
              <a:t>02</a:t>
            </a:r>
            <a:endParaRPr/>
          </a:p>
        </p:txBody>
      </p:sp>
      <p:sp>
        <p:nvSpPr>
          <p:cNvPr id="665" name="Google Shape;665;p18"/>
          <p:cNvSpPr txBox="1"/>
          <p:nvPr/>
        </p:nvSpPr>
        <p:spPr>
          <a:xfrm>
            <a:off x="9140955" y="422930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5"/>
              </a:buClr>
              <a:buSzPts val="1800"/>
              <a:buFont typeface="Source Sans Pro"/>
              <a:buNone/>
            </a:pPr>
            <a:r>
              <a:rPr lang="en-US" sz="7200" b="1" i="0" u="none" strike="noStrike" cap="none">
                <a:solidFill>
                  <a:schemeClr val="accent5"/>
                </a:solidFill>
                <a:latin typeface="Arial"/>
                <a:ea typeface="Arial"/>
                <a:cs typeface="Arial"/>
                <a:sym typeface="Arial"/>
              </a:rPr>
              <a:t>04</a:t>
            </a:r>
            <a:endParaRPr/>
          </a:p>
        </p:txBody>
      </p:sp>
      <p:sp>
        <p:nvSpPr>
          <p:cNvPr id="666" name="Google Shape;666;p18"/>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7" name="Google Shape;667;p18"/>
          <p:cNvSpPr/>
          <p:nvPr/>
        </p:nvSpPr>
        <p:spPr>
          <a:xfrm>
            <a:off x="7166547" y="3266609"/>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8" name="Google Shape;668;p18"/>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9" name="Google Shape;669;p18"/>
          <p:cNvSpPr/>
          <p:nvPr/>
        </p:nvSpPr>
        <p:spPr>
          <a:xfrm rot="10800000" flipH="1">
            <a:off x="9869243" y="4054130"/>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0" name="Google Shape;670;p18"/>
          <p:cNvSpPr txBox="1">
            <a:spLocks noGrp="1"/>
          </p:cNvSpPr>
          <p:nvPr>
            <p:ph type="body" idx="2"/>
          </p:nvPr>
        </p:nvSpPr>
        <p:spPr>
          <a:xfrm>
            <a:off x="861881" y="3551958"/>
            <a:ext cx="2269863" cy="396875"/>
          </a:xfrm>
          <a:prstGeom prst="rect">
            <a:avLst/>
          </a:prstGeom>
          <a:solidFill>
            <a:schemeClr val="accent2"/>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1" name="Google Shape;671;p18"/>
          <p:cNvSpPr txBox="1">
            <a:spLocks noGrp="1"/>
          </p:cNvSpPr>
          <p:nvPr>
            <p:ph type="body" idx="3"/>
          </p:nvPr>
        </p:nvSpPr>
        <p:spPr>
          <a:xfrm>
            <a:off x="3434369" y="3551958"/>
            <a:ext cx="2269863"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2" name="Google Shape;672;p18"/>
          <p:cNvSpPr txBox="1">
            <a:spLocks noGrp="1"/>
          </p:cNvSpPr>
          <p:nvPr>
            <p:ph type="body" idx="4"/>
          </p:nvPr>
        </p:nvSpPr>
        <p:spPr>
          <a:xfrm>
            <a:off x="5932984" y="3551958"/>
            <a:ext cx="2384252"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3" name="Google Shape;673;p18"/>
          <p:cNvSpPr txBox="1">
            <a:spLocks noGrp="1"/>
          </p:cNvSpPr>
          <p:nvPr>
            <p:ph type="body" idx="5"/>
          </p:nvPr>
        </p:nvSpPr>
        <p:spPr>
          <a:xfrm>
            <a:off x="8789087" y="3551958"/>
            <a:ext cx="2384252" cy="396875"/>
          </a:xfrm>
          <a:prstGeom prst="rect">
            <a:avLst/>
          </a:prstGeom>
          <a:solidFill>
            <a:schemeClr val="accent5"/>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8676843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151" name="Google Shape;151;p8"/>
          <p:cNvGrpSpPr/>
          <p:nvPr/>
        </p:nvGrpSpPr>
        <p:grpSpPr>
          <a:xfrm>
            <a:off x="616489" y="1781438"/>
            <a:ext cx="4118606" cy="3898703"/>
            <a:chOff x="4036696" y="1781438"/>
            <a:chExt cx="4118606" cy="3898703"/>
          </a:xfrm>
        </p:grpSpPr>
        <p:grpSp>
          <p:nvGrpSpPr>
            <p:cNvPr id="152" name="Google Shape;152;p8"/>
            <p:cNvGrpSpPr/>
            <p:nvPr/>
          </p:nvGrpSpPr>
          <p:grpSpPr>
            <a:xfrm>
              <a:off x="4036696" y="2918588"/>
              <a:ext cx="1791108" cy="1022485"/>
              <a:chOff x="4036696" y="2918588"/>
              <a:chExt cx="1791108" cy="1022485"/>
            </a:xfrm>
          </p:grpSpPr>
          <p:sp>
            <p:nvSpPr>
              <p:cNvPr id="153" name="Google Shape;153;p8"/>
              <p:cNvSpPr/>
              <p:nvPr/>
            </p:nvSpPr>
            <p:spPr>
              <a:xfrm>
                <a:off x="4036696" y="2918588"/>
                <a:ext cx="1791108" cy="1022485"/>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Google Shape;154;p8"/>
              <p:cNvSpPr/>
              <p:nvPr/>
            </p:nvSpPr>
            <p:spPr>
              <a:xfrm>
                <a:off x="4452564" y="328933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5" name="Google Shape;155;p8"/>
            <p:cNvGrpSpPr/>
            <p:nvPr/>
          </p:nvGrpSpPr>
          <p:grpSpPr>
            <a:xfrm>
              <a:off x="5040846" y="1781438"/>
              <a:ext cx="1334646" cy="1571209"/>
              <a:chOff x="5040846" y="1781438"/>
              <a:chExt cx="1334646" cy="1571209"/>
            </a:xfrm>
          </p:grpSpPr>
          <p:sp>
            <p:nvSpPr>
              <p:cNvPr id="156" name="Google Shape;156;p8"/>
              <p:cNvSpPr/>
              <p:nvPr/>
            </p:nvSpPr>
            <p:spPr>
              <a:xfrm>
                <a:off x="5040846" y="1781438"/>
                <a:ext cx="1334646" cy="157120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Google Shape;157;p8"/>
              <p:cNvSpPr/>
              <p:nvPr/>
            </p:nvSpPr>
            <p:spPr>
              <a:xfrm>
                <a:off x="5449137" y="2139500"/>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8" name="Google Shape;158;p8"/>
            <p:cNvGrpSpPr/>
            <p:nvPr/>
          </p:nvGrpSpPr>
          <p:grpSpPr>
            <a:xfrm>
              <a:off x="6364196" y="2087338"/>
              <a:ext cx="1310871" cy="1584933"/>
              <a:chOff x="6364196" y="2087338"/>
              <a:chExt cx="1310871" cy="1584933"/>
            </a:xfrm>
          </p:grpSpPr>
          <p:sp>
            <p:nvSpPr>
              <p:cNvPr id="159" name="Google Shape;159;p8"/>
              <p:cNvSpPr/>
              <p:nvPr/>
            </p:nvSpPr>
            <p:spPr>
              <a:xfrm>
                <a:off x="6364196" y="2087338"/>
                <a:ext cx="1310871" cy="1584933"/>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Google Shape;160;p8"/>
              <p:cNvSpPr/>
              <p:nvPr/>
            </p:nvSpPr>
            <p:spPr>
              <a:xfrm>
                <a:off x="6980421" y="244875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1" name="Google Shape;161;p8"/>
            <p:cNvGrpSpPr/>
            <p:nvPr/>
          </p:nvGrpSpPr>
          <p:grpSpPr>
            <a:xfrm>
              <a:off x="6364196" y="3523737"/>
              <a:ext cx="1791106" cy="1022483"/>
              <a:chOff x="6364196" y="3523737"/>
              <a:chExt cx="1791106" cy="1022483"/>
            </a:xfrm>
          </p:grpSpPr>
          <p:sp>
            <p:nvSpPr>
              <p:cNvPr id="162" name="Google Shape;162;p8"/>
              <p:cNvSpPr/>
              <p:nvPr/>
            </p:nvSpPr>
            <p:spPr>
              <a:xfrm>
                <a:off x="6364196" y="3523737"/>
                <a:ext cx="1791106" cy="1022483"/>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8"/>
              <p:cNvSpPr/>
              <p:nvPr/>
            </p:nvSpPr>
            <p:spPr>
              <a:xfrm>
                <a:off x="7432600" y="38953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4" name="Google Shape;164;p8"/>
            <p:cNvGrpSpPr/>
            <p:nvPr/>
          </p:nvGrpSpPr>
          <p:grpSpPr>
            <a:xfrm>
              <a:off x="5818896" y="4108937"/>
              <a:ext cx="1334627" cy="1571204"/>
              <a:chOff x="5818896" y="4108937"/>
              <a:chExt cx="1334627" cy="1571204"/>
            </a:xfrm>
          </p:grpSpPr>
          <p:sp>
            <p:nvSpPr>
              <p:cNvPr id="165" name="Google Shape;165;p8"/>
              <p:cNvSpPr/>
              <p:nvPr/>
            </p:nvSpPr>
            <p:spPr>
              <a:xfrm>
                <a:off x="5818896" y="4108937"/>
                <a:ext cx="1334627" cy="1571204"/>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Google Shape;166;p8"/>
              <p:cNvSpPr/>
              <p:nvPr/>
            </p:nvSpPr>
            <p:spPr>
              <a:xfrm>
                <a:off x="6437037" y="507397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7" name="Google Shape;167;p8"/>
            <p:cNvGrpSpPr/>
            <p:nvPr/>
          </p:nvGrpSpPr>
          <p:grpSpPr>
            <a:xfrm>
              <a:off x="4522146" y="3789737"/>
              <a:ext cx="1310882" cy="1584928"/>
              <a:chOff x="4522146" y="3789737"/>
              <a:chExt cx="1310882" cy="1584928"/>
            </a:xfrm>
          </p:grpSpPr>
          <p:sp>
            <p:nvSpPr>
              <p:cNvPr id="168" name="Google Shape;168;p8"/>
              <p:cNvSpPr/>
              <p:nvPr/>
            </p:nvSpPr>
            <p:spPr>
              <a:xfrm>
                <a:off x="4522146" y="3789737"/>
                <a:ext cx="1310882" cy="1584928"/>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Google Shape;169;p8"/>
              <p:cNvSpPr/>
              <p:nvPr/>
            </p:nvSpPr>
            <p:spPr>
              <a:xfrm>
                <a:off x="4945975" y="475630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sp>
        <p:nvSpPr>
          <p:cNvPr id="170" name="Google Shape;170;p8"/>
          <p:cNvSpPr/>
          <p:nvPr/>
        </p:nvSpPr>
        <p:spPr>
          <a:xfrm>
            <a:off x="5052391" y="4046114"/>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1" name="Google Shape;171;p8"/>
          <p:cNvSpPr/>
          <p:nvPr/>
        </p:nvSpPr>
        <p:spPr>
          <a:xfrm>
            <a:off x="5017034" y="272455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2" name="Google Shape;172;p8"/>
          <p:cNvSpPr/>
          <p:nvPr/>
        </p:nvSpPr>
        <p:spPr>
          <a:xfrm>
            <a:off x="8565179" y="271786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3" name="Google Shape;173;p8"/>
          <p:cNvSpPr/>
          <p:nvPr/>
        </p:nvSpPr>
        <p:spPr>
          <a:xfrm>
            <a:off x="8552661" y="4028963"/>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4" name="Google Shape;174;p8"/>
          <p:cNvSpPr/>
          <p:nvPr/>
        </p:nvSpPr>
        <p:spPr>
          <a:xfrm>
            <a:off x="5046503" y="533070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5" name="Google Shape;175;p8"/>
          <p:cNvSpPr/>
          <p:nvPr/>
        </p:nvSpPr>
        <p:spPr>
          <a:xfrm>
            <a:off x="8552661" y="534006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6" name="Google Shape;176;p8"/>
          <p:cNvSpPr txBox="1">
            <a:spLocks noGrp="1"/>
          </p:cNvSpPr>
          <p:nvPr>
            <p:ph type="body" idx="2"/>
          </p:nvPr>
        </p:nvSpPr>
        <p:spPr>
          <a:xfrm>
            <a:off x="5400025" y="1659170"/>
            <a:ext cx="6100312" cy="89665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7" name="Google Shape;177;p8"/>
          <p:cNvSpPr txBox="1">
            <a:spLocks noGrp="1"/>
          </p:cNvSpPr>
          <p:nvPr>
            <p:ph type="body" idx="3"/>
          </p:nvPr>
        </p:nvSpPr>
        <p:spPr>
          <a:xfrm>
            <a:off x="5389969"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8" name="Google Shape;178;p8"/>
          <p:cNvSpPr txBox="1">
            <a:spLocks noGrp="1"/>
          </p:cNvSpPr>
          <p:nvPr>
            <p:ph type="body" idx="4"/>
          </p:nvPr>
        </p:nvSpPr>
        <p:spPr>
          <a:xfrm>
            <a:off x="5400025"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 name="Google Shape;179;p8"/>
          <p:cNvSpPr txBox="1">
            <a:spLocks noGrp="1"/>
          </p:cNvSpPr>
          <p:nvPr>
            <p:ph type="body" idx="5"/>
          </p:nvPr>
        </p:nvSpPr>
        <p:spPr>
          <a:xfrm>
            <a:off x="5389969"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 name="Google Shape;180;p8"/>
          <p:cNvSpPr txBox="1">
            <a:spLocks noGrp="1"/>
          </p:cNvSpPr>
          <p:nvPr>
            <p:ph type="body" idx="6"/>
          </p:nvPr>
        </p:nvSpPr>
        <p:spPr>
          <a:xfrm>
            <a:off x="5400025"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1" name="Google Shape;181;p8"/>
          <p:cNvSpPr txBox="1">
            <a:spLocks noGrp="1"/>
          </p:cNvSpPr>
          <p:nvPr>
            <p:ph type="body" idx="7"/>
          </p:nvPr>
        </p:nvSpPr>
        <p:spPr>
          <a:xfrm>
            <a:off x="5389969"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2" name="Google Shape;182;p8"/>
          <p:cNvSpPr txBox="1">
            <a:spLocks noGrp="1"/>
          </p:cNvSpPr>
          <p:nvPr>
            <p:ph type="body" idx="8"/>
          </p:nvPr>
        </p:nvSpPr>
        <p:spPr>
          <a:xfrm>
            <a:off x="5400025"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3" name="Google Shape;183;p8"/>
          <p:cNvSpPr txBox="1">
            <a:spLocks noGrp="1"/>
          </p:cNvSpPr>
          <p:nvPr>
            <p:ph type="body" idx="9"/>
          </p:nvPr>
        </p:nvSpPr>
        <p:spPr>
          <a:xfrm>
            <a:off x="8908157"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4" name="Google Shape;184;p8"/>
          <p:cNvSpPr txBox="1">
            <a:spLocks noGrp="1"/>
          </p:cNvSpPr>
          <p:nvPr>
            <p:ph type="body" idx="13"/>
          </p:nvPr>
        </p:nvSpPr>
        <p:spPr>
          <a:xfrm>
            <a:off x="8918213"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5" name="Google Shape;185;p8"/>
          <p:cNvSpPr txBox="1">
            <a:spLocks noGrp="1"/>
          </p:cNvSpPr>
          <p:nvPr>
            <p:ph type="body" idx="14"/>
          </p:nvPr>
        </p:nvSpPr>
        <p:spPr>
          <a:xfrm>
            <a:off x="8908157"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6" name="Google Shape;186;p8"/>
          <p:cNvSpPr txBox="1">
            <a:spLocks noGrp="1"/>
          </p:cNvSpPr>
          <p:nvPr>
            <p:ph type="body" idx="15"/>
          </p:nvPr>
        </p:nvSpPr>
        <p:spPr>
          <a:xfrm>
            <a:off x="8918213"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7" name="Google Shape;187;p8"/>
          <p:cNvSpPr txBox="1">
            <a:spLocks noGrp="1"/>
          </p:cNvSpPr>
          <p:nvPr>
            <p:ph type="body" idx="16"/>
          </p:nvPr>
        </p:nvSpPr>
        <p:spPr>
          <a:xfrm>
            <a:off x="8908157"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8" name="Google Shape;188;p8"/>
          <p:cNvSpPr txBox="1">
            <a:spLocks noGrp="1"/>
          </p:cNvSpPr>
          <p:nvPr>
            <p:ph type="body" idx="17"/>
          </p:nvPr>
        </p:nvSpPr>
        <p:spPr>
          <a:xfrm>
            <a:off x="8918213"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5036974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89"/>
        <p:cNvGrpSpPr/>
        <p:nvPr/>
      </p:nvGrpSpPr>
      <p:grpSpPr>
        <a:xfrm>
          <a:off x="0" y="0"/>
          <a:ext cx="0" cy="0"/>
          <a:chOff x="0" y="0"/>
          <a:chExt cx="0" cy="0"/>
        </a:xfrm>
      </p:grpSpPr>
      <p:sp>
        <p:nvSpPr>
          <p:cNvPr id="190" name="Google Shape;190;p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192" name="Google Shape;192;p9"/>
          <p:cNvGrpSpPr/>
          <p:nvPr/>
        </p:nvGrpSpPr>
        <p:grpSpPr>
          <a:xfrm>
            <a:off x="2011515" y="1953702"/>
            <a:ext cx="1620994" cy="2603950"/>
            <a:chOff x="2011515" y="1953702"/>
            <a:chExt cx="1620994" cy="2603950"/>
          </a:xfrm>
        </p:grpSpPr>
        <p:sp>
          <p:nvSpPr>
            <p:cNvPr id="193" name="Google Shape;193;p9"/>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 name="Google Shape;194;p9"/>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5" name="Google Shape;195;p9"/>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6" name="Google Shape;196;p9"/>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 name="Google Shape;197;p9"/>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9"/>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 name="Google Shape;199;p9"/>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 name="Google Shape;200;p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 name="Google Shape;201;p9"/>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02" name="Google Shape;202;p9"/>
          <p:cNvGrpSpPr/>
          <p:nvPr/>
        </p:nvGrpSpPr>
        <p:grpSpPr>
          <a:xfrm>
            <a:off x="4044026" y="1953702"/>
            <a:ext cx="1619441" cy="2603950"/>
            <a:chOff x="4044026" y="1953702"/>
            <a:chExt cx="1619441" cy="2603950"/>
          </a:xfrm>
        </p:grpSpPr>
        <p:sp>
          <p:nvSpPr>
            <p:cNvPr id="203" name="Google Shape;203;p9"/>
            <p:cNvSpPr/>
            <p:nvPr/>
          </p:nvSpPr>
          <p:spPr>
            <a:xfrm>
              <a:off x="4319344" y="1953702"/>
              <a:ext cx="869950" cy="923581"/>
            </a:xfrm>
            <a:custGeom>
              <a:avLst/>
              <a:gdLst/>
              <a:ahLst/>
              <a:cxnLst/>
              <a:rect l="0" t="0" r="0" b="0"/>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Google Shape;204;p9"/>
            <p:cNvSpPr/>
            <p:nvPr/>
          </p:nvSpPr>
          <p:spPr>
            <a:xfrm>
              <a:off x="4884494" y="1994632"/>
              <a:ext cx="778973" cy="1023235"/>
            </a:xfrm>
            <a:custGeom>
              <a:avLst/>
              <a:gdLst/>
              <a:ahLst/>
              <a:cxnLst/>
              <a:rect l="0" t="0" r="0" b="0"/>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 name="Google Shape;205;p9"/>
            <p:cNvSpPr/>
            <p:nvPr/>
          </p:nvSpPr>
          <p:spPr>
            <a:xfrm>
              <a:off x="4065344" y="2254982"/>
              <a:ext cx="762001" cy="768350"/>
            </a:xfrm>
            <a:custGeom>
              <a:avLst/>
              <a:gdLst/>
              <a:ahLst/>
              <a:cxnLst/>
              <a:rect l="0" t="0" r="0" b="0"/>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9"/>
            <p:cNvSpPr/>
            <p:nvPr/>
          </p:nvSpPr>
          <p:spPr>
            <a:xfrm>
              <a:off x="4044026" y="2806550"/>
              <a:ext cx="786493" cy="852667"/>
            </a:xfrm>
            <a:custGeom>
              <a:avLst/>
              <a:gdLst/>
              <a:ahLst/>
              <a:cxnLst/>
              <a:rect l="0" t="0" r="0" b="0"/>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 name="Google Shape;207;p9"/>
            <p:cNvSpPr/>
            <p:nvPr/>
          </p:nvSpPr>
          <p:spPr>
            <a:xfrm>
              <a:off x="4531326" y="2943958"/>
              <a:ext cx="889743" cy="1000126"/>
            </a:xfrm>
            <a:custGeom>
              <a:avLst/>
              <a:gdLst/>
              <a:ahLst/>
              <a:cxnLst/>
              <a:rect l="0" t="0" r="0" b="0"/>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 name="Google Shape;208;p9"/>
            <p:cNvSpPr/>
            <p:nvPr/>
          </p:nvSpPr>
          <p:spPr>
            <a:xfrm>
              <a:off x="4887669" y="2801083"/>
              <a:ext cx="755650" cy="771525"/>
            </a:xfrm>
            <a:custGeom>
              <a:avLst/>
              <a:gdLst/>
              <a:ahLst/>
              <a:cxnLst/>
              <a:rect l="0" t="0" r="0" b="0"/>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9"/>
            <p:cNvSpPr/>
            <p:nvPr/>
          </p:nvSpPr>
          <p:spPr>
            <a:xfrm>
              <a:off x="4700216" y="4086828"/>
              <a:ext cx="595044" cy="181898"/>
            </a:xfrm>
            <a:custGeom>
              <a:avLst/>
              <a:gdLst/>
              <a:ahLst/>
              <a:cxnLst/>
              <a:rect l="0" t="0" r="0" b="0"/>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 name="Google Shape;210;p9"/>
            <p:cNvSpPr/>
            <p:nvPr/>
          </p:nvSpPr>
          <p:spPr>
            <a:xfrm>
              <a:off x="4700216" y="4229703"/>
              <a:ext cx="595044" cy="181898"/>
            </a:xfrm>
            <a:custGeom>
              <a:avLst/>
              <a:gdLst/>
              <a:ahLst/>
              <a:cxnLst/>
              <a:rect l="0" t="0" r="0" b="0"/>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 name="Google Shape;211;p9"/>
            <p:cNvSpPr/>
            <p:nvPr/>
          </p:nvSpPr>
          <p:spPr>
            <a:xfrm>
              <a:off x="4700216" y="4374692"/>
              <a:ext cx="595044" cy="182960"/>
            </a:xfrm>
            <a:custGeom>
              <a:avLst/>
              <a:gdLst/>
              <a:ahLst/>
              <a:cxnLst/>
              <a:rect l="0" t="0" r="0" b="0"/>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2" name="Google Shape;212;p9"/>
          <p:cNvGrpSpPr/>
          <p:nvPr/>
        </p:nvGrpSpPr>
        <p:grpSpPr>
          <a:xfrm>
            <a:off x="6077203" y="1953702"/>
            <a:ext cx="1620896" cy="2603950"/>
            <a:chOff x="6077203" y="1953702"/>
            <a:chExt cx="1620896" cy="2603950"/>
          </a:xfrm>
        </p:grpSpPr>
        <p:sp>
          <p:nvSpPr>
            <p:cNvPr id="213" name="Google Shape;213;p9"/>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Google Shape;214;p9"/>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Google Shape;215;p9"/>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6" name="Google Shape;216;p9"/>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p9"/>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Google Shape;218;p9"/>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Google Shape;219;p9"/>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p9"/>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Google Shape;221;p9"/>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22" name="Google Shape;222;p9"/>
          <p:cNvGrpSpPr/>
          <p:nvPr/>
        </p:nvGrpSpPr>
        <p:grpSpPr>
          <a:xfrm>
            <a:off x="8112261" y="1953702"/>
            <a:ext cx="1616845" cy="2603950"/>
            <a:chOff x="8112261" y="1953702"/>
            <a:chExt cx="1616845" cy="2603950"/>
          </a:xfrm>
        </p:grpSpPr>
        <p:sp>
          <p:nvSpPr>
            <p:cNvPr id="223" name="Google Shape;223;p9"/>
            <p:cNvSpPr/>
            <p:nvPr/>
          </p:nvSpPr>
          <p:spPr>
            <a:xfrm>
              <a:off x="8384932" y="1953702"/>
              <a:ext cx="869950" cy="923581"/>
            </a:xfrm>
            <a:custGeom>
              <a:avLst/>
              <a:gdLst/>
              <a:ahLst/>
              <a:cxnLst/>
              <a:rect l="0" t="0" r="0" b="0"/>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p9"/>
            <p:cNvSpPr/>
            <p:nvPr/>
          </p:nvSpPr>
          <p:spPr>
            <a:xfrm>
              <a:off x="8950082" y="1994632"/>
              <a:ext cx="779024" cy="1023235"/>
            </a:xfrm>
            <a:custGeom>
              <a:avLst/>
              <a:gdLst/>
              <a:ahLst/>
              <a:cxnLst/>
              <a:rect l="0" t="0" r="0" b="0"/>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5" name="Google Shape;225;p9"/>
            <p:cNvSpPr/>
            <p:nvPr/>
          </p:nvSpPr>
          <p:spPr>
            <a:xfrm>
              <a:off x="8135695" y="2254982"/>
              <a:ext cx="757239"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 name="Google Shape;226;p9"/>
            <p:cNvSpPr/>
            <p:nvPr/>
          </p:nvSpPr>
          <p:spPr>
            <a:xfrm>
              <a:off x="8112261" y="2806550"/>
              <a:ext cx="787021" cy="852667"/>
            </a:xfrm>
            <a:custGeom>
              <a:avLst/>
              <a:gdLst/>
              <a:ahLst/>
              <a:cxnLst/>
              <a:rect l="0" t="0" r="0" b="0"/>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 name="Google Shape;227;p9"/>
            <p:cNvSpPr/>
            <p:nvPr/>
          </p:nvSpPr>
          <p:spPr>
            <a:xfrm>
              <a:off x="8598436"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 name="Google Shape;228;p9"/>
            <p:cNvSpPr/>
            <p:nvPr/>
          </p:nvSpPr>
          <p:spPr>
            <a:xfrm>
              <a:off x="8956432"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 name="Google Shape;229;p9"/>
            <p:cNvSpPr/>
            <p:nvPr/>
          </p:nvSpPr>
          <p:spPr>
            <a:xfrm>
              <a:off x="8765803" y="4086828"/>
              <a:ext cx="595100" cy="181898"/>
            </a:xfrm>
            <a:custGeom>
              <a:avLst/>
              <a:gdLst/>
              <a:ahLst/>
              <a:cxnLst/>
              <a:rect l="0" t="0" r="0" b="0"/>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 name="Google Shape;230;p9"/>
            <p:cNvSpPr/>
            <p:nvPr/>
          </p:nvSpPr>
          <p:spPr>
            <a:xfrm>
              <a:off x="8765803" y="4229703"/>
              <a:ext cx="595100" cy="181898"/>
            </a:xfrm>
            <a:custGeom>
              <a:avLst/>
              <a:gdLst/>
              <a:ahLst/>
              <a:cxnLst/>
              <a:rect l="0" t="0" r="0" b="0"/>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 name="Google Shape;231;p9"/>
            <p:cNvSpPr/>
            <p:nvPr/>
          </p:nvSpPr>
          <p:spPr>
            <a:xfrm>
              <a:off x="8765803" y="4374692"/>
              <a:ext cx="595100" cy="182960"/>
            </a:xfrm>
            <a:custGeom>
              <a:avLst/>
              <a:gdLst/>
              <a:ahLst/>
              <a:cxnLst/>
              <a:rect l="0" t="0" r="0" b="0"/>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2" name="Google Shape;232;p9"/>
          <p:cNvSpPr/>
          <p:nvPr/>
        </p:nvSpPr>
        <p:spPr>
          <a:xfrm>
            <a:off x="2793757"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3" name="Google Shape;233;p9"/>
          <p:cNvSpPr/>
          <p:nvPr/>
        </p:nvSpPr>
        <p:spPr>
          <a:xfrm>
            <a:off x="8839591" y="147943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4" name="Google Shape;234;p9"/>
          <p:cNvSpPr/>
          <p:nvPr/>
        </p:nvSpPr>
        <p:spPr>
          <a:xfrm>
            <a:off x="4827345" y="146327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5" name="Google Shape;235;p9"/>
          <p:cNvSpPr/>
          <p:nvPr/>
        </p:nvSpPr>
        <p:spPr>
          <a:xfrm>
            <a:off x="6734329" y="1506111"/>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6" name="Google Shape;236;p9"/>
          <p:cNvSpPr txBox="1">
            <a:spLocks noGrp="1"/>
          </p:cNvSpPr>
          <p:nvPr>
            <p:ph type="body" idx="2"/>
          </p:nvPr>
        </p:nvSpPr>
        <p:spPr>
          <a:xfrm>
            <a:off x="2120685"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7" name="Google Shape;237;p9"/>
          <p:cNvSpPr txBox="1">
            <a:spLocks noGrp="1"/>
          </p:cNvSpPr>
          <p:nvPr>
            <p:ph type="body" idx="3"/>
          </p:nvPr>
        </p:nvSpPr>
        <p:spPr>
          <a:xfrm>
            <a:off x="2130741"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8" name="Google Shape;238;p9"/>
          <p:cNvSpPr txBox="1">
            <a:spLocks noGrp="1"/>
          </p:cNvSpPr>
          <p:nvPr>
            <p:ph type="body" idx="4"/>
          </p:nvPr>
        </p:nvSpPr>
        <p:spPr>
          <a:xfrm>
            <a:off x="423009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9" name="Google Shape;239;p9"/>
          <p:cNvSpPr txBox="1">
            <a:spLocks noGrp="1"/>
          </p:cNvSpPr>
          <p:nvPr>
            <p:ph type="body" idx="5"/>
          </p:nvPr>
        </p:nvSpPr>
        <p:spPr>
          <a:xfrm>
            <a:off x="424014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0" name="Google Shape;240;p9"/>
          <p:cNvSpPr txBox="1">
            <a:spLocks noGrp="1"/>
          </p:cNvSpPr>
          <p:nvPr>
            <p:ph type="body" idx="6"/>
          </p:nvPr>
        </p:nvSpPr>
        <p:spPr>
          <a:xfrm>
            <a:off x="632944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1" name="Google Shape;241;p9"/>
          <p:cNvSpPr txBox="1">
            <a:spLocks noGrp="1"/>
          </p:cNvSpPr>
          <p:nvPr>
            <p:ph type="body" idx="7"/>
          </p:nvPr>
        </p:nvSpPr>
        <p:spPr>
          <a:xfrm>
            <a:off x="633949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2" name="Google Shape;242;p9"/>
          <p:cNvSpPr txBox="1">
            <a:spLocks noGrp="1"/>
          </p:cNvSpPr>
          <p:nvPr>
            <p:ph type="body" idx="8"/>
          </p:nvPr>
        </p:nvSpPr>
        <p:spPr>
          <a:xfrm>
            <a:off x="8374876"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3" name="Google Shape;243;p9"/>
          <p:cNvSpPr txBox="1">
            <a:spLocks noGrp="1"/>
          </p:cNvSpPr>
          <p:nvPr>
            <p:ph type="body" idx="9"/>
          </p:nvPr>
        </p:nvSpPr>
        <p:spPr>
          <a:xfrm>
            <a:off x="8384932"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977132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Google Shape;245;p1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47" name="Google Shape;247;p10"/>
          <p:cNvGrpSpPr/>
          <p:nvPr/>
        </p:nvGrpSpPr>
        <p:grpSpPr>
          <a:xfrm>
            <a:off x="1398771" y="1953702"/>
            <a:ext cx="1620994" cy="2603950"/>
            <a:chOff x="2011515" y="1953702"/>
            <a:chExt cx="1620994" cy="2603950"/>
          </a:xfrm>
        </p:grpSpPr>
        <p:sp>
          <p:nvSpPr>
            <p:cNvPr id="248" name="Google Shape;248;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9" name="Google Shape;249;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Google Shape;250;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Google Shape;251;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Google Shape;254;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Google Shape;255;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57" name="Google Shape;257;p10"/>
          <p:cNvGrpSpPr/>
          <p:nvPr/>
        </p:nvGrpSpPr>
        <p:grpSpPr>
          <a:xfrm>
            <a:off x="5202409" y="1953702"/>
            <a:ext cx="1620896" cy="2603950"/>
            <a:chOff x="6077203" y="1953702"/>
            <a:chExt cx="1620896" cy="2603950"/>
          </a:xfrm>
        </p:grpSpPr>
        <p:sp>
          <p:nvSpPr>
            <p:cNvPr id="258" name="Google Shape;258;p10"/>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Google Shape;259;p10"/>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10"/>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Google Shape;261;p10"/>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Google Shape;262;p10"/>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Google Shape;263;p10"/>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Google Shape;264;p10"/>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Google Shape;265;p10"/>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6" name="Google Shape;266;p10"/>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67" name="Google Shape;267;p10"/>
          <p:cNvSpPr/>
          <p:nvPr/>
        </p:nvSpPr>
        <p:spPr>
          <a:xfrm>
            <a:off x="2181013"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8" name="Google Shape;268;p10"/>
          <p:cNvSpPr/>
          <p:nvPr/>
        </p:nvSpPr>
        <p:spPr>
          <a:xfrm>
            <a:off x="5952311" y="1471483"/>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9" name="Google Shape;269;p10"/>
          <p:cNvSpPr/>
          <p:nvPr/>
        </p:nvSpPr>
        <p:spPr>
          <a:xfrm>
            <a:off x="9969811" y="1496867"/>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0" name="Google Shape;270;p10"/>
          <p:cNvSpPr txBox="1">
            <a:spLocks noGrp="1"/>
          </p:cNvSpPr>
          <p:nvPr>
            <p:ph type="body" idx="2"/>
          </p:nvPr>
        </p:nvSpPr>
        <p:spPr>
          <a:xfrm>
            <a:off x="442709" y="5129363"/>
            <a:ext cx="3658029"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1" name="Google Shape;271;p10"/>
          <p:cNvSpPr txBox="1">
            <a:spLocks noGrp="1"/>
          </p:cNvSpPr>
          <p:nvPr>
            <p:ph type="body" idx="3"/>
          </p:nvPr>
        </p:nvSpPr>
        <p:spPr>
          <a:xfrm>
            <a:off x="443342" y="4670026"/>
            <a:ext cx="3644936"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272" name="Google Shape;272;p10"/>
          <p:cNvGrpSpPr/>
          <p:nvPr/>
        </p:nvGrpSpPr>
        <p:grpSpPr>
          <a:xfrm>
            <a:off x="9228128" y="1953702"/>
            <a:ext cx="1620994" cy="2603950"/>
            <a:chOff x="2011515" y="1953702"/>
            <a:chExt cx="1620994" cy="2603950"/>
          </a:xfrm>
        </p:grpSpPr>
        <p:sp>
          <p:nvSpPr>
            <p:cNvPr id="273" name="Google Shape;273;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Google Shape;274;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Google Shape;275;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Google Shape;276;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7" name="Google Shape;277;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Google Shape;278;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9" name="Google Shape;279;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Google Shape;280;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Google Shape;281;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82" name="Google Shape;282;p10"/>
          <p:cNvSpPr txBox="1">
            <a:spLocks noGrp="1"/>
          </p:cNvSpPr>
          <p:nvPr>
            <p:ph type="body" idx="4"/>
          </p:nvPr>
        </p:nvSpPr>
        <p:spPr>
          <a:xfrm>
            <a:off x="4364610" y="5129363"/>
            <a:ext cx="3726654"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3" name="Google Shape;283;p10"/>
          <p:cNvSpPr txBox="1">
            <a:spLocks noGrp="1"/>
          </p:cNvSpPr>
          <p:nvPr>
            <p:ph type="body" idx="5"/>
          </p:nvPr>
        </p:nvSpPr>
        <p:spPr>
          <a:xfrm>
            <a:off x="4376387" y="4670026"/>
            <a:ext cx="3713315"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4" name="Google Shape;284;p10"/>
          <p:cNvSpPr txBox="1">
            <a:spLocks noGrp="1"/>
          </p:cNvSpPr>
          <p:nvPr>
            <p:ph type="body" idx="6"/>
          </p:nvPr>
        </p:nvSpPr>
        <p:spPr>
          <a:xfrm>
            <a:off x="8267578" y="5129363"/>
            <a:ext cx="3610195"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5" name="Google Shape;285;p10"/>
          <p:cNvSpPr txBox="1">
            <a:spLocks noGrp="1"/>
          </p:cNvSpPr>
          <p:nvPr>
            <p:ph type="body" idx="7"/>
          </p:nvPr>
        </p:nvSpPr>
        <p:spPr>
          <a:xfrm>
            <a:off x="8277634" y="4670026"/>
            <a:ext cx="3597273"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5802587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6"/>
        <p:cNvGrpSpPr/>
        <p:nvPr/>
      </p:nvGrpSpPr>
      <p:grpSpPr>
        <a:xfrm>
          <a:off x="0" y="0"/>
          <a:ext cx="0" cy="0"/>
          <a:chOff x="0" y="0"/>
          <a:chExt cx="0" cy="0"/>
        </a:xfrm>
      </p:grpSpPr>
      <p:sp>
        <p:nvSpPr>
          <p:cNvPr id="287" name="Google Shape;287;p11"/>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89" name="Google Shape;289;p11"/>
          <p:cNvGrpSpPr/>
          <p:nvPr/>
        </p:nvGrpSpPr>
        <p:grpSpPr>
          <a:xfrm>
            <a:off x="0" y="5025802"/>
            <a:ext cx="12192001" cy="144981"/>
            <a:chOff x="1751419" y="4036682"/>
            <a:chExt cx="9944457" cy="58272"/>
          </a:xfrm>
        </p:grpSpPr>
        <p:sp>
          <p:nvSpPr>
            <p:cNvPr id="290" name="Google Shape;290;p11"/>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1" name="Google Shape;291;p11"/>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2" name="Google Shape;292;p11"/>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3" name="Google Shape;293;p11"/>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4" name="Google Shape;294;p11"/>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5" name="Google Shape;295;p11"/>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296" name="Google Shape;296;p11"/>
          <p:cNvGrpSpPr/>
          <p:nvPr/>
        </p:nvGrpSpPr>
        <p:grpSpPr>
          <a:xfrm>
            <a:off x="1217471" y="2920934"/>
            <a:ext cx="1304470" cy="2431269"/>
            <a:chOff x="1217471" y="1893408"/>
            <a:chExt cx="1304470" cy="2431269"/>
          </a:xfrm>
        </p:grpSpPr>
        <p:grpSp>
          <p:nvGrpSpPr>
            <p:cNvPr id="297" name="Google Shape;297;p11"/>
            <p:cNvGrpSpPr/>
            <p:nvPr/>
          </p:nvGrpSpPr>
          <p:grpSpPr>
            <a:xfrm>
              <a:off x="1217471" y="2766893"/>
              <a:ext cx="1304470" cy="1557784"/>
              <a:chOff x="1217471" y="2766893"/>
              <a:chExt cx="1304470" cy="1557784"/>
            </a:xfrm>
          </p:grpSpPr>
          <p:grpSp>
            <p:nvGrpSpPr>
              <p:cNvPr id="298" name="Google Shape;298;p11"/>
              <p:cNvGrpSpPr/>
              <p:nvPr/>
            </p:nvGrpSpPr>
            <p:grpSpPr>
              <a:xfrm>
                <a:off x="1217471" y="2766893"/>
                <a:ext cx="1304470" cy="1557784"/>
                <a:chOff x="1199541" y="3267114"/>
                <a:chExt cx="1304470" cy="1557784"/>
              </a:xfrm>
            </p:grpSpPr>
            <p:sp>
              <p:nvSpPr>
                <p:cNvPr id="299" name="Google Shape;299;p11"/>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0" name="Google Shape;300;p11"/>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01" name="Google Shape;301;p11"/>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02" name="Google Shape;302;p11"/>
            <p:cNvGrpSpPr/>
            <p:nvPr/>
          </p:nvGrpSpPr>
          <p:grpSpPr>
            <a:xfrm>
              <a:off x="1289951" y="1893408"/>
              <a:ext cx="1136271" cy="1246506"/>
              <a:chOff x="627304" y="1987183"/>
              <a:chExt cx="1594615" cy="1749317"/>
            </a:xfrm>
          </p:grpSpPr>
          <p:sp>
            <p:nvSpPr>
              <p:cNvPr id="303" name="Google Shape;30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4" name="Google Shape;30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5" name="Google Shape;30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06" name="Google Shape;306;p11"/>
          <p:cNvGrpSpPr/>
          <p:nvPr/>
        </p:nvGrpSpPr>
        <p:grpSpPr>
          <a:xfrm>
            <a:off x="3286748" y="2920934"/>
            <a:ext cx="1304470" cy="2483739"/>
            <a:chOff x="3326504" y="1893408"/>
            <a:chExt cx="1304470" cy="2483739"/>
          </a:xfrm>
        </p:grpSpPr>
        <p:grpSp>
          <p:nvGrpSpPr>
            <p:cNvPr id="307" name="Google Shape;307;p11"/>
            <p:cNvGrpSpPr/>
            <p:nvPr/>
          </p:nvGrpSpPr>
          <p:grpSpPr>
            <a:xfrm>
              <a:off x="3326504" y="2772528"/>
              <a:ext cx="1304470" cy="1604619"/>
              <a:chOff x="3326504" y="2772528"/>
              <a:chExt cx="1304470" cy="1604619"/>
            </a:xfrm>
          </p:grpSpPr>
          <p:grpSp>
            <p:nvGrpSpPr>
              <p:cNvPr id="308" name="Google Shape;308;p11"/>
              <p:cNvGrpSpPr/>
              <p:nvPr/>
            </p:nvGrpSpPr>
            <p:grpSpPr>
              <a:xfrm>
                <a:off x="3326504" y="2772528"/>
                <a:ext cx="1304470" cy="1604619"/>
                <a:chOff x="3269602" y="3277053"/>
                <a:chExt cx="1304470" cy="1593145"/>
              </a:xfrm>
            </p:grpSpPr>
            <p:sp>
              <p:nvSpPr>
                <p:cNvPr id="309" name="Google Shape;309;p11"/>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11"/>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11" name="Google Shape;311;p11"/>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12" name="Google Shape;312;p11"/>
            <p:cNvGrpSpPr/>
            <p:nvPr/>
          </p:nvGrpSpPr>
          <p:grpSpPr>
            <a:xfrm>
              <a:off x="3410604" y="1893408"/>
              <a:ext cx="1136271" cy="1246506"/>
              <a:chOff x="627304" y="1987183"/>
              <a:chExt cx="1594615" cy="1749317"/>
            </a:xfrm>
          </p:grpSpPr>
          <p:sp>
            <p:nvSpPr>
              <p:cNvPr id="313" name="Google Shape;31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Google Shape;31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5" name="Google Shape;31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16" name="Google Shape;316;p11"/>
          <p:cNvGrpSpPr/>
          <p:nvPr/>
        </p:nvGrpSpPr>
        <p:grpSpPr>
          <a:xfrm>
            <a:off x="5362701" y="2917613"/>
            <a:ext cx="1304470" cy="2426375"/>
            <a:chOff x="5452152" y="1890087"/>
            <a:chExt cx="1304470" cy="2426375"/>
          </a:xfrm>
        </p:grpSpPr>
        <p:grpSp>
          <p:nvGrpSpPr>
            <p:cNvPr id="317" name="Google Shape;317;p11"/>
            <p:cNvGrpSpPr/>
            <p:nvPr/>
          </p:nvGrpSpPr>
          <p:grpSpPr>
            <a:xfrm>
              <a:off x="5452152" y="2763572"/>
              <a:ext cx="1304470" cy="1552890"/>
              <a:chOff x="5452152" y="2763572"/>
              <a:chExt cx="1304470" cy="1552890"/>
            </a:xfrm>
          </p:grpSpPr>
          <p:grpSp>
            <p:nvGrpSpPr>
              <p:cNvPr id="318" name="Google Shape;318;p11"/>
              <p:cNvGrpSpPr/>
              <p:nvPr/>
            </p:nvGrpSpPr>
            <p:grpSpPr>
              <a:xfrm>
                <a:off x="5452152" y="2763572"/>
                <a:ext cx="1304470" cy="1552890"/>
                <a:chOff x="5960996" y="3267114"/>
                <a:chExt cx="1304470" cy="1559509"/>
              </a:xfrm>
            </p:grpSpPr>
            <p:sp>
              <p:nvSpPr>
                <p:cNvPr id="319" name="Google Shape;319;p11"/>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Google Shape;320;p11"/>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21" name="Google Shape;321;p11"/>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22" name="Google Shape;322;p11"/>
            <p:cNvGrpSpPr/>
            <p:nvPr/>
          </p:nvGrpSpPr>
          <p:grpSpPr>
            <a:xfrm>
              <a:off x="5556109" y="1890087"/>
              <a:ext cx="1136271" cy="1246506"/>
              <a:chOff x="627304" y="1987183"/>
              <a:chExt cx="1594615" cy="1749317"/>
            </a:xfrm>
          </p:grpSpPr>
          <p:sp>
            <p:nvSpPr>
              <p:cNvPr id="323" name="Google Shape;32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4" name="Google Shape;32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Google Shape;32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26" name="Google Shape;326;p11"/>
          <p:cNvGrpSpPr/>
          <p:nvPr/>
        </p:nvGrpSpPr>
        <p:grpSpPr>
          <a:xfrm>
            <a:off x="7695802" y="2917613"/>
            <a:ext cx="1304470" cy="2434590"/>
            <a:chOff x="7521759" y="1890087"/>
            <a:chExt cx="1304470" cy="2434590"/>
          </a:xfrm>
        </p:grpSpPr>
        <p:grpSp>
          <p:nvGrpSpPr>
            <p:cNvPr id="327" name="Google Shape;327;p11"/>
            <p:cNvGrpSpPr/>
            <p:nvPr/>
          </p:nvGrpSpPr>
          <p:grpSpPr>
            <a:xfrm>
              <a:off x="7521759" y="2766893"/>
              <a:ext cx="1304470" cy="1557784"/>
              <a:chOff x="7521759" y="2766893"/>
              <a:chExt cx="1304470" cy="1557784"/>
            </a:xfrm>
          </p:grpSpPr>
          <p:grpSp>
            <p:nvGrpSpPr>
              <p:cNvPr id="328" name="Google Shape;328;p11"/>
              <p:cNvGrpSpPr/>
              <p:nvPr/>
            </p:nvGrpSpPr>
            <p:grpSpPr>
              <a:xfrm>
                <a:off x="7521759" y="2766893"/>
                <a:ext cx="1304470" cy="1557784"/>
                <a:chOff x="7980910" y="3267114"/>
                <a:chExt cx="1304470" cy="1557784"/>
              </a:xfrm>
            </p:grpSpPr>
            <p:sp>
              <p:nvSpPr>
                <p:cNvPr id="329" name="Google Shape;329;p11"/>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0" name="Google Shape;330;p11"/>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31" name="Google Shape;331;p11"/>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32" name="Google Shape;332;p11"/>
            <p:cNvGrpSpPr/>
            <p:nvPr/>
          </p:nvGrpSpPr>
          <p:grpSpPr>
            <a:xfrm>
              <a:off x="7622141" y="1890087"/>
              <a:ext cx="1136271" cy="1246506"/>
              <a:chOff x="627304" y="1987183"/>
              <a:chExt cx="1594615" cy="1749317"/>
            </a:xfrm>
          </p:grpSpPr>
          <p:sp>
            <p:nvSpPr>
              <p:cNvPr id="333" name="Google Shape;33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Google Shape;33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5" name="Google Shape;33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36" name="Google Shape;336;p11"/>
          <p:cNvGrpSpPr/>
          <p:nvPr/>
        </p:nvGrpSpPr>
        <p:grpSpPr>
          <a:xfrm>
            <a:off x="10039725" y="2881865"/>
            <a:ext cx="1304470" cy="2435707"/>
            <a:chOff x="9646841" y="1888970"/>
            <a:chExt cx="1304470" cy="2435707"/>
          </a:xfrm>
        </p:grpSpPr>
        <p:grpSp>
          <p:nvGrpSpPr>
            <p:cNvPr id="337" name="Google Shape;337;p11"/>
            <p:cNvGrpSpPr/>
            <p:nvPr/>
          </p:nvGrpSpPr>
          <p:grpSpPr>
            <a:xfrm>
              <a:off x="9646841" y="2766893"/>
              <a:ext cx="1304470" cy="1557784"/>
              <a:chOff x="9646841" y="2766893"/>
              <a:chExt cx="1304470" cy="1557784"/>
            </a:xfrm>
          </p:grpSpPr>
          <p:grpSp>
            <p:nvGrpSpPr>
              <p:cNvPr id="338" name="Google Shape;338;p11"/>
              <p:cNvGrpSpPr/>
              <p:nvPr/>
            </p:nvGrpSpPr>
            <p:grpSpPr>
              <a:xfrm>
                <a:off x="9646841" y="2766893"/>
                <a:ext cx="1304470" cy="1557784"/>
                <a:chOff x="9539460" y="3267114"/>
                <a:chExt cx="1304470" cy="1557784"/>
              </a:xfrm>
            </p:grpSpPr>
            <p:sp>
              <p:nvSpPr>
                <p:cNvPr id="339" name="Google Shape;339;p11"/>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0" name="Google Shape;340;p11"/>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1" name="Google Shape;341;p11"/>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42" name="Google Shape;342;p11"/>
            <p:cNvGrpSpPr/>
            <p:nvPr/>
          </p:nvGrpSpPr>
          <p:grpSpPr>
            <a:xfrm>
              <a:off x="9755990" y="1888970"/>
              <a:ext cx="1136271" cy="1246506"/>
              <a:chOff x="627304" y="1987183"/>
              <a:chExt cx="1594615" cy="1749317"/>
            </a:xfrm>
          </p:grpSpPr>
          <p:sp>
            <p:nvSpPr>
              <p:cNvPr id="343" name="Google Shape;34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Google Shape;34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346" name="Google Shape;346;p11"/>
          <p:cNvSpPr txBox="1">
            <a:spLocks noGrp="1"/>
          </p:cNvSpPr>
          <p:nvPr>
            <p:ph type="body" idx="2"/>
          </p:nvPr>
        </p:nvSpPr>
        <p:spPr>
          <a:xfrm>
            <a:off x="868842"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7" name="Google Shape;347;p11"/>
          <p:cNvSpPr txBox="1">
            <a:spLocks noGrp="1"/>
          </p:cNvSpPr>
          <p:nvPr>
            <p:ph type="body" idx="3"/>
          </p:nvPr>
        </p:nvSpPr>
        <p:spPr>
          <a:xfrm>
            <a:off x="3081061" y="5721632"/>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8" name="Google Shape;348;p11"/>
          <p:cNvSpPr txBox="1">
            <a:spLocks noGrp="1"/>
          </p:cNvSpPr>
          <p:nvPr>
            <p:ph type="body" idx="4"/>
          </p:nvPr>
        </p:nvSpPr>
        <p:spPr>
          <a:xfrm>
            <a:off x="5293281"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9" name="Google Shape;349;p11"/>
          <p:cNvSpPr txBox="1">
            <a:spLocks noGrp="1"/>
          </p:cNvSpPr>
          <p:nvPr>
            <p:ph type="body" idx="5"/>
          </p:nvPr>
        </p:nvSpPr>
        <p:spPr>
          <a:xfrm>
            <a:off x="7412699"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0" name="Google Shape;350;p11"/>
          <p:cNvSpPr txBox="1">
            <a:spLocks noGrp="1"/>
          </p:cNvSpPr>
          <p:nvPr>
            <p:ph type="body" idx="6"/>
          </p:nvPr>
        </p:nvSpPr>
        <p:spPr>
          <a:xfrm>
            <a:off x="9532117" y="5707711"/>
            <a:ext cx="1899629"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1" name="Google Shape;351;p11"/>
          <p:cNvSpPr txBox="1">
            <a:spLocks noGrp="1"/>
          </p:cNvSpPr>
          <p:nvPr>
            <p:ph type="body" idx="7"/>
          </p:nvPr>
        </p:nvSpPr>
        <p:spPr>
          <a:xfrm>
            <a:off x="514350" y="1304995"/>
            <a:ext cx="10273812" cy="14532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8"/>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8"/>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8"/>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8"/>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8"/>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054658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2"/>
        <p:cNvGrpSpPr/>
        <p:nvPr/>
      </p:nvGrpSpPr>
      <p:grpSpPr>
        <a:xfrm>
          <a:off x="0" y="0"/>
          <a:ext cx="0" cy="0"/>
          <a:chOff x="0" y="0"/>
          <a:chExt cx="0" cy="0"/>
        </a:xfrm>
      </p:grpSpPr>
      <p:sp>
        <p:nvSpPr>
          <p:cNvPr id="353" name="Google Shape;353;p1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355" name="Google Shape;355;p12"/>
          <p:cNvGrpSpPr/>
          <p:nvPr/>
        </p:nvGrpSpPr>
        <p:grpSpPr>
          <a:xfrm>
            <a:off x="0" y="3998260"/>
            <a:ext cx="12192001" cy="126791"/>
            <a:chOff x="1751419" y="4036682"/>
            <a:chExt cx="9944457" cy="50961"/>
          </a:xfrm>
        </p:grpSpPr>
        <p:sp>
          <p:nvSpPr>
            <p:cNvPr id="356" name="Google Shape;356;p12"/>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7" name="Google Shape;357;p12"/>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8" name="Google Shape;358;p12"/>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9" name="Google Shape;359;p12"/>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0" name="Google Shape;360;p12"/>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1" name="Google Shape;361;p12"/>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362" name="Google Shape;362;p12"/>
          <p:cNvGrpSpPr/>
          <p:nvPr/>
        </p:nvGrpSpPr>
        <p:grpSpPr>
          <a:xfrm>
            <a:off x="1217471" y="1893408"/>
            <a:ext cx="1304470" cy="2431269"/>
            <a:chOff x="1217471" y="1893408"/>
            <a:chExt cx="1304470" cy="2431269"/>
          </a:xfrm>
        </p:grpSpPr>
        <p:grpSp>
          <p:nvGrpSpPr>
            <p:cNvPr id="363" name="Google Shape;363;p12"/>
            <p:cNvGrpSpPr/>
            <p:nvPr/>
          </p:nvGrpSpPr>
          <p:grpSpPr>
            <a:xfrm>
              <a:off x="1217471" y="2766893"/>
              <a:ext cx="1304470" cy="1557784"/>
              <a:chOff x="1217471" y="2766893"/>
              <a:chExt cx="1304470" cy="1557784"/>
            </a:xfrm>
          </p:grpSpPr>
          <p:grpSp>
            <p:nvGrpSpPr>
              <p:cNvPr id="364" name="Google Shape;364;p12"/>
              <p:cNvGrpSpPr/>
              <p:nvPr/>
            </p:nvGrpSpPr>
            <p:grpSpPr>
              <a:xfrm>
                <a:off x="1217471" y="2766893"/>
                <a:ext cx="1304470" cy="1557784"/>
                <a:chOff x="1199541" y="3267114"/>
                <a:chExt cx="1304470" cy="1557784"/>
              </a:xfrm>
            </p:grpSpPr>
            <p:sp>
              <p:nvSpPr>
                <p:cNvPr id="365" name="Google Shape;365;p12"/>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6" name="Google Shape;366;p12"/>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67" name="Google Shape;367;p12"/>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68" name="Google Shape;368;p12"/>
            <p:cNvGrpSpPr/>
            <p:nvPr/>
          </p:nvGrpSpPr>
          <p:grpSpPr>
            <a:xfrm>
              <a:off x="1289951" y="1893408"/>
              <a:ext cx="1136271" cy="1246506"/>
              <a:chOff x="627304" y="1987183"/>
              <a:chExt cx="1594615" cy="1749317"/>
            </a:xfrm>
          </p:grpSpPr>
          <p:sp>
            <p:nvSpPr>
              <p:cNvPr id="369" name="Google Shape;36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0" name="Google Shape;37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1" name="Google Shape;37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72" name="Google Shape;372;p12"/>
          <p:cNvGrpSpPr/>
          <p:nvPr/>
        </p:nvGrpSpPr>
        <p:grpSpPr>
          <a:xfrm>
            <a:off x="3286748" y="1893408"/>
            <a:ext cx="1304470" cy="2483739"/>
            <a:chOff x="3326504" y="1893408"/>
            <a:chExt cx="1304470" cy="2483739"/>
          </a:xfrm>
        </p:grpSpPr>
        <p:grpSp>
          <p:nvGrpSpPr>
            <p:cNvPr id="373" name="Google Shape;373;p12"/>
            <p:cNvGrpSpPr/>
            <p:nvPr/>
          </p:nvGrpSpPr>
          <p:grpSpPr>
            <a:xfrm>
              <a:off x="3326504" y="2772528"/>
              <a:ext cx="1304470" cy="1604619"/>
              <a:chOff x="3326504" y="2772528"/>
              <a:chExt cx="1304470" cy="1604619"/>
            </a:xfrm>
          </p:grpSpPr>
          <p:grpSp>
            <p:nvGrpSpPr>
              <p:cNvPr id="374" name="Google Shape;374;p12"/>
              <p:cNvGrpSpPr/>
              <p:nvPr/>
            </p:nvGrpSpPr>
            <p:grpSpPr>
              <a:xfrm>
                <a:off x="3326504" y="2772528"/>
                <a:ext cx="1304470" cy="1604619"/>
                <a:chOff x="3269602" y="3277053"/>
                <a:chExt cx="1304470" cy="1593145"/>
              </a:xfrm>
            </p:grpSpPr>
            <p:sp>
              <p:nvSpPr>
                <p:cNvPr id="375" name="Google Shape;375;p12"/>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6" name="Google Shape;376;p12"/>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77" name="Google Shape;377;p12"/>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78" name="Google Shape;378;p12"/>
            <p:cNvGrpSpPr/>
            <p:nvPr/>
          </p:nvGrpSpPr>
          <p:grpSpPr>
            <a:xfrm>
              <a:off x="3410604" y="1893408"/>
              <a:ext cx="1136271" cy="1246506"/>
              <a:chOff x="627304" y="1987183"/>
              <a:chExt cx="1594615" cy="1749317"/>
            </a:xfrm>
          </p:grpSpPr>
          <p:sp>
            <p:nvSpPr>
              <p:cNvPr id="379" name="Google Shape;37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Google Shape;38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Google Shape;38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82" name="Google Shape;382;p12"/>
          <p:cNvGrpSpPr/>
          <p:nvPr/>
        </p:nvGrpSpPr>
        <p:grpSpPr>
          <a:xfrm>
            <a:off x="5362701" y="1890087"/>
            <a:ext cx="1304470" cy="2426375"/>
            <a:chOff x="5452152" y="1890087"/>
            <a:chExt cx="1304470" cy="2426375"/>
          </a:xfrm>
        </p:grpSpPr>
        <p:grpSp>
          <p:nvGrpSpPr>
            <p:cNvPr id="383" name="Google Shape;383;p12"/>
            <p:cNvGrpSpPr/>
            <p:nvPr/>
          </p:nvGrpSpPr>
          <p:grpSpPr>
            <a:xfrm>
              <a:off x="5452152" y="2763572"/>
              <a:ext cx="1304470" cy="1552890"/>
              <a:chOff x="5452152" y="2763572"/>
              <a:chExt cx="1304470" cy="1552890"/>
            </a:xfrm>
          </p:grpSpPr>
          <p:grpSp>
            <p:nvGrpSpPr>
              <p:cNvPr id="384" name="Google Shape;384;p12"/>
              <p:cNvGrpSpPr/>
              <p:nvPr/>
            </p:nvGrpSpPr>
            <p:grpSpPr>
              <a:xfrm>
                <a:off x="5452152" y="2763572"/>
                <a:ext cx="1304470" cy="1552890"/>
                <a:chOff x="5960996" y="3267114"/>
                <a:chExt cx="1304470" cy="1559509"/>
              </a:xfrm>
            </p:grpSpPr>
            <p:sp>
              <p:nvSpPr>
                <p:cNvPr id="385" name="Google Shape;385;p12"/>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6" name="Google Shape;386;p12"/>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87" name="Google Shape;387;p12"/>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88" name="Google Shape;388;p12"/>
            <p:cNvGrpSpPr/>
            <p:nvPr/>
          </p:nvGrpSpPr>
          <p:grpSpPr>
            <a:xfrm>
              <a:off x="5556109" y="1890087"/>
              <a:ext cx="1136271" cy="1246506"/>
              <a:chOff x="627304" y="1987183"/>
              <a:chExt cx="1594615" cy="1749317"/>
            </a:xfrm>
          </p:grpSpPr>
          <p:sp>
            <p:nvSpPr>
              <p:cNvPr id="389" name="Google Shape;38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0" name="Google Shape;39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1" name="Google Shape;39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92" name="Google Shape;392;p12"/>
          <p:cNvGrpSpPr/>
          <p:nvPr/>
        </p:nvGrpSpPr>
        <p:grpSpPr>
          <a:xfrm>
            <a:off x="7392552" y="1890087"/>
            <a:ext cx="1304470" cy="2434590"/>
            <a:chOff x="7521759" y="1890087"/>
            <a:chExt cx="1304470" cy="2434590"/>
          </a:xfrm>
        </p:grpSpPr>
        <p:grpSp>
          <p:nvGrpSpPr>
            <p:cNvPr id="393" name="Google Shape;393;p12"/>
            <p:cNvGrpSpPr/>
            <p:nvPr/>
          </p:nvGrpSpPr>
          <p:grpSpPr>
            <a:xfrm>
              <a:off x="7521759" y="2766893"/>
              <a:ext cx="1304470" cy="1557784"/>
              <a:chOff x="7521759" y="2766893"/>
              <a:chExt cx="1304470" cy="1557784"/>
            </a:xfrm>
          </p:grpSpPr>
          <p:grpSp>
            <p:nvGrpSpPr>
              <p:cNvPr id="394" name="Google Shape;394;p12"/>
              <p:cNvGrpSpPr/>
              <p:nvPr/>
            </p:nvGrpSpPr>
            <p:grpSpPr>
              <a:xfrm>
                <a:off x="7521759" y="2766893"/>
                <a:ext cx="1304470" cy="1557784"/>
                <a:chOff x="7980910" y="3267114"/>
                <a:chExt cx="1304470" cy="1557784"/>
              </a:xfrm>
            </p:grpSpPr>
            <p:sp>
              <p:nvSpPr>
                <p:cNvPr id="395" name="Google Shape;395;p12"/>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Google Shape;396;p12"/>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97" name="Google Shape;397;p12"/>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98" name="Google Shape;398;p12"/>
            <p:cNvGrpSpPr/>
            <p:nvPr/>
          </p:nvGrpSpPr>
          <p:grpSpPr>
            <a:xfrm>
              <a:off x="7622141" y="1890087"/>
              <a:ext cx="1136271" cy="1246506"/>
              <a:chOff x="627304" y="1987183"/>
              <a:chExt cx="1594615" cy="1749317"/>
            </a:xfrm>
          </p:grpSpPr>
          <p:sp>
            <p:nvSpPr>
              <p:cNvPr id="399" name="Google Shape;39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0" name="Google Shape;40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1" name="Google Shape;40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402" name="Google Shape;402;p12"/>
          <p:cNvGrpSpPr/>
          <p:nvPr/>
        </p:nvGrpSpPr>
        <p:grpSpPr>
          <a:xfrm>
            <a:off x="9507695" y="1888970"/>
            <a:ext cx="1304470" cy="2435707"/>
            <a:chOff x="9646841" y="1888970"/>
            <a:chExt cx="1304470" cy="2435707"/>
          </a:xfrm>
        </p:grpSpPr>
        <p:grpSp>
          <p:nvGrpSpPr>
            <p:cNvPr id="403" name="Google Shape;403;p12"/>
            <p:cNvGrpSpPr/>
            <p:nvPr/>
          </p:nvGrpSpPr>
          <p:grpSpPr>
            <a:xfrm>
              <a:off x="9646841" y="2766893"/>
              <a:ext cx="1304470" cy="1557784"/>
              <a:chOff x="9646841" y="2766893"/>
              <a:chExt cx="1304470" cy="1557784"/>
            </a:xfrm>
          </p:grpSpPr>
          <p:grpSp>
            <p:nvGrpSpPr>
              <p:cNvPr id="404" name="Google Shape;404;p12"/>
              <p:cNvGrpSpPr/>
              <p:nvPr/>
            </p:nvGrpSpPr>
            <p:grpSpPr>
              <a:xfrm>
                <a:off x="9646841" y="2766893"/>
                <a:ext cx="1304470" cy="1557784"/>
                <a:chOff x="9539460" y="3267114"/>
                <a:chExt cx="1304470" cy="1557784"/>
              </a:xfrm>
            </p:grpSpPr>
            <p:sp>
              <p:nvSpPr>
                <p:cNvPr id="405" name="Google Shape;405;p12"/>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6" name="Google Shape;406;p12"/>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07" name="Google Shape;407;p12"/>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408" name="Google Shape;408;p12"/>
            <p:cNvGrpSpPr/>
            <p:nvPr/>
          </p:nvGrpSpPr>
          <p:grpSpPr>
            <a:xfrm>
              <a:off x="9755990" y="1888970"/>
              <a:ext cx="1136271" cy="1246506"/>
              <a:chOff x="627304" y="1987183"/>
              <a:chExt cx="1594615" cy="1749317"/>
            </a:xfrm>
          </p:grpSpPr>
          <p:sp>
            <p:nvSpPr>
              <p:cNvPr id="409" name="Google Shape;40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0" name="Google Shape;41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Google Shape;41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412" name="Google Shape;412;p12"/>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3" name="Google Shape;413;p12"/>
          <p:cNvSpPr txBox="1">
            <a:spLocks noGrp="1"/>
          </p:cNvSpPr>
          <p:nvPr>
            <p:ph type="body" idx="3"/>
          </p:nvPr>
        </p:nvSpPr>
        <p:spPr>
          <a:xfrm>
            <a:off x="868842"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4" name="Google Shape;414;p12"/>
          <p:cNvSpPr txBox="1">
            <a:spLocks noGrp="1"/>
          </p:cNvSpPr>
          <p:nvPr>
            <p:ph type="body" idx="4"/>
          </p:nvPr>
        </p:nvSpPr>
        <p:spPr>
          <a:xfrm>
            <a:off x="3213620"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5" name="Google Shape;415;p12"/>
          <p:cNvSpPr txBox="1">
            <a:spLocks noGrp="1"/>
          </p:cNvSpPr>
          <p:nvPr>
            <p:ph type="body" idx="5"/>
          </p:nvPr>
        </p:nvSpPr>
        <p:spPr>
          <a:xfrm>
            <a:off x="3223676"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6" name="Google Shape;416;p12"/>
          <p:cNvSpPr txBox="1">
            <a:spLocks noGrp="1"/>
          </p:cNvSpPr>
          <p:nvPr>
            <p:ph type="body" idx="6"/>
          </p:nvPr>
        </p:nvSpPr>
        <p:spPr>
          <a:xfrm>
            <a:off x="5283225"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7" name="Google Shape;417;p12"/>
          <p:cNvSpPr txBox="1">
            <a:spLocks noGrp="1"/>
          </p:cNvSpPr>
          <p:nvPr>
            <p:ph type="body" idx="7"/>
          </p:nvPr>
        </p:nvSpPr>
        <p:spPr>
          <a:xfrm>
            <a:off x="5293281"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8" name="Google Shape;418;p12"/>
          <p:cNvSpPr txBox="1">
            <a:spLocks noGrp="1"/>
          </p:cNvSpPr>
          <p:nvPr>
            <p:ph type="body" idx="8"/>
          </p:nvPr>
        </p:nvSpPr>
        <p:spPr>
          <a:xfrm>
            <a:off x="7402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9" name="Google Shape;419;p12"/>
          <p:cNvSpPr txBox="1">
            <a:spLocks noGrp="1"/>
          </p:cNvSpPr>
          <p:nvPr>
            <p:ph type="body" idx="9"/>
          </p:nvPr>
        </p:nvSpPr>
        <p:spPr>
          <a:xfrm>
            <a:off x="7412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0" name="Google Shape;420;p12"/>
          <p:cNvSpPr txBox="1">
            <a:spLocks noGrp="1"/>
          </p:cNvSpPr>
          <p:nvPr>
            <p:ph type="body" idx="13"/>
          </p:nvPr>
        </p:nvSpPr>
        <p:spPr>
          <a:xfrm>
            <a:off x="9688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1" name="Google Shape;421;p12"/>
          <p:cNvSpPr txBox="1">
            <a:spLocks noGrp="1"/>
          </p:cNvSpPr>
          <p:nvPr>
            <p:ph type="body" idx="14"/>
          </p:nvPr>
        </p:nvSpPr>
        <p:spPr>
          <a:xfrm>
            <a:off x="9698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225791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22"/>
        <p:cNvGrpSpPr/>
        <p:nvPr/>
      </p:nvGrpSpPr>
      <p:grpSpPr>
        <a:xfrm>
          <a:off x="0" y="0"/>
          <a:ext cx="0" cy="0"/>
          <a:chOff x="0" y="0"/>
          <a:chExt cx="0" cy="0"/>
        </a:xfrm>
      </p:grpSpPr>
      <p:sp>
        <p:nvSpPr>
          <p:cNvPr id="423" name="Google Shape;423;p13"/>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25" name="Google Shape;425;p13"/>
          <p:cNvSpPr/>
          <p:nvPr/>
        </p:nvSpPr>
        <p:spPr>
          <a:xfrm>
            <a:off x="635766"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6" name="Google Shape;426;p13"/>
          <p:cNvSpPr/>
          <p:nvPr/>
        </p:nvSpPr>
        <p:spPr>
          <a:xfrm>
            <a:off x="4880760"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7" name="Google Shape;427;p13"/>
          <p:cNvSpPr/>
          <p:nvPr/>
        </p:nvSpPr>
        <p:spPr>
          <a:xfrm rot="10800000" flipH="1">
            <a:off x="2754593"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8" name="Google Shape;428;p13"/>
          <p:cNvSpPr/>
          <p:nvPr/>
        </p:nvSpPr>
        <p:spPr>
          <a:xfrm>
            <a:off x="9133090"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Google Shape;429;p13"/>
          <p:cNvSpPr/>
          <p:nvPr/>
        </p:nvSpPr>
        <p:spPr>
          <a:xfrm rot="10800000" flipH="1">
            <a:off x="7006925"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0" name="Google Shape;430;p13"/>
          <p:cNvSpPr/>
          <p:nvPr/>
        </p:nvSpPr>
        <p:spPr>
          <a:xfrm>
            <a:off x="2754593"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1" name="Google Shape;431;p13"/>
          <p:cNvSpPr/>
          <p:nvPr/>
        </p:nvSpPr>
        <p:spPr>
          <a:xfrm rot="10800000" flipH="1">
            <a:off x="628427"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2" name="Google Shape;432;p13"/>
          <p:cNvSpPr/>
          <p:nvPr/>
        </p:nvSpPr>
        <p:spPr>
          <a:xfrm>
            <a:off x="7006925"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3" name="Google Shape;433;p13"/>
          <p:cNvSpPr/>
          <p:nvPr/>
        </p:nvSpPr>
        <p:spPr>
          <a:xfrm rot="10800000" flipH="1">
            <a:off x="4880760"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4" name="Google Shape;434;p13"/>
          <p:cNvSpPr/>
          <p:nvPr/>
        </p:nvSpPr>
        <p:spPr>
          <a:xfrm rot="10800000" flipH="1">
            <a:off x="9133090"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5" name="Google Shape;435;p13"/>
          <p:cNvSpPr/>
          <p:nvPr/>
        </p:nvSpPr>
        <p:spPr>
          <a:xfrm>
            <a:off x="662131" y="4762328"/>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6" name="Google Shape;436;p13"/>
          <p:cNvSpPr/>
          <p:nvPr/>
        </p:nvSpPr>
        <p:spPr>
          <a:xfrm>
            <a:off x="2947441" y="4756135"/>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7" name="Google Shape;437;p13"/>
          <p:cNvSpPr/>
          <p:nvPr/>
        </p:nvSpPr>
        <p:spPr>
          <a:xfrm>
            <a:off x="7158061" y="4749373"/>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8" name="Google Shape;438;p13"/>
          <p:cNvSpPr/>
          <p:nvPr/>
        </p:nvSpPr>
        <p:spPr>
          <a:xfrm>
            <a:off x="9436042" y="4749944"/>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9" name="Google Shape;439;p13"/>
          <p:cNvSpPr/>
          <p:nvPr/>
        </p:nvSpPr>
        <p:spPr>
          <a:xfrm>
            <a:off x="5052751" y="4749944"/>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40" name="Google Shape;440;p13"/>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1" name="Google Shape;441;p13"/>
          <p:cNvSpPr txBox="1">
            <a:spLocks noGrp="1"/>
          </p:cNvSpPr>
          <p:nvPr>
            <p:ph type="body" idx="3"/>
          </p:nvPr>
        </p:nvSpPr>
        <p:spPr>
          <a:xfrm>
            <a:off x="989700"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2" name="Google Shape;442;p13"/>
          <p:cNvSpPr txBox="1">
            <a:spLocks noGrp="1"/>
          </p:cNvSpPr>
          <p:nvPr>
            <p:ph type="body" idx="4"/>
          </p:nvPr>
        </p:nvSpPr>
        <p:spPr>
          <a:xfrm>
            <a:off x="3080692"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3" name="Google Shape;443;p13"/>
          <p:cNvSpPr txBox="1">
            <a:spLocks noGrp="1"/>
          </p:cNvSpPr>
          <p:nvPr>
            <p:ph type="body" idx="5"/>
          </p:nvPr>
        </p:nvSpPr>
        <p:spPr>
          <a:xfrm>
            <a:off x="5220008"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4" name="Google Shape;444;p13"/>
          <p:cNvSpPr txBox="1">
            <a:spLocks noGrp="1"/>
          </p:cNvSpPr>
          <p:nvPr>
            <p:ph type="body" idx="6"/>
          </p:nvPr>
        </p:nvSpPr>
        <p:spPr>
          <a:xfrm>
            <a:off x="7366812"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5" name="Google Shape;445;p13"/>
          <p:cNvSpPr txBox="1">
            <a:spLocks noGrp="1"/>
          </p:cNvSpPr>
          <p:nvPr>
            <p:ph type="body" idx="7"/>
          </p:nvPr>
        </p:nvSpPr>
        <p:spPr>
          <a:xfrm>
            <a:off x="9485359"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6" name="Google Shape;446;p13"/>
          <p:cNvSpPr txBox="1">
            <a:spLocks noGrp="1"/>
          </p:cNvSpPr>
          <p:nvPr>
            <p:ph type="body" idx="8"/>
          </p:nvPr>
        </p:nvSpPr>
        <p:spPr>
          <a:xfrm>
            <a:off x="868842"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7" name="Google Shape;447;p13"/>
          <p:cNvSpPr txBox="1">
            <a:spLocks noGrp="1"/>
          </p:cNvSpPr>
          <p:nvPr>
            <p:ph type="body" idx="9"/>
          </p:nvPr>
        </p:nvSpPr>
        <p:spPr>
          <a:xfrm>
            <a:off x="3213620"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8" name="Google Shape;448;p13"/>
          <p:cNvSpPr txBox="1">
            <a:spLocks noGrp="1"/>
          </p:cNvSpPr>
          <p:nvPr>
            <p:ph type="body" idx="13"/>
          </p:nvPr>
        </p:nvSpPr>
        <p:spPr>
          <a:xfrm>
            <a:off x="3223676"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9" name="Google Shape;449;p13"/>
          <p:cNvSpPr txBox="1">
            <a:spLocks noGrp="1"/>
          </p:cNvSpPr>
          <p:nvPr>
            <p:ph type="body" idx="14"/>
          </p:nvPr>
        </p:nvSpPr>
        <p:spPr>
          <a:xfrm>
            <a:off x="5283225"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0" name="Google Shape;450;p13"/>
          <p:cNvSpPr txBox="1">
            <a:spLocks noGrp="1"/>
          </p:cNvSpPr>
          <p:nvPr>
            <p:ph type="body" idx="15"/>
          </p:nvPr>
        </p:nvSpPr>
        <p:spPr>
          <a:xfrm>
            <a:off x="5293281"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1" name="Google Shape;451;p13"/>
          <p:cNvSpPr txBox="1">
            <a:spLocks noGrp="1"/>
          </p:cNvSpPr>
          <p:nvPr>
            <p:ph type="body" idx="16"/>
          </p:nvPr>
        </p:nvSpPr>
        <p:spPr>
          <a:xfrm>
            <a:off x="7402643"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2" name="Google Shape;452;p13"/>
          <p:cNvSpPr txBox="1">
            <a:spLocks noGrp="1"/>
          </p:cNvSpPr>
          <p:nvPr>
            <p:ph type="body" idx="17"/>
          </p:nvPr>
        </p:nvSpPr>
        <p:spPr>
          <a:xfrm>
            <a:off x="7412699"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3" name="Google Shape;453;p13"/>
          <p:cNvSpPr txBox="1">
            <a:spLocks noGrp="1"/>
          </p:cNvSpPr>
          <p:nvPr>
            <p:ph type="body" idx="18"/>
          </p:nvPr>
        </p:nvSpPr>
        <p:spPr>
          <a:xfrm>
            <a:off x="9688643"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4" name="Google Shape;454;p13"/>
          <p:cNvSpPr txBox="1">
            <a:spLocks noGrp="1"/>
          </p:cNvSpPr>
          <p:nvPr>
            <p:ph type="body" idx="19"/>
          </p:nvPr>
        </p:nvSpPr>
        <p:spPr>
          <a:xfrm>
            <a:off x="9698699"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5232776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55"/>
        <p:cNvGrpSpPr/>
        <p:nvPr/>
      </p:nvGrpSpPr>
      <p:grpSpPr>
        <a:xfrm>
          <a:off x="0" y="0"/>
          <a:ext cx="0" cy="0"/>
          <a:chOff x="0" y="0"/>
          <a:chExt cx="0" cy="0"/>
        </a:xfrm>
      </p:grpSpPr>
      <p:sp>
        <p:nvSpPr>
          <p:cNvPr id="456" name="Google Shape;456;p14"/>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58" name="Google Shape;458;p14"/>
          <p:cNvSpPr/>
          <p:nvPr/>
        </p:nvSpPr>
        <p:spPr>
          <a:xfrm>
            <a:off x="9198865" y="1193285"/>
            <a:ext cx="85724" cy="392112"/>
          </a:xfrm>
          <a:custGeom>
            <a:avLst/>
            <a:gdLst/>
            <a:ahLst/>
            <a:cxnLst/>
            <a:rect l="0" t="0" r="0" b="0"/>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9" name="Google Shape;459;p14"/>
          <p:cNvSpPr/>
          <p:nvPr/>
        </p:nvSpPr>
        <p:spPr>
          <a:xfrm>
            <a:off x="9198865" y="1193285"/>
            <a:ext cx="85724" cy="392112"/>
          </a:xfrm>
          <a:custGeom>
            <a:avLst/>
            <a:gdLst/>
            <a:ahLst/>
            <a:cxnLst/>
            <a:rect l="0" t="0" r="0" b="0"/>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0" name="Google Shape;460;p14"/>
          <p:cNvSpPr/>
          <p:nvPr/>
        </p:nvSpPr>
        <p:spPr>
          <a:xfrm>
            <a:off x="8370190" y="1123435"/>
            <a:ext cx="269874" cy="265113"/>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1" name="Google Shape;461;p14"/>
          <p:cNvSpPr/>
          <p:nvPr/>
        </p:nvSpPr>
        <p:spPr>
          <a:xfrm>
            <a:off x="8370190" y="1123435"/>
            <a:ext cx="269874" cy="265113"/>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2" name="Google Shape;462;p14"/>
          <p:cNvSpPr/>
          <p:nvPr/>
        </p:nvSpPr>
        <p:spPr>
          <a:xfrm>
            <a:off x="8640065" y="1177410"/>
            <a:ext cx="212724" cy="211137"/>
          </a:xfrm>
          <a:custGeom>
            <a:avLst/>
            <a:gdLst/>
            <a:ahLst/>
            <a:cxnLst/>
            <a:rect l="0" t="0" r="0" b="0"/>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3" name="Google Shape;463;p14"/>
          <p:cNvSpPr/>
          <p:nvPr/>
        </p:nvSpPr>
        <p:spPr>
          <a:xfrm>
            <a:off x="8370190" y="1388548"/>
            <a:ext cx="269874"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4" name="Google Shape;464;p14"/>
          <p:cNvSpPr/>
          <p:nvPr/>
        </p:nvSpPr>
        <p:spPr>
          <a:xfrm>
            <a:off x="8370190" y="1388548"/>
            <a:ext cx="269874"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5" name="Google Shape;465;p14"/>
          <p:cNvSpPr/>
          <p:nvPr/>
        </p:nvSpPr>
        <p:spPr>
          <a:xfrm>
            <a:off x="8736902" y="1483798"/>
            <a:ext cx="280987" cy="171449"/>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6" name="Google Shape;466;p14"/>
          <p:cNvSpPr/>
          <p:nvPr/>
        </p:nvSpPr>
        <p:spPr>
          <a:xfrm>
            <a:off x="9198865" y="3193536"/>
            <a:ext cx="85724" cy="393700"/>
          </a:xfrm>
          <a:custGeom>
            <a:avLst/>
            <a:gdLst/>
            <a:ahLst/>
            <a:cxnLst/>
            <a:rect l="0" t="0" r="0" b="0"/>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7" name="Google Shape;467;p14"/>
          <p:cNvSpPr/>
          <p:nvPr/>
        </p:nvSpPr>
        <p:spPr>
          <a:xfrm>
            <a:off x="9198865" y="3193536"/>
            <a:ext cx="85724" cy="390524"/>
          </a:xfrm>
          <a:custGeom>
            <a:avLst/>
            <a:gdLst/>
            <a:ahLst/>
            <a:cxnLst/>
            <a:rect l="0" t="0" r="0" b="0"/>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8" name="Google Shape;468;p14"/>
          <p:cNvSpPr/>
          <p:nvPr/>
        </p:nvSpPr>
        <p:spPr>
          <a:xfrm>
            <a:off x="8370190" y="3122097"/>
            <a:ext cx="269874"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9" name="Google Shape;469;p14"/>
          <p:cNvSpPr/>
          <p:nvPr/>
        </p:nvSpPr>
        <p:spPr>
          <a:xfrm>
            <a:off x="8370190" y="3122097"/>
            <a:ext cx="269874"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0" name="Google Shape;470;p14"/>
          <p:cNvSpPr/>
          <p:nvPr/>
        </p:nvSpPr>
        <p:spPr>
          <a:xfrm>
            <a:off x="8640065" y="3179247"/>
            <a:ext cx="212724" cy="209549"/>
          </a:xfrm>
          <a:custGeom>
            <a:avLst/>
            <a:gdLst/>
            <a:ahLst/>
            <a:cxnLst/>
            <a:rect l="0" t="0" r="0" b="0"/>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1" name="Google Shape;471;p14"/>
          <p:cNvSpPr/>
          <p:nvPr/>
        </p:nvSpPr>
        <p:spPr>
          <a:xfrm>
            <a:off x="8370190" y="3388797"/>
            <a:ext cx="269874" cy="269874"/>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14"/>
          <p:cNvSpPr/>
          <p:nvPr/>
        </p:nvSpPr>
        <p:spPr>
          <a:xfrm>
            <a:off x="8370190" y="3388797"/>
            <a:ext cx="269874" cy="269874"/>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3" name="Google Shape;473;p14"/>
          <p:cNvSpPr/>
          <p:nvPr/>
        </p:nvSpPr>
        <p:spPr>
          <a:xfrm>
            <a:off x="8736902" y="3488811"/>
            <a:ext cx="280987" cy="169863"/>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4" name="Google Shape;474;p14"/>
          <p:cNvSpPr/>
          <p:nvPr/>
        </p:nvSpPr>
        <p:spPr>
          <a:xfrm>
            <a:off x="8979790" y="2194998"/>
            <a:ext cx="85724" cy="195263"/>
          </a:xfrm>
          <a:custGeom>
            <a:avLst/>
            <a:gdLst/>
            <a:ahLst/>
            <a:cxnLst/>
            <a:rect l="0" t="0" r="0" b="0"/>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5" name="Google Shape;475;p14"/>
          <p:cNvSpPr/>
          <p:nvPr/>
        </p:nvSpPr>
        <p:spPr>
          <a:xfrm>
            <a:off x="8979790" y="2194998"/>
            <a:ext cx="85724" cy="195263"/>
          </a:xfrm>
          <a:custGeom>
            <a:avLst/>
            <a:gdLst/>
            <a:ahLst/>
            <a:cxnLst/>
            <a:rect l="0" t="0" r="0" b="0"/>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6" name="Google Shape;476;p14"/>
          <p:cNvSpPr/>
          <p:nvPr/>
        </p:nvSpPr>
        <p:spPr>
          <a:xfrm>
            <a:off x="9006777" y="2507736"/>
            <a:ext cx="58738" cy="77788"/>
          </a:xfrm>
          <a:custGeom>
            <a:avLst/>
            <a:gdLst/>
            <a:ahLst/>
            <a:cxnLst/>
            <a:rect l="0" t="0" r="0" b="0"/>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7" name="Google Shape;477;p14"/>
          <p:cNvSpPr/>
          <p:nvPr/>
        </p:nvSpPr>
        <p:spPr>
          <a:xfrm>
            <a:off x="8997252" y="2485511"/>
            <a:ext cx="68263" cy="100013"/>
          </a:xfrm>
          <a:custGeom>
            <a:avLst/>
            <a:gdLst/>
            <a:ahLst/>
            <a:cxnLst/>
            <a:rect l="0" t="0" r="0" b="0"/>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8" name="Google Shape;478;p14"/>
          <p:cNvSpPr/>
          <p:nvPr/>
        </p:nvSpPr>
        <p:spPr>
          <a:xfrm>
            <a:off x="9624315" y="2120385"/>
            <a:ext cx="269874" cy="269874"/>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9" name="Google Shape;479;p14"/>
          <p:cNvSpPr/>
          <p:nvPr/>
        </p:nvSpPr>
        <p:spPr>
          <a:xfrm>
            <a:off x="9624315" y="2120385"/>
            <a:ext cx="269874" cy="269874"/>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Google Shape;480;p14"/>
          <p:cNvSpPr/>
          <p:nvPr/>
        </p:nvSpPr>
        <p:spPr>
          <a:xfrm>
            <a:off x="9411590" y="2177535"/>
            <a:ext cx="212724" cy="212724"/>
          </a:xfrm>
          <a:custGeom>
            <a:avLst/>
            <a:gdLst/>
            <a:ahLst/>
            <a:cxnLst/>
            <a:rect l="0" t="0" r="0" b="0"/>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Google Shape;481;p14"/>
          <p:cNvSpPr/>
          <p:nvPr/>
        </p:nvSpPr>
        <p:spPr>
          <a:xfrm>
            <a:off x="9624315" y="2390261"/>
            <a:ext cx="269874"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2" name="Google Shape;482;p14"/>
          <p:cNvSpPr/>
          <p:nvPr/>
        </p:nvSpPr>
        <p:spPr>
          <a:xfrm>
            <a:off x="9624315" y="2390261"/>
            <a:ext cx="269874"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3" name="Google Shape;483;p14"/>
          <p:cNvSpPr/>
          <p:nvPr/>
        </p:nvSpPr>
        <p:spPr>
          <a:xfrm>
            <a:off x="9246490" y="2485511"/>
            <a:ext cx="284162" cy="171449"/>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4" name="Google Shape;484;p14"/>
          <p:cNvSpPr/>
          <p:nvPr/>
        </p:nvSpPr>
        <p:spPr>
          <a:xfrm>
            <a:off x="8979790" y="4193661"/>
            <a:ext cx="85724" cy="392112"/>
          </a:xfrm>
          <a:custGeom>
            <a:avLst/>
            <a:gdLst/>
            <a:ahLst/>
            <a:cxnLst/>
            <a:rect l="0" t="0" r="0" b="0"/>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5" name="Google Shape;485;p14"/>
          <p:cNvSpPr/>
          <p:nvPr/>
        </p:nvSpPr>
        <p:spPr>
          <a:xfrm>
            <a:off x="8979790" y="4193661"/>
            <a:ext cx="85724" cy="392112"/>
          </a:xfrm>
          <a:custGeom>
            <a:avLst/>
            <a:gdLst/>
            <a:ahLst/>
            <a:cxnLst/>
            <a:rect l="0" t="0" r="0" b="0"/>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6" name="Google Shape;486;p14"/>
          <p:cNvSpPr/>
          <p:nvPr/>
        </p:nvSpPr>
        <p:spPr>
          <a:xfrm>
            <a:off x="9624315" y="4123811"/>
            <a:ext cx="269874" cy="266699"/>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7" name="Google Shape;487;p14"/>
          <p:cNvSpPr/>
          <p:nvPr/>
        </p:nvSpPr>
        <p:spPr>
          <a:xfrm>
            <a:off x="9624315" y="4123811"/>
            <a:ext cx="269874" cy="266699"/>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8" name="Google Shape;488;p14"/>
          <p:cNvSpPr/>
          <p:nvPr/>
        </p:nvSpPr>
        <p:spPr>
          <a:xfrm>
            <a:off x="9411590" y="4177786"/>
            <a:ext cx="212724" cy="212724"/>
          </a:xfrm>
          <a:custGeom>
            <a:avLst/>
            <a:gdLst/>
            <a:ahLst/>
            <a:cxnLst/>
            <a:rect l="0" t="0" r="0" b="0"/>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9" name="Google Shape;489;p14"/>
          <p:cNvSpPr/>
          <p:nvPr/>
        </p:nvSpPr>
        <p:spPr>
          <a:xfrm>
            <a:off x="9624315" y="4390511"/>
            <a:ext cx="269874" cy="268288"/>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0" name="Google Shape;490;p14"/>
          <p:cNvSpPr/>
          <p:nvPr/>
        </p:nvSpPr>
        <p:spPr>
          <a:xfrm>
            <a:off x="9624315" y="4390511"/>
            <a:ext cx="269874" cy="268288"/>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1" name="Google Shape;491;p14"/>
          <p:cNvSpPr/>
          <p:nvPr/>
        </p:nvSpPr>
        <p:spPr>
          <a:xfrm>
            <a:off x="9246490" y="4484172"/>
            <a:ext cx="284162" cy="174625"/>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2" name="Google Shape;492;p14"/>
          <p:cNvSpPr/>
          <p:nvPr/>
        </p:nvSpPr>
        <p:spPr>
          <a:xfrm>
            <a:off x="507146" y="1306070"/>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3" name="Google Shape;493;p14"/>
          <p:cNvSpPr/>
          <p:nvPr/>
        </p:nvSpPr>
        <p:spPr>
          <a:xfrm>
            <a:off x="507146" y="253426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4" name="Google Shape;494;p14"/>
          <p:cNvSpPr/>
          <p:nvPr/>
        </p:nvSpPr>
        <p:spPr>
          <a:xfrm>
            <a:off x="506448" y="511559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5" name="Google Shape;495;p14"/>
          <p:cNvSpPr/>
          <p:nvPr/>
        </p:nvSpPr>
        <p:spPr>
          <a:xfrm>
            <a:off x="506448" y="3848180"/>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496" name="Google Shape;496;p14"/>
          <p:cNvGrpSpPr/>
          <p:nvPr/>
        </p:nvGrpSpPr>
        <p:grpSpPr>
          <a:xfrm>
            <a:off x="8852789" y="1619529"/>
            <a:ext cx="2105024" cy="1658938"/>
            <a:chOff x="5946775" y="4468571"/>
            <a:chExt cx="2105024" cy="1658938"/>
          </a:xfrm>
        </p:grpSpPr>
        <p:sp>
          <p:nvSpPr>
            <p:cNvPr id="497" name="Google Shape;497;p14"/>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8" name="Google Shape;498;p14"/>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9" name="Google Shape;499;p14"/>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0" name="Google Shape;500;p14"/>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1" name="Google Shape;501;p14"/>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02" name="Google Shape;502;p14"/>
          <p:cNvGrpSpPr/>
          <p:nvPr/>
        </p:nvGrpSpPr>
        <p:grpSpPr>
          <a:xfrm>
            <a:off x="7179565" y="559872"/>
            <a:ext cx="2105024" cy="1658938"/>
            <a:chOff x="4146550" y="1468196"/>
            <a:chExt cx="2105024" cy="1658938"/>
          </a:xfrm>
        </p:grpSpPr>
        <p:sp>
          <p:nvSpPr>
            <p:cNvPr id="503" name="Google Shape;503;p14"/>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4" name="Google Shape;504;p14"/>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5" name="Google Shape;505;p14"/>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6" name="Google Shape;506;p14"/>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7" name="Google Shape;507;p14"/>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08" name="Google Shape;508;p14"/>
          <p:cNvSpPr txBox="1">
            <a:spLocks noGrp="1"/>
          </p:cNvSpPr>
          <p:nvPr>
            <p:ph type="body" idx="2"/>
          </p:nvPr>
        </p:nvSpPr>
        <p:spPr>
          <a:xfrm>
            <a:off x="905608" y="124905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9" name="Google Shape;509;p14"/>
          <p:cNvSpPr txBox="1">
            <a:spLocks noGrp="1"/>
          </p:cNvSpPr>
          <p:nvPr>
            <p:ph type="body" idx="3"/>
          </p:nvPr>
        </p:nvSpPr>
        <p:spPr>
          <a:xfrm>
            <a:off x="905609" y="166059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0" name="Google Shape;510;p14"/>
          <p:cNvSpPr txBox="1">
            <a:spLocks noGrp="1"/>
          </p:cNvSpPr>
          <p:nvPr>
            <p:ph type="body" idx="4"/>
          </p:nvPr>
        </p:nvSpPr>
        <p:spPr>
          <a:xfrm>
            <a:off x="905608" y="251855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1" name="Google Shape;511;p14"/>
          <p:cNvSpPr txBox="1">
            <a:spLocks noGrp="1"/>
          </p:cNvSpPr>
          <p:nvPr>
            <p:ph type="body" idx="5"/>
          </p:nvPr>
        </p:nvSpPr>
        <p:spPr>
          <a:xfrm>
            <a:off x="905609" y="293009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2" name="Google Shape;512;p14"/>
          <p:cNvSpPr txBox="1">
            <a:spLocks noGrp="1"/>
          </p:cNvSpPr>
          <p:nvPr>
            <p:ph type="body" idx="6"/>
          </p:nvPr>
        </p:nvSpPr>
        <p:spPr>
          <a:xfrm>
            <a:off x="905608" y="3774421"/>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3" name="Google Shape;513;p14"/>
          <p:cNvSpPr txBox="1">
            <a:spLocks noGrp="1"/>
          </p:cNvSpPr>
          <p:nvPr>
            <p:ph type="body" idx="7"/>
          </p:nvPr>
        </p:nvSpPr>
        <p:spPr>
          <a:xfrm>
            <a:off x="905609" y="4185967"/>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4" name="Google Shape;514;p14"/>
          <p:cNvSpPr txBox="1">
            <a:spLocks noGrp="1"/>
          </p:cNvSpPr>
          <p:nvPr>
            <p:ph type="body" idx="8"/>
          </p:nvPr>
        </p:nvSpPr>
        <p:spPr>
          <a:xfrm>
            <a:off x="905608" y="504162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5" name="Google Shape;515;p14"/>
          <p:cNvSpPr txBox="1">
            <a:spLocks noGrp="1"/>
          </p:cNvSpPr>
          <p:nvPr>
            <p:ph type="body" idx="9"/>
          </p:nvPr>
        </p:nvSpPr>
        <p:spPr>
          <a:xfrm>
            <a:off x="905609" y="545316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516" name="Google Shape;516;p14"/>
          <p:cNvGrpSpPr/>
          <p:nvPr/>
        </p:nvGrpSpPr>
        <p:grpSpPr>
          <a:xfrm>
            <a:off x="7179565" y="2719086"/>
            <a:ext cx="2105024" cy="1658938"/>
            <a:chOff x="4146550" y="1468196"/>
            <a:chExt cx="2105024" cy="1658938"/>
          </a:xfrm>
        </p:grpSpPr>
        <p:sp>
          <p:nvSpPr>
            <p:cNvPr id="517" name="Google Shape;517;p14"/>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8" name="Google Shape;518;p14"/>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9" name="Google Shape;519;p14"/>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0" name="Google Shape;520;p14"/>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1" name="Google Shape;521;p14"/>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22" name="Google Shape;522;p14"/>
          <p:cNvGrpSpPr/>
          <p:nvPr/>
        </p:nvGrpSpPr>
        <p:grpSpPr>
          <a:xfrm>
            <a:off x="8852789" y="3752912"/>
            <a:ext cx="2105024" cy="1658938"/>
            <a:chOff x="5946775" y="4468571"/>
            <a:chExt cx="2105024" cy="1658938"/>
          </a:xfrm>
        </p:grpSpPr>
        <p:sp>
          <p:nvSpPr>
            <p:cNvPr id="523" name="Google Shape;523;p14"/>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4" name="Google Shape;524;p14"/>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5" name="Google Shape;525;p14"/>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6" name="Google Shape;526;p14"/>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7" name="Google Shape;527;p14"/>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28" name="Google Shape;528;p14"/>
          <p:cNvGrpSpPr/>
          <p:nvPr/>
        </p:nvGrpSpPr>
        <p:grpSpPr>
          <a:xfrm>
            <a:off x="7179565" y="4794313"/>
            <a:ext cx="2105024" cy="1658938"/>
            <a:chOff x="4146550" y="1468196"/>
            <a:chExt cx="2105024" cy="1658938"/>
          </a:xfrm>
        </p:grpSpPr>
        <p:sp>
          <p:nvSpPr>
            <p:cNvPr id="529" name="Google Shape;529;p14"/>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0" name="Google Shape;530;p14"/>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1" name="Google Shape;531;p14"/>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2" name="Google Shape;532;p14"/>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3" name="Google Shape;533;p14"/>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96734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34"/>
        <p:cNvGrpSpPr/>
        <p:nvPr/>
      </p:nvGrpSpPr>
      <p:grpSpPr>
        <a:xfrm>
          <a:off x="0" y="0"/>
          <a:ext cx="0" cy="0"/>
          <a:chOff x="0" y="0"/>
          <a:chExt cx="0" cy="0"/>
        </a:xfrm>
      </p:grpSpPr>
      <p:sp>
        <p:nvSpPr>
          <p:cNvPr id="535" name="Google Shape;535;p15"/>
          <p:cNvSpPr txBox="1">
            <a:spLocks noGrp="1"/>
          </p:cNvSpPr>
          <p:nvPr>
            <p:ph type="title"/>
          </p:nvPr>
        </p:nvSpPr>
        <p:spPr>
          <a:xfrm>
            <a:off x="208635" y="633245"/>
            <a:ext cx="956908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537" name="Google Shape;537;p15"/>
          <p:cNvSpPr/>
          <p:nvPr/>
        </p:nvSpPr>
        <p:spPr>
          <a:xfrm>
            <a:off x="-84570" y="2350435"/>
            <a:ext cx="9794526" cy="3583613"/>
          </a:xfrm>
          <a:custGeom>
            <a:avLst/>
            <a:gdLst/>
            <a:ahLst/>
            <a:cxnLst/>
            <a:rect l="0" t="0" r="0" b="0"/>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38" name="Google Shape;538;p15"/>
          <p:cNvGrpSpPr/>
          <p:nvPr/>
        </p:nvGrpSpPr>
        <p:grpSpPr>
          <a:xfrm>
            <a:off x="1760306" y="3744764"/>
            <a:ext cx="995965" cy="993236"/>
            <a:chOff x="1760306" y="3744764"/>
            <a:chExt cx="995965" cy="993236"/>
          </a:xfrm>
        </p:grpSpPr>
        <p:sp>
          <p:nvSpPr>
            <p:cNvPr id="539" name="Google Shape;539;p15"/>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0" name="Google Shape;540;p15"/>
            <p:cNvSpPr/>
            <p:nvPr/>
          </p:nvSpPr>
          <p:spPr>
            <a:xfrm>
              <a:off x="2118625" y="410171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1" name="Google Shape;541;p15"/>
          <p:cNvGrpSpPr/>
          <p:nvPr/>
        </p:nvGrpSpPr>
        <p:grpSpPr>
          <a:xfrm>
            <a:off x="3658378" y="4366073"/>
            <a:ext cx="995965" cy="993236"/>
            <a:chOff x="3658378" y="4366073"/>
            <a:chExt cx="995965" cy="993236"/>
          </a:xfrm>
        </p:grpSpPr>
        <p:sp>
          <p:nvSpPr>
            <p:cNvPr id="542" name="Google Shape;542;p15"/>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3" name="Google Shape;543;p15"/>
            <p:cNvSpPr/>
            <p:nvPr/>
          </p:nvSpPr>
          <p:spPr>
            <a:xfrm>
              <a:off x="4030553" y="472498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4" name="Google Shape;544;p15"/>
          <p:cNvGrpSpPr/>
          <p:nvPr/>
        </p:nvGrpSpPr>
        <p:grpSpPr>
          <a:xfrm>
            <a:off x="5556451" y="3010474"/>
            <a:ext cx="995965" cy="993236"/>
            <a:chOff x="5556451" y="3010474"/>
            <a:chExt cx="995965" cy="993236"/>
          </a:xfrm>
        </p:grpSpPr>
        <p:sp>
          <p:nvSpPr>
            <p:cNvPr id="545" name="Google Shape;545;p15"/>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6" name="Google Shape;546;p15"/>
            <p:cNvSpPr/>
            <p:nvPr/>
          </p:nvSpPr>
          <p:spPr>
            <a:xfrm>
              <a:off x="5922678" y="3342621"/>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7" name="Google Shape;547;p15"/>
          <p:cNvGrpSpPr/>
          <p:nvPr/>
        </p:nvGrpSpPr>
        <p:grpSpPr>
          <a:xfrm>
            <a:off x="7454525" y="3536691"/>
            <a:ext cx="995965" cy="993236"/>
            <a:chOff x="7454525" y="3536691"/>
            <a:chExt cx="995965" cy="993236"/>
          </a:xfrm>
        </p:grpSpPr>
        <p:sp>
          <p:nvSpPr>
            <p:cNvPr id="548" name="Google Shape;548;p15"/>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9" name="Google Shape;549;p15"/>
            <p:cNvSpPr/>
            <p:nvPr/>
          </p:nvSpPr>
          <p:spPr>
            <a:xfrm>
              <a:off x="7812842" y="389364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550" name="Google Shape;550;p15"/>
          <p:cNvSpPr/>
          <p:nvPr/>
        </p:nvSpPr>
        <p:spPr>
          <a:xfrm>
            <a:off x="9656652" y="830141"/>
            <a:ext cx="1589340" cy="1589340"/>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551" name="Google Shape;551;p15"/>
          <p:cNvSpPr/>
          <p:nvPr/>
        </p:nvSpPr>
        <p:spPr>
          <a:xfrm>
            <a:off x="3061373" y="3925276"/>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2" name="Google Shape;552;p15"/>
          <p:cNvSpPr/>
          <p:nvPr/>
        </p:nvSpPr>
        <p:spPr>
          <a:xfrm>
            <a:off x="2820294" y="487215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3" name="Google Shape;553;p15"/>
          <p:cNvSpPr/>
          <p:nvPr/>
        </p:nvSpPr>
        <p:spPr>
          <a:xfrm>
            <a:off x="5352763" y="4390342"/>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4" name="Google Shape;554;p15"/>
          <p:cNvSpPr/>
          <p:nvPr/>
        </p:nvSpPr>
        <p:spPr>
          <a:xfrm>
            <a:off x="7165005" y="2888865"/>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5" name="Google Shape;555;p15"/>
          <p:cNvSpPr txBox="1">
            <a:spLocks noGrp="1"/>
          </p:cNvSpPr>
          <p:nvPr>
            <p:ph type="body" idx="2"/>
          </p:nvPr>
        </p:nvSpPr>
        <p:spPr>
          <a:xfrm>
            <a:off x="1180757" y="2775427"/>
            <a:ext cx="2247780" cy="8736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6" name="Google Shape;556;p15"/>
          <p:cNvSpPr txBox="1">
            <a:spLocks noGrp="1"/>
          </p:cNvSpPr>
          <p:nvPr>
            <p:ph type="body" idx="3"/>
          </p:nvPr>
        </p:nvSpPr>
        <p:spPr>
          <a:xfrm>
            <a:off x="3025297" y="5390259"/>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7" name="Google Shape;557;p15"/>
          <p:cNvSpPr txBox="1">
            <a:spLocks noGrp="1"/>
          </p:cNvSpPr>
          <p:nvPr>
            <p:ph type="body" idx="4"/>
          </p:nvPr>
        </p:nvSpPr>
        <p:spPr>
          <a:xfrm>
            <a:off x="4721151" y="2149850"/>
            <a:ext cx="2327466" cy="86275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8" name="Google Shape;558;p15"/>
          <p:cNvSpPr txBox="1">
            <a:spLocks noGrp="1"/>
          </p:cNvSpPr>
          <p:nvPr>
            <p:ph type="body" idx="5"/>
          </p:nvPr>
        </p:nvSpPr>
        <p:spPr>
          <a:xfrm>
            <a:off x="6986775" y="4708150"/>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9" name="Google Shape;559;p15"/>
          <p:cNvSpPr txBox="1">
            <a:spLocks noGrp="1"/>
          </p:cNvSpPr>
          <p:nvPr>
            <p:ph type="body" idx="6"/>
          </p:nvPr>
        </p:nvSpPr>
        <p:spPr>
          <a:xfrm>
            <a:off x="10694145" y="1955612"/>
            <a:ext cx="1318631" cy="18602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0" name="Google Shape;560;p15"/>
          <p:cNvSpPr txBox="1">
            <a:spLocks noGrp="1"/>
          </p:cNvSpPr>
          <p:nvPr>
            <p:ph type="body" idx="7"/>
          </p:nvPr>
        </p:nvSpPr>
        <p:spPr>
          <a:xfrm>
            <a:off x="1180758" y="2222957"/>
            <a:ext cx="2247780"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1" name="Google Shape;561;p15"/>
          <p:cNvSpPr txBox="1">
            <a:spLocks noGrp="1"/>
          </p:cNvSpPr>
          <p:nvPr>
            <p:ph type="body" idx="8"/>
          </p:nvPr>
        </p:nvSpPr>
        <p:spPr>
          <a:xfrm>
            <a:off x="4721151" y="1607631"/>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2" name="Google Shape;562;p15"/>
          <p:cNvSpPr txBox="1">
            <a:spLocks noGrp="1"/>
          </p:cNvSpPr>
          <p:nvPr>
            <p:ph type="body" idx="9"/>
          </p:nvPr>
        </p:nvSpPr>
        <p:spPr>
          <a:xfrm>
            <a:off x="3025297" y="6180788"/>
            <a:ext cx="2327466" cy="36417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3" name="Google Shape;563;p15"/>
          <p:cNvSpPr txBox="1">
            <a:spLocks noGrp="1"/>
          </p:cNvSpPr>
          <p:nvPr>
            <p:ph type="body" idx="13"/>
          </p:nvPr>
        </p:nvSpPr>
        <p:spPr>
          <a:xfrm>
            <a:off x="6986775" y="5537050"/>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4234117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64"/>
        <p:cNvGrpSpPr/>
        <p:nvPr/>
      </p:nvGrpSpPr>
      <p:grpSpPr>
        <a:xfrm>
          <a:off x="0" y="0"/>
          <a:ext cx="0" cy="0"/>
          <a:chOff x="0" y="0"/>
          <a:chExt cx="0" cy="0"/>
        </a:xfrm>
      </p:grpSpPr>
      <p:sp>
        <p:nvSpPr>
          <p:cNvPr id="565" name="Google Shape;565;p1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567" name="Google Shape;567;p16"/>
          <p:cNvGrpSpPr/>
          <p:nvPr/>
        </p:nvGrpSpPr>
        <p:grpSpPr>
          <a:xfrm>
            <a:off x="8705339" y="1607951"/>
            <a:ext cx="2504672" cy="2336330"/>
            <a:chOff x="8705339" y="1607951"/>
            <a:chExt cx="2504672" cy="2336330"/>
          </a:xfrm>
        </p:grpSpPr>
        <p:grpSp>
          <p:nvGrpSpPr>
            <p:cNvPr id="568" name="Google Shape;568;p16"/>
            <p:cNvGrpSpPr/>
            <p:nvPr/>
          </p:nvGrpSpPr>
          <p:grpSpPr>
            <a:xfrm>
              <a:off x="8705339" y="1607951"/>
              <a:ext cx="2358104" cy="2097263"/>
              <a:chOff x="8705339" y="1607951"/>
              <a:chExt cx="2358104" cy="2097263"/>
            </a:xfrm>
          </p:grpSpPr>
          <p:sp>
            <p:nvSpPr>
              <p:cNvPr id="569" name="Google Shape;569;p16"/>
              <p:cNvSpPr/>
              <p:nvPr/>
            </p:nvSpPr>
            <p:spPr>
              <a:xfrm rot="-5400000">
                <a:off x="8706847"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0" name="Google Shape;570;p16"/>
              <p:cNvSpPr/>
              <p:nvPr/>
            </p:nvSpPr>
            <p:spPr>
              <a:xfrm>
                <a:off x="9882742"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1" name="Google Shape;571;p16"/>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2" name="Google Shape;572;p16"/>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73" name="Google Shape;573;p16"/>
            <p:cNvSpPr/>
            <p:nvPr/>
          </p:nvSpPr>
          <p:spPr>
            <a:xfrm rot="2700000">
              <a:off x="10575857"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74" name="Google Shape;574;p16"/>
          <p:cNvGrpSpPr/>
          <p:nvPr/>
        </p:nvGrpSpPr>
        <p:grpSpPr>
          <a:xfrm>
            <a:off x="6794670" y="3441706"/>
            <a:ext cx="2503757" cy="2336328"/>
            <a:chOff x="3371475" y="3591818"/>
            <a:chExt cx="2074748" cy="1936007"/>
          </a:xfrm>
        </p:grpSpPr>
        <p:sp>
          <p:nvSpPr>
            <p:cNvPr id="575" name="Google Shape;575;p16"/>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6" name="Google Shape;576;p16"/>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7" name="Google Shape;577;p16"/>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8" name="Google Shape;578;p16"/>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9" name="Google Shape;579;p16"/>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0" name="Google Shape;580;p16"/>
          <p:cNvGrpSpPr/>
          <p:nvPr/>
        </p:nvGrpSpPr>
        <p:grpSpPr>
          <a:xfrm>
            <a:off x="4892567" y="1607951"/>
            <a:ext cx="2504672" cy="2336330"/>
            <a:chOff x="4892567" y="1607951"/>
            <a:chExt cx="2504672" cy="2336330"/>
          </a:xfrm>
        </p:grpSpPr>
        <p:sp>
          <p:nvSpPr>
            <p:cNvPr id="581" name="Google Shape;581;p16"/>
            <p:cNvSpPr/>
            <p:nvPr/>
          </p:nvSpPr>
          <p:spPr>
            <a:xfrm rot="-5400000">
              <a:off x="4894075"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2" name="Google Shape;582;p16"/>
            <p:cNvSpPr/>
            <p:nvPr/>
          </p:nvSpPr>
          <p:spPr>
            <a:xfrm>
              <a:off x="6069971"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3" name="Google Shape;583;p16"/>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4" name="Google Shape;584;p16"/>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5" name="Google Shape;585;p16"/>
            <p:cNvSpPr/>
            <p:nvPr/>
          </p:nvSpPr>
          <p:spPr>
            <a:xfrm rot="2700000">
              <a:off x="6763085"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6" name="Google Shape;586;p16"/>
          <p:cNvGrpSpPr/>
          <p:nvPr/>
        </p:nvGrpSpPr>
        <p:grpSpPr>
          <a:xfrm>
            <a:off x="2992894" y="3441706"/>
            <a:ext cx="2503757" cy="2336328"/>
            <a:chOff x="3371475" y="3591818"/>
            <a:chExt cx="2074748" cy="1936007"/>
          </a:xfrm>
        </p:grpSpPr>
        <p:sp>
          <p:nvSpPr>
            <p:cNvPr id="587" name="Google Shape;587;p16"/>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8" name="Google Shape;588;p16"/>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9" name="Google Shape;589;p16"/>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0" name="Google Shape;590;p16"/>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1" name="Google Shape;591;p16"/>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92" name="Google Shape;592;p16"/>
          <p:cNvGrpSpPr/>
          <p:nvPr/>
        </p:nvGrpSpPr>
        <p:grpSpPr>
          <a:xfrm>
            <a:off x="1090792" y="1607950"/>
            <a:ext cx="2504672" cy="2336331"/>
            <a:chOff x="1090792" y="1607950"/>
            <a:chExt cx="2504672" cy="2336331"/>
          </a:xfrm>
        </p:grpSpPr>
        <p:sp>
          <p:nvSpPr>
            <p:cNvPr id="593" name="Google Shape;593;p16"/>
            <p:cNvSpPr/>
            <p:nvPr/>
          </p:nvSpPr>
          <p:spPr>
            <a:xfrm rot="-5400000">
              <a:off x="1092300"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4" name="Google Shape;594;p16"/>
            <p:cNvSpPr/>
            <p:nvPr/>
          </p:nvSpPr>
          <p:spPr>
            <a:xfrm>
              <a:off x="2268196" y="1607950"/>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5" name="Google Shape;595;p16"/>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6" name="Google Shape;596;p16"/>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7" name="Google Shape;597;p16"/>
            <p:cNvSpPr/>
            <p:nvPr/>
          </p:nvSpPr>
          <p:spPr>
            <a:xfrm rot="2700000">
              <a:off x="2961311"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98" name="Google Shape;598;p16"/>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9" name="Google Shape;599;p16"/>
          <p:cNvSpPr/>
          <p:nvPr/>
        </p:nvSpPr>
        <p:spPr>
          <a:xfrm>
            <a:off x="2153233" y="2615963"/>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600" name="Google Shape;600;p16"/>
          <p:cNvSpPr/>
          <p:nvPr/>
        </p:nvSpPr>
        <p:spPr>
          <a:xfrm>
            <a:off x="3864632"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1" name="Google Shape;601;p16"/>
          <p:cNvSpPr/>
          <p:nvPr/>
        </p:nvSpPr>
        <p:spPr>
          <a:xfrm>
            <a:off x="4047092" y="4515837"/>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602" name="Google Shape;602;p16"/>
          <p:cNvGrpSpPr/>
          <p:nvPr/>
        </p:nvGrpSpPr>
        <p:grpSpPr>
          <a:xfrm>
            <a:off x="5759496" y="2448663"/>
            <a:ext cx="611596" cy="611596"/>
            <a:chOff x="5759496" y="2448663"/>
            <a:chExt cx="611596" cy="611596"/>
          </a:xfrm>
        </p:grpSpPr>
        <p:sp>
          <p:nvSpPr>
            <p:cNvPr id="603" name="Google Shape;603;p16"/>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4" name="Google Shape;604;p16"/>
            <p:cNvSpPr/>
            <p:nvPr/>
          </p:nvSpPr>
          <p:spPr>
            <a:xfrm>
              <a:off x="5936021" y="261472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5" name="Google Shape;605;p16"/>
          <p:cNvGrpSpPr/>
          <p:nvPr/>
        </p:nvGrpSpPr>
        <p:grpSpPr>
          <a:xfrm>
            <a:off x="7681647" y="4349703"/>
            <a:ext cx="611596" cy="611596"/>
            <a:chOff x="7681647" y="4349703"/>
            <a:chExt cx="611596" cy="611596"/>
          </a:xfrm>
        </p:grpSpPr>
        <p:sp>
          <p:nvSpPr>
            <p:cNvPr id="606" name="Google Shape;606;p16"/>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7" name="Google Shape;607;p16"/>
            <p:cNvSpPr/>
            <p:nvPr/>
          </p:nvSpPr>
          <p:spPr>
            <a:xfrm>
              <a:off x="7846559" y="4515837"/>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8" name="Google Shape;608;p16"/>
          <p:cNvGrpSpPr/>
          <p:nvPr/>
        </p:nvGrpSpPr>
        <p:grpSpPr>
          <a:xfrm>
            <a:off x="9576939" y="2448663"/>
            <a:ext cx="611596" cy="611596"/>
            <a:chOff x="9576939" y="2448663"/>
            <a:chExt cx="611596" cy="611596"/>
          </a:xfrm>
        </p:grpSpPr>
        <p:sp>
          <p:nvSpPr>
            <p:cNvPr id="609" name="Google Shape;609;p16"/>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Google Shape;610;p16"/>
            <p:cNvSpPr/>
            <p:nvPr/>
          </p:nvSpPr>
          <p:spPr>
            <a:xfrm>
              <a:off x="9749393" y="261472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611" name="Google Shape;611;p16"/>
          <p:cNvSpPr txBox="1">
            <a:spLocks noGrp="1"/>
          </p:cNvSpPr>
          <p:nvPr>
            <p:ph type="body" idx="2"/>
          </p:nvPr>
        </p:nvSpPr>
        <p:spPr>
          <a:xfrm>
            <a:off x="1584929"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2" name="Google Shape;612;p16"/>
          <p:cNvSpPr txBox="1">
            <a:spLocks noGrp="1"/>
          </p:cNvSpPr>
          <p:nvPr>
            <p:ph type="body" idx="3"/>
          </p:nvPr>
        </p:nvSpPr>
        <p:spPr>
          <a:xfrm>
            <a:off x="1575449"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3" name="Google Shape;613;p16"/>
          <p:cNvSpPr txBox="1">
            <a:spLocks noGrp="1"/>
          </p:cNvSpPr>
          <p:nvPr>
            <p:ph type="body" idx="4"/>
          </p:nvPr>
        </p:nvSpPr>
        <p:spPr>
          <a:xfrm>
            <a:off x="3519528"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4" name="Google Shape;614;p16"/>
          <p:cNvSpPr txBox="1">
            <a:spLocks noGrp="1"/>
          </p:cNvSpPr>
          <p:nvPr>
            <p:ph type="body" idx="5"/>
          </p:nvPr>
        </p:nvSpPr>
        <p:spPr>
          <a:xfrm>
            <a:off x="3518381"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5" name="Google Shape;615;p16"/>
          <p:cNvSpPr txBox="1">
            <a:spLocks noGrp="1"/>
          </p:cNvSpPr>
          <p:nvPr>
            <p:ph type="body" idx="6"/>
          </p:nvPr>
        </p:nvSpPr>
        <p:spPr>
          <a:xfrm>
            <a:off x="5400162"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6" name="Google Shape;616;p16"/>
          <p:cNvSpPr txBox="1">
            <a:spLocks noGrp="1"/>
          </p:cNvSpPr>
          <p:nvPr>
            <p:ph type="body" idx="7"/>
          </p:nvPr>
        </p:nvSpPr>
        <p:spPr>
          <a:xfrm>
            <a:off x="5390682"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7" name="Google Shape;617;p16"/>
          <p:cNvSpPr txBox="1">
            <a:spLocks noGrp="1"/>
          </p:cNvSpPr>
          <p:nvPr>
            <p:ph type="body" idx="8"/>
          </p:nvPr>
        </p:nvSpPr>
        <p:spPr>
          <a:xfrm>
            <a:off x="7308390"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8" name="Google Shape;618;p16"/>
          <p:cNvSpPr txBox="1">
            <a:spLocks noGrp="1"/>
          </p:cNvSpPr>
          <p:nvPr>
            <p:ph type="body" idx="9"/>
          </p:nvPr>
        </p:nvSpPr>
        <p:spPr>
          <a:xfrm>
            <a:off x="7307243"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9" name="Google Shape;619;p16"/>
          <p:cNvSpPr txBox="1">
            <a:spLocks noGrp="1"/>
          </p:cNvSpPr>
          <p:nvPr>
            <p:ph type="body" idx="13"/>
          </p:nvPr>
        </p:nvSpPr>
        <p:spPr>
          <a:xfrm>
            <a:off x="9250776"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0" name="Google Shape;620;p16"/>
          <p:cNvSpPr txBox="1">
            <a:spLocks noGrp="1"/>
          </p:cNvSpPr>
          <p:nvPr>
            <p:ph type="body" idx="14"/>
          </p:nvPr>
        </p:nvSpPr>
        <p:spPr>
          <a:xfrm>
            <a:off x="9241296"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9816728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21"/>
        <p:cNvGrpSpPr/>
        <p:nvPr/>
      </p:nvGrpSpPr>
      <p:grpSpPr>
        <a:xfrm>
          <a:off x="0" y="0"/>
          <a:ext cx="0" cy="0"/>
          <a:chOff x="0" y="0"/>
          <a:chExt cx="0" cy="0"/>
        </a:xfrm>
      </p:grpSpPr>
      <p:sp>
        <p:nvSpPr>
          <p:cNvPr id="622" name="Google Shape;622;p1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624" name="Google Shape;624;p17"/>
          <p:cNvGrpSpPr/>
          <p:nvPr/>
        </p:nvGrpSpPr>
        <p:grpSpPr>
          <a:xfrm>
            <a:off x="6992716" y="1169665"/>
            <a:ext cx="4573641" cy="5344829"/>
            <a:chOff x="2813" y="961"/>
            <a:chExt cx="2052" cy="2397"/>
          </a:xfrm>
        </p:grpSpPr>
        <p:sp>
          <p:nvSpPr>
            <p:cNvPr id="625" name="Google Shape;625;p17"/>
            <p:cNvSpPr/>
            <p:nvPr/>
          </p:nvSpPr>
          <p:spPr>
            <a:xfrm>
              <a:off x="4415" y="1626"/>
              <a:ext cx="127" cy="168"/>
            </a:xfrm>
            <a:custGeom>
              <a:avLst/>
              <a:gdLst/>
              <a:ahLst/>
              <a:cxnLst/>
              <a:rect l="0" t="0" r="0" b="0"/>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Google Shape;626;p17"/>
            <p:cNvSpPr/>
            <p:nvPr/>
          </p:nvSpPr>
          <p:spPr>
            <a:xfrm>
              <a:off x="4261" y="1218"/>
              <a:ext cx="130" cy="166"/>
            </a:xfrm>
            <a:custGeom>
              <a:avLst/>
              <a:gdLst/>
              <a:ahLst/>
              <a:cxnLst/>
              <a:rect l="0" t="0" r="0" b="0"/>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7" name="Google Shape;627;p17"/>
            <p:cNvSpPr/>
            <p:nvPr/>
          </p:nvSpPr>
          <p:spPr>
            <a:xfrm>
              <a:off x="3452" y="1219"/>
              <a:ext cx="120" cy="177"/>
            </a:xfrm>
            <a:custGeom>
              <a:avLst/>
              <a:gdLst/>
              <a:ahLst/>
              <a:cxnLst/>
              <a:rect l="0" t="0" r="0" b="0"/>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8" name="Google Shape;628;p17"/>
            <p:cNvSpPr/>
            <p:nvPr/>
          </p:nvSpPr>
          <p:spPr>
            <a:xfrm>
              <a:off x="2912" y="1464"/>
              <a:ext cx="186" cy="112"/>
            </a:xfrm>
            <a:custGeom>
              <a:avLst/>
              <a:gdLst/>
              <a:ahLst/>
              <a:cxnLst/>
              <a:rect l="0" t="0" r="0" b="0"/>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9" name="Google Shape;629;p17"/>
            <p:cNvSpPr/>
            <p:nvPr/>
          </p:nvSpPr>
          <p:spPr>
            <a:xfrm>
              <a:off x="3659" y="1071"/>
              <a:ext cx="173" cy="122"/>
            </a:xfrm>
            <a:custGeom>
              <a:avLst/>
              <a:gdLst/>
              <a:ahLst/>
              <a:cxnLst/>
              <a:rect l="0" t="0" r="0" b="0"/>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0" name="Google Shape;630;p17"/>
            <p:cNvSpPr/>
            <p:nvPr/>
          </p:nvSpPr>
          <p:spPr>
            <a:xfrm>
              <a:off x="4702" y="1626"/>
              <a:ext cx="130" cy="168"/>
            </a:xfrm>
            <a:custGeom>
              <a:avLst/>
              <a:gdLst/>
              <a:ahLst/>
              <a:cxnLst/>
              <a:rect l="0" t="0" r="0" b="0"/>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1" name="Google Shape;631;p17"/>
            <p:cNvSpPr/>
            <p:nvPr/>
          </p:nvSpPr>
          <p:spPr>
            <a:xfrm>
              <a:off x="3194" y="1907"/>
              <a:ext cx="153" cy="150"/>
            </a:xfrm>
            <a:custGeom>
              <a:avLst/>
              <a:gdLst/>
              <a:ahLst/>
              <a:cxnLst/>
              <a:rect l="0" t="0" r="0" b="0"/>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2" name="Google Shape;632;p17"/>
            <p:cNvSpPr/>
            <p:nvPr/>
          </p:nvSpPr>
          <p:spPr>
            <a:xfrm>
              <a:off x="2886" y="2504"/>
              <a:ext cx="1837" cy="854"/>
            </a:xfrm>
            <a:custGeom>
              <a:avLst/>
              <a:gdLst/>
              <a:ahLst/>
              <a:cxnLst/>
              <a:rect l="0" t="0" r="0" b="0"/>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3" name="Google Shape;633;p17"/>
            <p:cNvSpPr/>
            <p:nvPr/>
          </p:nvSpPr>
          <p:spPr>
            <a:xfrm>
              <a:off x="3081" y="2504"/>
              <a:ext cx="1446" cy="674"/>
            </a:xfrm>
            <a:custGeom>
              <a:avLst/>
              <a:gdLst/>
              <a:ahLst/>
              <a:cxnLst/>
              <a:rect l="0" t="0" r="0" b="0"/>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Google Shape;634;p17"/>
            <p:cNvSpPr/>
            <p:nvPr/>
          </p:nvSpPr>
          <p:spPr>
            <a:xfrm>
              <a:off x="3266" y="2504"/>
              <a:ext cx="1076" cy="501"/>
            </a:xfrm>
            <a:custGeom>
              <a:avLst/>
              <a:gdLst/>
              <a:ahLst/>
              <a:cxnLst/>
              <a:rect l="0" t="0" r="0" b="0"/>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5" name="Google Shape;635;p17"/>
            <p:cNvSpPr/>
            <p:nvPr/>
          </p:nvSpPr>
          <p:spPr>
            <a:xfrm>
              <a:off x="2813" y="961"/>
              <a:ext cx="2052" cy="1860"/>
            </a:xfrm>
            <a:custGeom>
              <a:avLst/>
              <a:gdLst/>
              <a:ahLst/>
              <a:cxnLst/>
              <a:rect l="0" t="0" r="0" b="0"/>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36" name="Google Shape;636;p17"/>
          <p:cNvGrpSpPr/>
          <p:nvPr/>
        </p:nvGrpSpPr>
        <p:grpSpPr>
          <a:xfrm>
            <a:off x="1044399" y="1414943"/>
            <a:ext cx="699075" cy="699074"/>
            <a:chOff x="1044399" y="1577809"/>
            <a:chExt cx="699075" cy="699074"/>
          </a:xfrm>
        </p:grpSpPr>
        <p:sp>
          <p:nvSpPr>
            <p:cNvPr id="637" name="Google Shape;637;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38" name="Google Shape;638;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39" name="Google Shape;639;p17"/>
          <p:cNvSpPr txBox="1">
            <a:spLocks noGrp="1"/>
          </p:cNvSpPr>
          <p:nvPr>
            <p:ph type="body" idx="2"/>
          </p:nvPr>
        </p:nvSpPr>
        <p:spPr>
          <a:xfrm>
            <a:off x="1890220" y="1569374"/>
            <a:ext cx="4030291" cy="364504"/>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40" name="Google Shape;640;p17"/>
          <p:cNvCxnSpPr/>
          <p:nvPr/>
        </p:nvCxnSpPr>
        <p:spPr>
          <a:xfrm>
            <a:off x="1186962" y="2464026"/>
            <a:ext cx="4909038" cy="0"/>
          </a:xfrm>
          <a:prstGeom prst="straightConnector1">
            <a:avLst/>
          </a:prstGeom>
          <a:noFill/>
          <a:ln w="9525" cap="flat" cmpd="sng">
            <a:solidFill>
              <a:srgbClr val="16BF7F"/>
            </a:solidFill>
            <a:prstDash val="solid"/>
            <a:round/>
            <a:headEnd type="none" w="sm" len="sm"/>
            <a:tailEnd type="none" w="sm" len="sm"/>
          </a:ln>
        </p:spPr>
      </p:cxnSp>
      <p:grpSp>
        <p:nvGrpSpPr>
          <p:cNvPr id="641" name="Google Shape;641;p17"/>
          <p:cNvGrpSpPr/>
          <p:nvPr/>
        </p:nvGrpSpPr>
        <p:grpSpPr>
          <a:xfrm>
            <a:off x="1044399" y="2791669"/>
            <a:ext cx="699075" cy="699074"/>
            <a:chOff x="1044399" y="1577809"/>
            <a:chExt cx="699075" cy="699074"/>
          </a:xfrm>
        </p:grpSpPr>
        <p:sp>
          <p:nvSpPr>
            <p:cNvPr id="642" name="Google Shape;642;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3" name="Google Shape;643;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4" name="Google Shape;644;p17"/>
          <p:cNvSpPr txBox="1">
            <a:spLocks noGrp="1"/>
          </p:cNvSpPr>
          <p:nvPr>
            <p:ph type="body" idx="3"/>
          </p:nvPr>
        </p:nvSpPr>
        <p:spPr>
          <a:xfrm>
            <a:off x="1890220" y="2929171"/>
            <a:ext cx="4045444" cy="335238"/>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45" name="Google Shape;645;p17"/>
          <p:cNvCxnSpPr/>
          <p:nvPr/>
        </p:nvCxnSpPr>
        <p:spPr>
          <a:xfrm>
            <a:off x="1186962" y="3836142"/>
            <a:ext cx="4909038" cy="0"/>
          </a:xfrm>
          <a:prstGeom prst="straightConnector1">
            <a:avLst/>
          </a:prstGeom>
          <a:noFill/>
          <a:ln w="9525" cap="flat" cmpd="sng">
            <a:solidFill>
              <a:srgbClr val="16BF7F"/>
            </a:solidFill>
            <a:prstDash val="solid"/>
            <a:round/>
            <a:headEnd type="none" w="sm" len="sm"/>
            <a:tailEnd type="none" w="sm" len="sm"/>
          </a:ln>
        </p:spPr>
      </p:cxnSp>
      <p:grpSp>
        <p:nvGrpSpPr>
          <p:cNvPr id="646" name="Google Shape;646;p17"/>
          <p:cNvGrpSpPr/>
          <p:nvPr/>
        </p:nvGrpSpPr>
        <p:grpSpPr>
          <a:xfrm>
            <a:off x="1044399" y="4089831"/>
            <a:ext cx="699075" cy="699074"/>
            <a:chOff x="1044399" y="1577809"/>
            <a:chExt cx="699075" cy="699074"/>
          </a:xfrm>
        </p:grpSpPr>
        <p:sp>
          <p:nvSpPr>
            <p:cNvPr id="647" name="Google Shape;647;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8" name="Google Shape;648;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9" name="Google Shape;649;p17"/>
          <p:cNvSpPr txBox="1">
            <a:spLocks noGrp="1"/>
          </p:cNvSpPr>
          <p:nvPr>
            <p:ph type="body" idx="4"/>
          </p:nvPr>
        </p:nvSpPr>
        <p:spPr>
          <a:xfrm>
            <a:off x="1906182" y="4366292"/>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50" name="Google Shape;650;p17"/>
          <p:cNvCxnSpPr/>
          <p:nvPr/>
        </p:nvCxnSpPr>
        <p:spPr>
          <a:xfrm>
            <a:off x="1186962" y="5134304"/>
            <a:ext cx="4909038" cy="0"/>
          </a:xfrm>
          <a:prstGeom prst="straightConnector1">
            <a:avLst/>
          </a:prstGeom>
          <a:noFill/>
          <a:ln w="9525" cap="flat" cmpd="sng">
            <a:solidFill>
              <a:srgbClr val="16BF7F"/>
            </a:solidFill>
            <a:prstDash val="solid"/>
            <a:round/>
            <a:headEnd type="none" w="sm" len="sm"/>
            <a:tailEnd type="none" w="sm" len="sm"/>
          </a:ln>
        </p:spPr>
      </p:cxnSp>
      <p:grpSp>
        <p:nvGrpSpPr>
          <p:cNvPr id="651" name="Google Shape;651;p17"/>
          <p:cNvGrpSpPr/>
          <p:nvPr/>
        </p:nvGrpSpPr>
        <p:grpSpPr>
          <a:xfrm>
            <a:off x="1044399" y="5328616"/>
            <a:ext cx="699075" cy="699074"/>
            <a:chOff x="1044399" y="1577809"/>
            <a:chExt cx="699075" cy="699074"/>
          </a:xfrm>
        </p:grpSpPr>
        <p:sp>
          <p:nvSpPr>
            <p:cNvPr id="652" name="Google Shape;652;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3" name="Google Shape;653;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54" name="Google Shape;654;p17"/>
          <p:cNvSpPr txBox="1">
            <a:spLocks noGrp="1"/>
          </p:cNvSpPr>
          <p:nvPr>
            <p:ph type="body" idx="5"/>
          </p:nvPr>
        </p:nvSpPr>
        <p:spPr>
          <a:xfrm>
            <a:off x="1906182" y="5522107"/>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01504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4"/>
        <p:cNvGrpSpPr/>
        <p:nvPr/>
      </p:nvGrpSpPr>
      <p:grpSpPr>
        <a:xfrm>
          <a:off x="0" y="0"/>
          <a:ext cx="0" cy="0"/>
          <a:chOff x="0" y="0"/>
          <a:chExt cx="0" cy="0"/>
        </a:xfrm>
      </p:grpSpPr>
      <p:pic>
        <p:nvPicPr>
          <p:cNvPr id="2" name="Picture 1">
            <a:extLst>
              <a:ext uri="{FF2B5EF4-FFF2-40B4-BE49-F238E27FC236}">
                <a16:creationId xmlns:a16="http://schemas.microsoft.com/office/drawing/2014/main" id="{68565035-A34D-4821-9F65-38CFF38CF141}"/>
              </a:ext>
            </a:extLst>
          </p:cNvPr>
          <p:cNvPicPr>
            <a:picLocks noChangeAspect="1"/>
          </p:cNvPicPr>
          <p:nvPr/>
        </p:nvPicPr>
        <p:blipFill>
          <a:blip r:embed="rId2"/>
          <a:stretch>
            <a:fillRect/>
          </a:stretch>
        </p:blipFill>
        <p:spPr>
          <a:xfrm>
            <a:off x="-8332" y="24093"/>
            <a:ext cx="12230357" cy="6939751"/>
          </a:xfrm>
          <a:prstGeom prst="rect">
            <a:avLst/>
          </a:prstGeom>
        </p:spPr>
      </p:pic>
      <p:sp>
        <p:nvSpPr>
          <p:cNvPr id="16" name="Google Shape;16;p2"/>
          <p:cNvSpPr/>
          <p:nvPr/>
        </p:nvSpPr>
        <p:spPr>
          <a:xfrm>
            <a:off x="4800600" y="2689576"/>
            <a:ext cx="6553909" cy="45518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US" sz="900" b="0" i="0" u="none" strike="noStrike" cap="none">
                <a:solidFill>
                  <a:srgbClr val="595959"/>
                </a:solidFill>
                <a:latin typeface="Arial"/>
                <a:ea typeface="Arial"/>
                <a:cs typeface="Arial"/>
                <a:sym typeface="Arial"/>
              </a:rPr>
              <a:t>Copyright © 2023, Xebia Group. All rights reserved.</a:t>
            </a:r>
            <a:endParaRPr lang="en-US" sz="800"/>
          </a:p>
        </p:txBody>
      </p:sp>
      <p:sp>
        <p:nvSpPr>
          <p:cNvPr id="17" name="Google Shape;17;p2"/>
          <p:cNvSpPr txBox="1">
            <a:spLocks noGrp="1"/>
          </p:cNvSpPr>
          <p:nvPr>
            <p:ph type="body" idx="1"/>
          </p:nvPr>
        </p:nvSpPr>
        <p:spPr>
          <a:xfrm>
            <a:off x="4840365" y="1346032"/>
            <a:ext cx="6474378" cy="1398560"/>
          </a:xfrm>
          <a:prstGeom prst="rect">
            <a:avLst/>
          </a:prstGeom>
          <a:noFill/>
          <a:ln>
            <a:noFill/>
          </a:ln>
        </p:spPr>
        <p:txBody>
          <a:bodyPr spcFirstLastPara="1" wrap="square" lIns="91425" tIns="45700" rIns="91425" bIns="45700" anchor="ctr" anchorCtr="0"/>
          <a:lstStyle>
            <a:lvl1pPr marL="457200" marR="0" lvl="0" indent="-228600" algn="r" rtl="0">
              <a:lnSpc>
                <a:spcPct val="111111"/>
              </a:lnSpc>
              <a:spcBef>
                <a:spcPts val="0"/>
              </a:spcBef>
              <a:spcAft>
                <a:spcPts val="0"/>
              </a:spcAft>
              <a:buClr>
                <a:srgbClr val="000000"/>
              </a:buClr>
              <a:buSzPts val="5400"/>
              <a:buFont typeface="Arial"/>
              <a:buNone/>
              <a:defRPr sz="4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1" name="Google Shape;21;p2"/>
          <p:cNvSpPr/>
          <p:nvPr/>
        </p:nvSpPr>
        <p:spPr>
          <a:xfrm>
            <a:off x="11429926" y="380786"/>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23" name="Google Shape;23;p2"/>
          <p:cNvSpPr/>
          <p:nvPr/>
        </p:nvSpPr>
        <p:spPr>
          <a:xfrm>
            <a:off x="11429926" y="1648617"/>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14" name="Google Shape;20;p2">
            <a:extLst>
              <a:ext uri="{FF2B5EF4-FFF2-40B4-BE49-F238E27FC236}">
                <a16:creationId xmlns:a16="http://schemas.microsoft.com/office/drawing/2014/main" id="{F0B2F02E-C2B2-4983-91C9-FA5E500439E0}"/>
              </a:ext>
            </a:extLst>
          </p:cNvPr>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lstStyle>
            <a:lvl1pPr marL="457200" marR="0" lvl="0" indent="-228600"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1487078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55"/>
        <p:cNvGrpSpPr/>
        <p:nvPr/>
      </p:nvGrpSpPr>
      <p:grpSpPr>
        <a:xfrm>
          <a:off x="0" y="0"/>
          <a:ext cx="0" cy="0"/>
          <a:chOff x="0" y="0"/>
          <a:chExt cx="0" cy="0"/>
        </a:xfrm>
      </p:grpSpPr>
      <p:sp>
        <p:nvSpPr>
          <p:cNvPr id="656" name="Google Shape;656;p1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58" name="Google Shape;658;p18"/>
          <p:cNvSpPr/>
          <p:nvPr/>
        </p:nvSpPr>
        <p:spPr>
          <a:xfrm>
            <a:off x="610294"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59;p18"/>
          <p:cNvSpPr/>
          <p:nvPr/>
        </p:nvSpPr>
        <p:spPr>
          <a:xfrm>
            <a:off x="2087814" y="3266609"/>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0" name="Google Shape;660;p18"/>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1" name="Google Shape;661;p18"/>
          <p:cNvSpPr/>
          <p:nvPr/>
        </p:nvSpPr>
        <p:spPr>
          <a:xfrm rot="10800000" flipH="1">
            <a:off x="4620556" y="4054130"/>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2" name="Google Shape;662;p18"/>
          <p:cNvSpPr txBox="1"/>
          <p:nvPr/>
        </p:nvSpPr>
        <p:spPr>
          <a:xfrm>
            <a:off x="1313322" y="222704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2"/>
              </a:buClr>
              <a:buSzPts val="1800"/>
              <a:buFont typeface="Source Sans Pro"/>
              <a:buNone/>
            </a:pPr>
            <a:r>
              <a:rPr lang="en-US" sz="7200" b="1" i="0" u="none" strike="noStrike" cap="none">
                <a:solidFill>
                  <a:schemeClr val="accent2"/>
                </a:solidFill>
                <a:latin typeface="Arial"/>
                <a:ea typeface="Arial"/>
                <a:cs typeface="Arial"/>
                <a:sym typeface="Arial"/>
              </a:rPr>
              <a:t>01</a:t>
            </a:r>
            <a:endParaRPr/>
          </a:p>
        </p:txBody>
      </p:sp>
      <p:sp>
        <p:nvSpPr>
          <p:cNvPr id="663" name="Google Shape;663;p18"/>
          <p:cNvSpPr txBox="1"/>
          <p:nvPr/>
        </p:nvSpPr>
        <p:spPr>
          <a:xfrm>
            <a:off x="6438259" y="2180024"/>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4"/>
              </a:buClr>
              <a:buSzPts val="1800"/>
              <a:buFont typeface="Source Sans Pro"/>
              <a:buNone/>
            </a:pPr>
            <a:r>
              <a:rPr lang="en-US" sz="7200" b="1" i="0" u="none" strike="noStrike" cap="none">
                <a:solidFill>
                  <a:schemeClr val="accent4"/>
                </a:solidFill>
                <a:latin typeface="Arial"/>
                <a:ea typeface="Arial"/>
                <a:cs typeface="Arial"/>
                <a:sym typeface="Arial"/>
              </a:rPr>
              <a:t>03</a:t>
            </a:r>
            <a:endParaRPr/>
          </a:p>
        </p:txBody>
      </p:sp>
      <p:sp>
        <p:nvSpPr>
          <p:cNvPr id="664" name="Google Shape;664;p18"/>
          <p:cNvSpPr txBox="1"/>
          <p:nvPr/>
        </p:nvSpPr>
        <p:spPr>
          <a:xfrm>
            <a:off x="3836283" y="4232666"/>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3"/>
              </a:buClr>
              <a:buSzPts val="1800"/>
              <a:buFont typeface="Source Sans Pro"/>
              <a:buNone/>
            </a:pPr>
            <a:r>
              <a:rPr lang="en-US" sz="7200" b="1" i="0" u="none" strike="noStrike" cap="none">
                <a:solidFill>
                  <a:schemeClr val="accent3"/>
                </a:solidFill>
                <a:latin typeface="Arial"/>
                <a:ea typeface="Arial"/>
                <a:cs typeface="Arial"/>
                <a:sym typeface="Arial"/>
              </a:rPr>
              <a:t>02</a:t>
            </a:r>
            <a:endParaRPr/>
          </a:p>
        </p:txBody>
      </p:sp>
      <p:sp>
        <p:nvSpPr>
          <p:cNvPr id="665" name="Google Shape;665;p18"/>
          <p:cNvSpPr txBox="1"/>
          <p:nvPr/>
        </p:nvSpPr>
        <p:spPr>
          <a:xfrm>
            <a:off x="9140955" y="422930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5"/>
              </a:buClr>
              <a:buSzPts val="1800"/>
              <a:buFont typeface="Source Sans Pro"/>
              <a:buNone/>
            </a:pPr>
            <a:r>
              <a:rPr lang="en-US" sz="7200" b="1" i="0" u="none" strike="noStrike" cap="none">
                <a:solidFill>
                  <a:schemeClr val="accent5"/>
                </a:solidFill>
                <a:latin typeface="Arial"/>
                <a:ea typeface="Arial"/>
                <a:cs typeface="Arial"/>
                <a:sym typeface="Arial"/>
              </a:rPr>
              <a:t>04</a:t>
            </a:r>
            <a:endParaRPr/>
          </a:p>
        </p:txBody>
      </p:sp>
      <p:sp>
        <p:nvSpPr>
          <p:cNvPr id="666" name="Google Shape;666;p18"/>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7" name="Google Shape;667;p18"/>
          <p:cNvSpPr/>
          <p:nvPr/>
        </p:nvSpPr>
        <p:spPr>
          <a:xfrm>
            <a:off x="7166547" y="3266609"/>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8" name="Google Shape;668;p18"/>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9" name="Google Shape;669;p18"/>
          <p:cNvSpPr/>
          <p:nvPr/>
        </p:nvSpPr>
        <p:spPr>
          <a:xfrm rot="10800000" flipH="1">
            <a:off x="9869243" y="4054130"/>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0" name="Google Shape;670;p18"/>
          <p:cNvSpPr txBox="1">
            <a:spLocks noGrp="1"/>
          </p:cNvSpPr>
          <p:nvPr>
            <p:ph type="body" idx="2"/>
          </p:nvPr>
        </p:nvSpPr>
        <p:spPr>
          <a:xfrm>
            <a:off x="861881" y="3551958"/>
            <a:ext cx="2269863" cy="396875"/>
          </a:xfrm>
          <a:prstGeom prst="rect">
            <a:avLst/>
          </a:prstGeom>
          <a:solidFill>
            <a:schemeClr val="accent2"/>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1" name="Google Shape;671;p18"/>
          <p:cNvSpPr txBox="1">
            <a:spLocks noGrp="1"/>
          </p:cNvSpPr>
          <p:nvPr>
            <p:ph type="body" idx="3"/>
          </p:nvPr>
        </p:nvSpPr>
        <p:spPr>
          <a:xfrm>
            <a:off x="3434369" y="3551958"/>
            <a:ext cx="2269863"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2" name="Google Shape;672;p18"/>
          <p:cNvSpPr txBox="1">
            <a:spLocks noGrp="1"/>
          </p:cNvSpPr>
          <p:nvPr>
            <p:ph type="body" idx="4"/>
          </p:nvPr>
        </p:nvSpPr>
        <p:spPr>
          <a:xfrm>
            <a:off x="5932984" y="3551958"/>
            <a:ext cx="2384252"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3" name="Google Shape;673;p18"/>
          <p:cNvSpPr txBox="1">
            <a:spLocks noGrp="1"/>
          </p:cNvSpPr>
          <p:nvPr>
            <p:ph type="body" idx="5"/>
          </p:nvPr>
        </p:nvSpPr>
        <p:spPr>
          <a:xfrm>
            <a:off x="8789087" y="3551958"/>
            <a:ext cx="2384252" cy="396875"/>
          </a:xfrm>
          <a:prstGeom prst="rect">
            <a:avLst/>
          </a:prstGeom>
          <a:solidFill>
            <a:schemeClr val="accent5"/>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40371059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4"/>
        <p:cNvGrpSpPr/>
        <p:nvPr/>
      </p:nvGrpSpPr>
      <p:grpSpPr>
        <a:xfrm>
          <a:off x="0" y="0"/>
          <a:ext cx="0" cy="0"/>
          <a:chOff x="0" y="0"/>
          <a:chExt cx="0" cy="0"/>
        </a:xfrm>
      </p:grpSpPr>
      <p:pic>
        <p:nvPicPr>
          <p:cNvPr id="2" name="Picture 1">
            <a:extLst>
              <a:ext uri="{FF2B5EF4-FFF2-40B4-BE49-F238E27FC236}">
                <a16:creationId xmlns:a16="http://schemas.microsoft.com/office/drawing/2014/main" id="{68565035-A34D-4821-9F65-38CFF38CF141}"/>
              </a:ext>
            </a:extLst>
          </p:cNvPr>
          <p:cNvPicPr>
            <a:picLocks noChangeAspect="1"/>
          </p:cNvPicPr>
          <p:nvPr/>
        </p:nvPicPr>
        <p:blipFill>
          <a:blip r:embed="rId2"/>
          <a:stretch>
            <a:fillRect/>
          </a:stretch>
        </p:blipFill>
        <p:spPr>
          <a:xfrm>
            <a:off x="-8332" y="24093"/>
            <a:ext cx="12230357" cy="6939751"/>
          </a:xfrm>
          <a:prstGeom prst="rect">
            <a:avLst/>
          </a:prstGeom>
        </p:spPr>
      </p:pic>
      <p:sp>
        <p:nvSpPr>
          <p:cNvPr id="16" name="Google Shape;16;p2"/>
          <p:cNvSpPr/>
          <p:nvPr/>
        </p:nvSpPr>
        <p:spPr>
          <a:xfrm>
            <a:off x="4800600" y="2689576"/>
            <a:ext cx="6553909" cy="45518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US" sz="900" b="0" i="0" u="none" strike="noStrike" cap="none">
                <a:solidFill>
                  <a:srgbClr val="595959"/>
                </a:solidFill>
                <a:latin typeface="Arial"/>
                <a:ea typeface="Arial"/>
                <a:cs typeface="Arial"/>
                <a:sym typeface="Arial"/>
              </a:rPr>
              <a:t>Copyright © 2018, Xebia Group. All rights reserved.</a:t>
            </a:r>
            <a:endParaRPr lang="en-US" sz="800"/>
          </a:p>
        </p:txBody>
      </p:sp>
      <p:sp>
        <p:nvSpPr>
          <p:cNvPr id="17" name="Google Shape;17;p2"/>
          <p:cNvSpPr txBox="1">
            <a:spLocks noGrp="1"/>
          </p:cNvSpPr>
          <p:nvPr>
            <p:ph type="body" idx="1"/>
          </p:nvPr>
        </p:nvSpPr>
        <p:spPr>
          <a:xfrm>
            <a:off x="4840365" y="1346032"/>
            <a:ext cx="6474378" cy="1398560"/>
          </a:xfrm>
          <a:prstGeom prst="rect">
            <a:avLst/>
          </a:prstGeom>
          <a:noFill/>
          <a:ln>
            <a:noFill/>
          </a:ln>
        </p:spPr>
        <p:txBody>
          <a:bodyPr spcFirstLastPara="1" wrap="square" lIns="91425" tIns="45700" rIns="91425" bIns="45700" anchor="ctr" anchorCtr="0"/>
          <a:lstStyle>
            <a:lvl1pPr marL="457200" marR="0" lvl="0" indent="-228600" algn="r" rtl="0">
              <a:lnSpc>
                <a:spcPct val="111111"/>
              </a:lnSpc>
              <a:spcBef>
                <a:spcPts val="0"/>
              </a:spcBef>
              <a:spcAft>
                <a:spcPts val="0"/>
              </a:spcAft>
              <a:buClr>
                <a:srgbClr val="000000"/>
              </a:buClr>
              <a:buSzPts val="5400"/>
              <a:buFont typeface="Arial"/>
              <a:buNone/>
              <a:defRPr sz="4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1" name="Google Shape;21;p2"/>
          <p:cNvSpPr/>
          <p:nvPr/>
        </p:nvSpPr>
        <p:spPr>
          <a:xfrm>
            <a:off x="11429926" y="380786"/>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23" name="Google Shape;23;p2"/>
          <p:cNvSpPr/>
          <p:nvPr/>
        </p:nvSpPr>
        <p:spPr>
          <a:xfrm>
            <a:off x="11429926" y="1648617"/>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13" name="Google Shape;18;p2">
            <a:extLst>
              <a:ext uri="{FF2B5EF4-FFF2-40B4-BE49-F238E27FC236}">
                <a16:creationId xmlns:a16="http://schemas.microsoft.com/office/drawing/2014/main" id="{975BB721-F8DC-4D78-8A2A-0A51B033C1F6}"/>
              </a:ext>
            </a:extLst>
          </p:cNvPr>
          <p:cNvSpPr txBox="1"/>
          <p:nvPr/>
        </p:nvSpPr>
        <p:spPr>
          <a:xfrm>
            <a:off x="5722452" y="380786"/>
            <a:ext cx="5632057" cy="338554"/>
          </a:xfrm>
          <a:prstGeom prst="rect">
            <a:avLst/>
          </a:prstGeom>
          <a:noFill/>
          <a:ln>
            <a:noFill/>
          </a:ln>
        </p:spPr>
        <p:txBody>
          <a:bodyPr spcFirstLastPara="1" wrap="square" lIns="91425" tIns="45700" rIns="91425" bIns="45700" anchor="t" anchorCtr="0">
            <a:noAutofit/>
          </a:bodyPr>
          <a:lstStyle/>
          <a:p>
            <a:pPr algn="r" fontAlgn="base"/>
            <a:r>
              <a:rPr lang="en-US" sz="2000" b="0" i="0" err="1">
                <a:solidFill>
                  <a:srgbClr val="5C6584"/>
                </a:solidFill>
                <a:effectLst/>
                <a:latin typeface="ProximaNova-Bold"/>
              </a:rPr>
              <a:t>DevSecOps</a:t>
            </a:r>
            <a:r>
              <a:rPr lang="en-US" sz="2000" b="0" i="0">
                <a:solidFill>
                  <a:srgbClr val="5C6584"/>
                </a:solidFill>
                <a:effectLst/>
                <a:latin typeface="ProximaNova-Bold"/>
              </a:rPr>
              <a:t> Overview</a:t>
            </a:r>
          </a:p>
        </p:txBody>
      </p:sp>
      <p:sp>
        <p:nvSpPr>
          <p:cNvPr id="14" name="Google Shape;20;p2">
            <a:extLst>
              <a:ext uri="{FF2B5EF4-FFF2-40B4-BE49-F238E27FC236}">
                <a16:creationId xmlns:a16="http://schemas.microsoft.com/office/drawing/2014/main" id="{F0B2F02E-C2B2-4983-91C9-FA5E500439E0}"/>
              </a:ext>
            </a:extLst>
          </p:cNvPr>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lstStyle>
            <a:lvl1pPr marL="457200" marR="0" lvl="0" indent="-228600"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6523878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33"/>
        <p:cNvGrpSpPr/>
        <p:nvPr/>
      </p:nvGrpSpPr>
      <p:grpSpPr>
        <a:xfrm>
          <a:off x="0" y="0"/>
          <a:ext cx="0" cy="0"/>
          <a:chOff x="0" y="0"/>
          <a:chExt cx="0" cy="0"/>
        </a:xfrm>
      </p:grpSpPr>
      <p:sp>
        <p:nvSpPr>
          <p:cNvPr id="34" name="Google Shape;34;p4"/>
          <p:cNvSpPr txBox="1">
            <a:spLocks noGrp="1"/>
          </p:cNvSpPr>
          <p:nvPr>
            <p:ph type="title" hasCustomPrompt="1"/>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In a nutshell, we learnt </a:t>
            </a:r>
            <a:endParaRPr/>
          </a:p>
        </p:txBody>
      </p:sp>
      <p:grpSp>
        <p:nvGrpSpPr>
          <p:cNvPr id="36" name="Google Shape;36;p4"/>
          <p:cNvGrpSpPr/>
          <p:nvPr/>
        </p:nvGrpSpPr>
        <p:grpSpPr>
          <a:xfrm flipH="1">
            <a:off x="-1" y="1967241"/>
            <a:ext cx="6132405" cy="3823634"/>
            <a:chOff x="6625864" y="1832110"/>
            <a:chExt cx="6820169" cy="4367731"/>
          </a:xfrm>
        </p:grpSpPr>
        <p:sp>
          <p:nvSpPr>
            <p:cNvPr id="37" name="Google Shape;37;p4"/>
            <p:cNvSpPr/>
            <p:nvPr/>
          </p:nvSpPr>
          <p:spPr>
            <a:xfrm>
              <a:off x="8676704" y="2559253"/>
              <a:ext cx="4769328" cy="727141"/>
            </a:xfrm>
            <a:custGeom>
              <a:avLst/>
              <a:gdLst/>
              <a:ahLst/>
              <a:cxnLst/>
              <a:rect l="0" t="0" r="0" b="0"/>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 name="Google Shape;38;p4"/>
            <p:cNvSpPr/>
            <p:nvPr/>
          </p:nvSpPr>
          <p:spPr>
            <a:xfrm>
              <a:off x="7565934" y="1832111"/>
              <a:ext cx="5880099" cy="727143"/>
            </a:xfrm>
            <a:custGeom>
              <a:avLst/>
              <a:gdLst/>
              <a:ahLst/>
              <a:cxnLst/>
              <a:rect l="0" t="0" r="0" b="0"/>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 name="Google Shape;39;p4"/>
            <p:cNvSpPr/>
            <p:nvPr/>
          </p:nvSpPr>
          <p:spPr>
            <a:xfrm>
              <a:off x="9898038" y="2559253"/>
              <a:ext cx="542487" cy="337204"/>
            </a:xfrm>
            <a:custGeom>
              <a:avLst/>
              <a:gdLst/>
              <a:ahLst/>
              <a:cxnLst/>
              <a:rect l="0" t="0" r="0" b="0"/>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 name="Google Shape;40;p4"/>
            <p:cNvSpPr/>
            <p:nvPr/>
          </p:nvSpPr>
          <p:spPr>
            <a:xfrm>
              <a:off x="9308468" y="4013537"/>
              <a:ext cx="4137563" cy="727141"/>
            </a:xfrm>
            <a:custGeom>
              <a:avLst/>
              <a:gdLst/>
              <a:ahLst/>
              <a:cxnLst/>
              <a:rect l="0" t="0" r="0" b="0"/>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p4"/>
            <p:cNvSpPr/>
            <p:nvPr/>
          </p:nvSpPr>
          <p:spPr>
            <a:xfrm>
              <a:off x="8983260" y="3286396"/>
              <a:ext cx="4462773" cy="727141"/>
            </a:xfrm>
            <a:custGeom>
              <a:avLst/>
              <a:gdLst/>
              <a:ahLst/>
              <a:cxnLst/>
              <a:rect l="0" t="0" r="0" b="0"/>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Google Shape;42;p4"/>
            <p:cNvSpPr/>
            <p:nvPr/>
          </p:nvSpPr>
          <p:spPr>
            <a:xfrm>
              <a:off x="10167877" y="5467819"/>
              <a:ext cx="3278156" cy="727141"/>
            </a:xfrm>
            <a:custGeom>
              <a:avLst/>
              <a:gdLst/>
              <a:ahLst/>
              <a:cxnLst/>
              <a:rect l="0" t="0" r="0" b="0"/>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Google Shape;43;p4"/>
            <p:cNvSpPr/>
            <p:nvPr/>
          </p:nvSpPr>
          <p:spPr>
            <a:xfrm>
              <a:off x="9593681" y="4740680"/>
              <a:ext cx="3852352" cy="727138"/>
            </a:xfrm>
            <a:custGeom>
              <a:avLst/>
              <a:gdLst/>
              <a:ahLst/>
              <a:cxnLst/>
              <a:rect l="0" t="0" r="0" b="0"/>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 name="Google Shape;44;p4"/>
            <p:cNvSpPr/>
            <p:nvPr/>
          </p:nvSpPr>
          <p:spPr>
            <a:xfrm>
              <a:off x="10167877" y="6194962"/>
              <a:ext cx="3278156" cy="4879"/>
            </a:xfrm>
            <a:custGeom>
              <a:avLst/>
              <a:gdLst/>
              <a:ahLst/>
              <a:cxnLst/>
              <a:rect l="0" t="0" r="0" b="0"/>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 name="Google Shape;45;p4"/>
            <p:cNvSpPr/>
            <p:nvPr/>
          </p:nvSpPr>
          <p:spPr>
            <a:xfrm>
              <a:off x="8125821" y="5963555"/>
              <a:ext cx="524061" cy="176511"/>
            </a:xfrm>
            <a:custGeom>
              <a:avLst/>
              <a:gdLst/>
              <a:ahLst/>
              <a:cxnLst/>
              <a:rect l="0" t="0" r="0" b="0"/>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Google Shape;46;p4"/>
            <p:cNvSpPr/>
            <p:nvPr/>
          </p:nvSpPr>
          <p:spPr>
            <a:xfrm>
              <a:off x="10076514" y="5963553"/>
              <a:ext cx="197611" cy="231412"/>
            </a:xfrm>
            <a:custGeom>
              <a:avLst/>
              <a:gdLst/>
              <a:ahLst/>
              <a:cxnLst/>
              <a:rect l="0" t="0" r="0" b="0"/>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 name="Google Shape;47;p4"/>
            <p:cNvSpPr/>
            <p:nvPr/>
          </p:nvSpPr>
          <p:spPr>
            <a:xfrm>
              <a:off x="6625864" y="2559252"/>
              <a:ext cx="3814660" cy="727143"/>
            </a:xfrm>
            <a:custGeom>
              <a:avLst/>
              <a:gdLst/>
              <a:ahLst/>
              <a:cxnLst/>
              <a:rect l="0" t="0" r="0" b="0"/>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 name="Google Shape;48;p4"/>
            <p:cNvSpPr/>
            <p:nvPr/>
          </p:nvSpPr>
          <p:spPr>
            <a:xfrm>
              <a:off x="7297396" y="1832110"/>
              <a:ext cx="3109750" cy="727141"/>
            </a:xfrm>
            <a:custGeom>
              <a:avLst/>
              <a:gdLst/>
              <a:ahLst/>
              <a:cxnLst/>
              <a:rect l="0" t="0" r="0" b="0"/>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 name="Google Shape;49;p4"/>
            <p:cNvSpPr/>
            <p:nvPr/>
          </p:nvSpPr>
          <p:spPr>
            <a:xfrm>
              <a:off x="7777039" y="4013537"/>
              <a:ext cx="1816641" cy="727141"/>
            </a:xfrm>
            <a:custGeom>
              <a:avLst/>
              <a:gdLst/>
              <a:ahLst/>
              <a:cxnLst/>
              <a:rect l="0" t="0" r="0" b="0"/>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 name="Google Shape;50;p4"/>
            <p:cNvSpPr/>
            <p:nvPr/>
          </p:nvSpPr>
          <p:spPr>
            <a:xfrm>
              <a:off x="6896878" y="3286394"/>
              <a:ext cx="2513113" cy="727144"/>
            </a:xfrm>
            <a:custGeom>
              <a:avLst/>
              <a:gdLst/>
              <a:ahLst/>
              <a:cxnLst/>
              <a:rect l="0" t="0" r="0" b="0"/>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Google Shape;51;p4"/>
            <p:cNvSpPr/>
            <p:nvPr/>
          </p:nvSpPr>
          <p:spPr>
            <a:xfrm>
              <a:off x="8125822" y="5467823"/>
              <a:ext cx="2385160" cy="727143"/>
            </a:xfrm>
            <a:custGeom>
              <a:avLst/>
              <a:gdLst/>
              <a:ahLst/>
              <a:cxnLst/>
              <a:rect l="0" t="0" r="0" b="0"/>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Google Shape;52;p4"/>
            <p:cNvSpPr/>
            <p:nvPr/>
          </p:nvSpPr>
          <p:spPr>
            <a:xfrm>
              <a:off x="7885553" y="4740680"/>
              <a:ext cx="2331607" cy="727143"/>
            </a:xfrm>
            <a:custGeom>
              <a:avLst/>
              <a:gdLst/>
              <a:ahLst/>
              <a:cxnLst/>
              <a:rect l="0" t="0" r="0" b="0"/>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3" name="Google Shape;53;p4"/>
          <p:cNvSpPr txBox="1">
            <a:spLocks noGrp="1"/>
          </p:cNvSpPr>
          <p:nvPr>
            <p:ph type="body" idx="2"/>
          </p:nvPr>
        </p:nvSpPr>
        <p:spPr>
          <a:xfrm>
            <a:off x="6213746" y="1967241"/>
            <a:ext cx="5285919" cy="3749409"/>
          </a:xfrm>
          <a:prstGeom prst="rect">
            <a:avLst/>
          </a:prstGeom>
          <a:noFill/>
          <a:ln>
            <a:noFill/>
          </a:ln>
        </p:spPr>
        <p:txBody>
          <a:bodyPr spcFirstLastPara="1" wrap="square" lIns="0" tIns="45700" rIns="91425" bIns="45700" anchor="t" anchorCtr="0"/>
          <a:lstStyle>
            <a:lvl1pPr marL="347472" marR="0" lvl="0" indent="-342900" algn="l" rtl="0">
              <a:lnSpc>
                <a:spcPct val="100000"/>
              </a:lnSpc>
              <a:spcBef>
                <a:spcPts val="0"/>
              </a:spcBef>
              <a:spcAft>
                <a:spcPts val="600"/>
              </a:spcAft>
              <a:buClr>
                <a:schemeClr val="dk1"/>
              </a:buClr>
              <a:buSzPts val="1800"/>
              <a:buFont typeface="+mj-lt"/>
              <a:buAutoNum type="arabicPeriod"/>
              <a:defRPr sz="1800" b="0" i="0" u="none" strike="noStrike" cap="none">
                <a:solidFill>
                  <a:schemeClr val="dk1"/>
                </a:solidFill>
                <a:latin typeface="Arial"/>
                <a:ea typeface="Arial"/>
                <a:cs typeface="Arial"/>
                <a:sym typeface="Arial"/>
              </a:defRPr>
            </a:lvl1pPr>
            <a:lvl2pPr marL="688975" marR="0" lvl="1" indent="-347663" algn="l" rtl="0">
              <a:lnSpc>
                <a:spcPct val="100000"/>
              </a:lnSpc>
              <a:spcBef>
                <a:spcPts val="0"/>
              </a:spcBef>
              <a:spcAft>
                <a:spcPts val="0"/>
              </a:spcAft>
              <a:buClr>
                <a:schemeClr val="dk1"/>
              </a:buClr>
              <a:buSzPts val="1800"/>
              <a:buFont typeface="Wingdings 3" panose="05040102010807070707" pitchFamily="18" charset="2"/>
              <a:buChar char="*"/>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a:p>
            <a:pPr lvl="1"/>
            <a:r>
              <a:rPr lang="en-US"/>
              <a:t>Second level</a:t>
            </a:r>
          </a:p>
        </p:txBody>
      </p:sp>
      <p:sp>
        <p:nvSpPr>
          <p:cNvPr id="54" name="Google Shape;54;p4"/>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pic>
        <p:nvPicPr>
          <p:cNvPr id="22" name="Google Shape;1266;p52"/>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383986" y="2388341"/>
            <a:ext cx="2408642" cy="2493524"/>
          </a:xfrm>
          <a:prstGeom prst="rect">
            <a:avLst/>
          </a:prstGeom>
          <a:noFill/>
          <a:ln>
            <a:noFill/>
          </a:ln>
        </p:spPr>
      </p:pic>
    </p:spTree>
    <p:extLst>
      <p:ext uri="{BB962C8B-B14F-4D97-AF65-F5344CB8AC3E}">
        <p14:creationId xmlns:p14="http://schemas.microsoft.com/office/powerpoint/2010/main" val="2981121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Content" preserve="1" userDrawn="1">
  <p:cSld name="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pic>
        <p:nvPicPr>
          <p:cNvPr id="6" name="Google Shape;722;p2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7849209" y="2173495"/>
            <a:ext cx="3712675" cy="3571007"/>
          </a:xfrm>
          <a:prstGeom prst="rect">
            <a:avLst/>
          </a:prstGeom>
          <a:noFill/>
          <a:ln>
            <a:noFill/>
          </a:ln>
        </p:spPr>
      </p:pic>
      <p:grpSp>
        <p:nvGrpSpPr>
          <p:cNvPr id="20" name="Group 19">
            <a:extLst>
              <a:ext uri="{FF2B5EF4-FFF2-40B4-BE49-F238E27FC236}">
                <a16:creationId xmlns:a16="http://schemas.microsoft.com/office/drawing/2014/main" id="{2C39EFD8-4E0A-C622-69FB-33D2C3414734}"/>
              </a:ext>
            </a:extLst>
          </p:cNvPr>
          <p:cNvGrpSpPr/>
          <p:nvPr userDrawn="1"/>
        </p:nvGrpSpPr>
        <p:grpSpPr>
          <a:xfrm>
            <a:off x="487887" y="1319897"/>
            <a:ext cx="699075" cy="699074"/>
            <a:chOff x="487887" y="1402089"/>
            <a:chExt cx="699075" cy="699074"/>
          </a:xfrm>
        </p:grpSpPr>
        <p:sp>
          <p:nvSpPr>
            <p:cNvPr id="3" name="Google Shape;637;p17">
              <a:extLst>
                <a:ext uri="{FF2B5EF4-FFF2-40B4-BE49-F238E27FC236}">
                  <a16:creationId xmlns:a16="http://schemas.microsoft.com/office/drawing/2014/main" id="{DEFEB58E-F6D3-CBF0-8BA7-F98BEC8A2AB7}"/>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4" name="Google Shape;638;p17">
              <a:extLst>
                <a:ext uri="{FF2B5EF4-FFF2-40B4-BE49-F238E27FC236}">
                  <a16:creationId xmlns:a16="http://schemas.microsoft.com/office/drawing/2014/main" id="{33CF64CF-2D2B-B8FE-175F-7CBD5DF88DB6}"/>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7" name="Google Shape;640;p17">
            <a:extLst>
              <a:ext uri="{FF2B5EF4-FFF2-40B4-BE49-F238E27FC236}">
                <a16:creationId xmlns:a16="http://schemas.microsoft.com/office/drawing/2014/main" id="{EC999B7D-6194-6EEB-D50F-F7357EB91FE8}"/>
              </a:ext>
            </a:extLst>
          </p:cNvPr>
          <p:cNvCxnSpPr/>
          <p:nvPr userDrawn="1"/>
        </p:nvCxnSpPr>
        <p:spPr>
          <a:xfrm>
            <a:off x="1192099" y="2147810"/>
            <a:ext cx="4909038" cy="0"/>
          </a:xfrm>
          <a:prstGeom prst="straightConnector1">
            <a:avLst/>
          </a:prstGeom>
          <a:noFill/>
          <a:ln w="9525" cap="flat" cmpd="sng">
            <a:solidFill>
              <a:srgbClr val="16BF7F"/>
            </a:solidFill>
            <a:prstDash val="solid"/>
            <a:round/>
            <a:headEnd type="none" w="sm" len="sm"/>
            <a:tailEnd type="none" w="sm" len="sm"/>
          </a:ln>
        </p:spPr>
      </p:cxnSp>
      <p:sp>
        <p:nvSpPr>
          <p:cNvPr id="9" name="Text Placeholder 8">
            <a:extLst>
              <a:ext uri="{FF2B5EF4-FFF2-40B4-BE49-F238E27FC236}">
                <a16:creationId xmlns:a16="http://schemas.microsoft.com/office/drawing/2014/main" id="{DDBB9719-7ABE-7FAC-BE0A-1D3FB6A580FC}"/>
              </a:ext>
            </a:extLst>
          </p:cNvPr>
          <p:cNvSpPr>
            <a:spLocks noGrp="1"/>
          </p:cNvSpPr>
          <p:nvPr userDrawn="1">
            <p:ph type="body" sz="quarter" idx="13" hasCustomPrompt="1"/>
          </p:nvPr>
        </p:nvSpPr>
        <p:spPr>
          <a:xfrm>
            <a:off x="1320800" y="167018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19" name="Content Placeholder 18">
            <a:extLst>
              <a:ext uri="{FF2B5EF4-FFF2-40B4-BE49-F238E27FC236}">
                <a16:creationId xmlns:a16="http://schemas.microsoft.com/office/drawing/2014/main" id="{160B883A-476B-6BF0-0E19-BC089297222A}"/>
              </a:ext>
            </a:extLst>
          </p:cNvPr>
          <p:cNvSpPr>
            <a:spLocks noGrp="1"/>
          </p:cNvSpPr>
          <p:nvPr userDrawn="1">
            <p:ph sz="quarter" idx="14" hasCustomPrompt="1"/>
          </p:nvPr>
        </p:nvSpPr>
        <p:spPr>
          <a:xfrm>
            <a:off x="1320800" y="1319897"/>
            <a:ext cx="4775200" cy="327025"/>
          </a:xfrm>
          <a:prstGeom prst="rect">
            <a:avLst/>
          </a:prstGeom>
        </p:spPr>
        <p:txBody>
          <a:bodyPr/>
          <a:lstStyle>
            <a:lvl1pPr>
              <a:defRPr b="1"/>
            </a:lvl1pPr>
          </a:lstStyle>
          <a:p>
            <a:pPr lvl="0"/>
            <a:r>
              <a:rPr lang="en-US"/>
              <a:t>Click here to add section tile</a:t>
            </a:r>
          </a:p>
        </p:txBody>
      </p:sp>
      <p:grpSp>
        <p:nvGrpSpPr>
          <p:cNvPr id="657" name="Group 656">
            <a:extLst>
              <a:ext uri="{FF2B5EF4-FFF2-40B4-BE49-F238E27FC236}">
                <a16:creationId xmlns:a16="http://schemas.microsoft.com/office/drawing/2014/main" id="{8816485D-3A5A-C1E2-4DF5-BCE317E5D299}"/>
              </a:ext>
            </a:extLst>
          </p:cNvPr>
          <p:cNvGrpSpPr/>
          <p:nvPr userDrawn="1"/>
        </p:nvGrpSpPr>
        <p:grpSpPr>
          <a:xfrm>
            <a:off x="487887" y="2225072"/>
            <a:ext cx="699075" cy="699074"/>
            <a:chOff x="487887" y="1402089"/>
            <a:chExt cx="699075" cy="699074"/>
          </a:xfrm>
        </p:grpSpPr>
        <p:sp>
          <p:nvSpPr>
            <p:cNvPr id="658" name="Google Shape;637;p17">
              <a:extLst>
                <a:ext uri="{FF2B5EF4-FFF2-40B4-BE49-F238E27FC236}">
                  <a16:creationId xmlns:a16="http://schemas.microsoft.com/office/drawing/2014/main" id="{5FC13F95-3CFE-65EC-09E6-27F8482CABD9}"/>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38;p17">
              <a:extLst>
                <a:ext uri="{FF2B5EF4-FFF2-40B4-BE49-F238E27FC236}">
                  <a16:creationId xmlns:a16="http://schemas.microsoft.com/office/drawing/2014/main" id="{E911378E-B3CD-7CFE-9283-4866EED3E55B}"/>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0" name="Google Shape;640;p17">
            <a:extLst>
              <a:ext uri="{FF2B5EF4-FFF2-40B4-BE49-F238E27FC236}">
                <a16:creationId xmlns:a16="http://schemas.microsoft.com/office/drawing/2014/main" id="{A5CB84BB-AA28-7B80-E2E9-93F23F56BD7C}"/>
              </a:ext>
            </a:extLst>
          </p:cNvPr>
          <p:cNvCxnSpPr/>
          <p:nvPr userDrawn="1"/>
        </p:nvCxnSpPr>
        <p:spPr>
          <a:xfrm>
            <a:off x="1192099" y="3052985"/>
            <a:ext cx="4909038" cy="0"/>
          </a:xfrm>
          <a:prstGeom prst="straightConnector1">
            <a:avLst/>
          </a:prstGeom>
          <a:noFill/>
          <a:ln w="9525" cap="flat" cmpd="sng">
            <a:solidFill>
              <a:srgbClr val="16BF7F"/>
            </a:solidFill>
            <a:prstDash val="solid"/>
            <a:round/>
            <a:headEnd type="none" w="sm" len="sm"/>
            <a:tailEnd type="none" w="sm" len="sm"/>
          </a:ln>
        </p:spPr>
      </p:cxnSp>
      <p:sp>
        <p:nvSpPr>
          <p:cNvPr id="661" name="Text Placeholder 8">
            <a:extLst>
              <a:ext uri="{FF2B5EF4-FFF2-40B4-BE49-F238E27FC236}">
                <a16:creationId xmlns:a16="http://schemas.microsoft.com/office/drawing/2014/main" id="{38EB1A72-C1BF-76B3-9C97-1EC69020C033}"/>
              </a:ext>
            </a:extLst>
          </p:cNvPr>
          <p:cNvSpPr>
            <a:spLocks noGrp="1"/>
          </p:cNvSpPr>
          <p:nvPr>
            <p:ph type="body" sz="quarter" idx="15" hasCustomPrompt="1"/>
          </p:nvPr>
        </p:nvSpPr>
        <p:spPr>
          <a:xfrm>
            <a:off x="1320800" y="257536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2" name="Content Placeholder 18">
            <a:extLst>
              <a:ext uri="{FF2B5EF4-FFF2-40B4-BE49-F238E27FC236}">
                <a16:creationId xmlns:a16="http://schemas.microsoft.com/office/drawing/2014/main" id="{75D774A4-4ECA-9466-5026-FDCD17FB6390}"/>
              </a:ext>
            </a:extLst>
          </p:cNvPr>
          <p:cNvSpPr>
            <a:spLocks noGrp="1"/>
          </p:cNvSpPr>
          <p:nvPr>
            <p:ph sz="quarter" idx="16" hasCustomPrompt="1"/>
          </p:nvPr>
        </p:nvSpPr>
        <p:spPr>
          <a:xfrm>
            <a:off x="1320800" y="2225072"/>
            <a:ext cx="4775200" cy="327025"/>
          </a:xfrm>
          <a:prstGeom prst="rect">
            <a:avLst/>
          </a:prstGeom>
        </p:spPr>
        <p:txBody>
          <a:bodyPr/>
          <a:lstStyle>
            <a:lvl1pPr>
              <a:defRPr b="1"/>
            </a:lvl1pPr>
          </a:lstStyle>
          <a:p>
            <a:pPr lvl="0"/>
            <a:r>
              <a:rPr lang="en-US"/>
              <a:t>Click here to add section tile</a:t>
            </a:r>
          </a:p>
        </p:txBody>
      </p:sp>
      <p:grpSp>
        <p:nvGrpSpPr>
          <p:cNvPr id="663" name="Group 662">
            <a:extLst>
              <a:ext uri="{FF2B5EF4-FFF2-40B4-BE49-F238E27FC236}">
                <a16:creationId xmlns:a16="http://schemas.microsoft.com/office/drawing/2014/main" id="{74515FA0-9507-4864-7417-6E03DCD98907}"/>
              </a:ext>
            </a:extLst>
          </p:cNvPr>
          <p:cNvGrpSpPr/>
          <p:nvPr userDrawn="1"/>
        </p:nvGrpSpPr>
        <p:grpSpPr>
          <a:xfrm>
            <a:off x="487887" y="3130247"/>
            <a:ext cx="699075" cy="699074"/>
            <a:chOff x="487887" y="1402089"/>
            <a:chExt cx="699075" cy="699074"/>
          </a:xfrm>
        </p:grpSpPr>
        <p:sp>
          <p:nvSpPr>
            <p:cNvPr id="664" name="Google Shape;637;p17">
              <a:extLst>
                <a:ext uri="{FF2B5EF4-FFF2-40B4-BE49-F238E27FC236}">
                  <a16:creationId xmlns:a16="http://schemas.microsoft.com/office/drawing/2014/main" id="{41E57000-5E7A-590E-637F-A41B224AAC23}"/>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5" name="Google Shape;638;p17">
              <a:extLst>
                <a:ext uri="{FF2B5EF4-FFF2-40B4-BE49-F238E27FC236}">
                  <a16:creationId xmlns:a16="http://schemas.microsoft.com/office/drawing/2014/main" id="{42B84B4F-1BA7-EA1C-BEE0-9C1705B69581}"/>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6" name="Google Shape;640;p17">
            <a:extLst>
              <a:ext uri="{FF2B5EF4-FFF2-40B4-BE49-F238E27FC236}">
                <a16:creationId xmlns:a16="http://schemas.microsoft.com/office/drawing/2014/main" id="{C4A229F6-DC92-360F-0F8D-5343CC6195A2}"/>
              </a:ext>
            </a:extLst>
          </p:cNvPr>
          <p:cNvCxnSpPr/>
          <p:nvPr userDrawn="1"/>
        </p:nvCxnSpPr>
        <p:spPr>
          <a:xfrm>
            <a:off x="1192099" y="3958160"/>
            <a:ext cx="4909038" cy="0"/>
          </a:xfrm>
          <a:prstGeom prst="straightConnector1">
            <a:avLst/>
          </a:prstGeom>
          <a:noFill/>
          <a:ln w="9525" cap="flat" cmpd="sng">
            <a:solidFill>
              <a:srgbClr val="16BF7F"/>
            </a:solidFill>
            <a:prstDash val="solid"/>
            <a:round/>
            <a:headEnd type="none" w="sm" len="sm"/>
            <a:tailEnd type="none" w="sm" len="sm"/>
          </a:ln>
        </p:spPr>
      </p:cxnSp>
      <p:sp>
        <p:nvSpPr>
          <p:cNvPr id="667" name="Text Placeholder 8">
            <a:extLst>
              <a:ext uri="{FF2B5EF4-FFF2-40B4-BE49-F238E27FC236}">
                <a16:creationId xmlns:a16="http://schemas.microsoft.com/office/drawing/2014/main" id="{12BC053D-CAC1-E9B1-8527-03AB99888AF7}"/>
              </a:ext>
            </a:extLst>
          </p:cNvPr>
          <p:cNvSpPr>
            <a:spLocks noGrp="1"/>
          </p:cNvSpPr>
          <p:nvPr>
            <p:ph type="body" sz="quarter" idx="17" hasCustomPrompt="1"/>
          </p:nvPr>
        </p:nvSpPr>
        <p:spPr>
          <a:xfrm>
            <a:off x="1320800" y="348053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8" name="Content Placeholder 18">
            <a:extLst>
              <a:ext uri="{FF2B5EF4-FFF2-40B4-BE49-F238E27FC236}">
                <a16:creationId xmlns:a16="http://schemas.microsoft.com/office/drawing/2014/main" id="{904F3D98-9CBC-7002-3A09-27601597BE4A}"/>
              </a:ext>
            </a:extLst>
          </p:cNvPr>
          <p:cNvSpPr>
            <a:spLocks noGrp="1"/>
          </p:cNvSpPr>
          <p:nvPr>
            <p:ph sz="quarter" idx="18" hasCustomPrompt="1"/>
          </p:nvPr>
        </p:nvSpPr>
        <p:spPr>
          <a:xfrm>
            <a:off x="1320800" y="3130247"/>
            <a:ext cx="4775200" cy="327025"/>
          </a:xfrm>
          <a:prstGeom prst="rect">
            <a:avLst/>
          </a:prstGeom>
        </p:spPr>
        <p:txBody>
          <a:bodyPr/>
          <a:lstStyle>
            <a:lvl1pPr>
              <a:defRPr b="1"/>
            </a:lvl1pPr>
          </a:lstStyle>
          <a:p>
            <a:pPr lvl="0"/>
            <a:r>
              <a:rPr lang="en-US"/>
              <a:t>Click here to add section tile</a:t>
            </a:r>
          </a:p>
        </p:txBody>
      </p:sp>
      <p:grpSp>
        <p:nvGrpSpPr>
          <p:cNvPr id="669" name="Group 668">
            <a:extLst>
              <a:ext uri="{FF2B5EF4-FFF2-40B4-BE49-F238E27FC236}">
                <a16:creationId xmlns:a16="http://schemas.microsoft.com/office/drawing/2014/main" id="{AE0EF969-54ED-86DF-7B01-B98875620708}"/>
              </a:ext>
            </a:extLst>
          </p:cNvPr>
          <p:cNvGrpSpPr/>
          <p:nvPr userDrawn="1"/>
        </p:nvGrpSpPr>
        <p:grpSpPr>
          <a:xfrm>
            <a:off x="487887" y="4035422"/>
            <a:ext cx="699075" cy="699074"/>
            <a:chOff x="487887" y="1402089"/>
            <a:chExt cx="699075" cy="699074"/>
          </a:xfrm>
        </p:grpSpPr>
        <p:sp>
          <p:nvSpPr>
            <p:cNvPr id="670" name="Google Shape;637;p17">
              <a:extLst>
                <a:ext uri="{FF2B5EF4-FFF2-40B4-BE49-F238E27FC236}">
                  <a16:creationId xmlns:a16="http://schemas.microsoft.com/office/drawing/2014/main" id="{A2B0E099-0185-9DF9-D68D-EAC2EBB5C50D}"/>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1" name="Google Shape;638;p17">
              <a:extLst>
                <a:ext uri="{FF2B5EF4-FFF2-40B4-BE49-F238E27FC236}">
                  <a16:creationId xmlns:a16="http://schemas.microsoft.com/office/drawing/2014/main" id="{1D314087-7C3A-7184-010E-A7CBC8E104E5}"/>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2" name="Google Shape;640;p17">
            <a:extLst>
              <a:ext uri="{FF2B5EF4-FFF2-40B4-BE49-F238E27FC236}">
                <a16:creationId xmlns:a16="http://schemas.microsoft.com/office/drawing/2014/main" id="{D9C17E31-56E1-5034-5BEF-015F03287534}"/>
              </a:ext>
            </a:extLst>
          </p:cNvPr>
          <p:cNvCxnSpPr/>
          <p:nvPr userDrawn="1"/>
        </p:nvCxnSpPr>
        <p:spPr>
          <a:xfrm>
            <a:off x="1192099" y="4863335"/>
            <a:ext cx="4909038" cy="0"/>
          </a:xfrm>
          <a:prstGeom prst="straightConnector1">
            <a:avLst/>
          </a:prstGeom>
          <a:noFill/>
          <a:ln w="9525" cap="flat" cmpd="sng">
            <a:solidFill>
              <a:srgbClr val="16BF7F"/>
            </a:solidFill>
            <a:prstDash val="solid"/>
            <a:round/>
            <a:headEnd type="none" w="sm" len="sm"/>
            <a:tailEnd type="none" w="sm" len="sm"/>
          </a:ln>
        </p:spPr>
      </p:cxnSp>
      <p:sp>
        <p:nvSpPr>
          <p:cNvPr id="673" name="Text Placeholder 8">
            <a:extLst>
              <a:ext uri="{FF2B5EF4-FFF2-40B4-BE49-F238E27FC236}">
                <a16:creationId xmlns:a16="http://schemas.microsoft.com/office/drawing/2014/main" id="{2374E364-5257-BD58-9401-E9EF562CB7D4}"/>
              </a:ext>
            </a:extLst>
          </p:cNvPr>
          <p:cNvSpPr>
            <a:spLocks noGrp="1"/>
          </p:cNvSpPr>
          <p:nvPr>
            <p:ph type="body" sz="quarter" idx="19" hasCustomPrompt="1"/>
          </p:nvPr>
        </p:nvSpPr>
        <p:spPr>
          <a:xfrm>
            <a:off x="1320800" y="438571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74" name="Content Placeholder 18">
            <a:extLst>
              <a:ext uri="{FF2B5EF4-FFF2-40B4-BE49-F238E27FC236}">
                <a16:creationId xmlns:a16="http://schemas.microsoft.com/office/drawing/2014/main" id="{DFBC2781-CAF7-637C-08A3-BB858C07F908}"/>
              </a:ext>
            </a:extLst>
          </p:cNvPr>
          <p:cNvSpPr>
            <a:spLocks noGrp="1"/>
          </p:cNvSpPr>
          <p:nvPr>
            <p:ph sz="quarter" idx="20" hasCustomPrompt="1"/>
          </p:nvPr>
        </p:nvSpPr>
        <p:spPr>
          <a:xfrm>
            <a:off x="1320800" y="4035422"/>
            <a:ext cx="4775200" cy="327025"/>
          </a:xfrm>
          <a:prstGeom prst="rect">
            <a:avLst/>
          </a:prstGeom>
        </p:spPr>
        <p:txBody>
          <a:bodyPr/>
          <a:lstStyle>
            <a:lvl1pPr>
              <a:defRPr b="1"/>
            </a:lvl1pPr>
          </a:lstStyle>
          <a:p>
            <a:pPr lvl="0"/>
            <a:r>
              <a:rPr lang="en-US"/>
              <a:t>Click here to add section tile</a:t>
            </a:r>
          </a:p>
        </p:txBody>
      </p:sp>
      <p:grpSp>
        <p:nvGrpSpPr>
          <p:cNvPr id="675" name="Group 674">
            <a:extLst>
              <a:ext uri="{FF2B5EF4-FFF2-40B4-BE49-F238E27FC236}">
                <a16:creationId xmlns:a16="http://schemas.microsoft.com/office/drawing/2014/main" id="{703DF4E6-076E-7425-4C27-B29C223F2504}"/>
              </a:ext>
            </a:extLst>
          </p:cNvPr>
          <p:cNvGrpSpPr/>
          <p:nvPr userDrawn="1"/>
        </p:nvGrpSpPr>
        <p:grpSpPr>
          <a:xfrm>
            <a:off x="487887" y="4928976"/>
            <a:ext cx="699075" cy="699074"/>
            <a:chOff x="487887" y="1402089"/>
            <a:chExt cx="699075" cy="699074"/>
          </a:xfrm>
        </p:grpSpPr>
        <p:sp>
          <p:nvSpPr>
            <p:cNvPr id="676" name="Google Shape;637;p17">
              <a:extLst>
                <a:ext uri="{FF2B5EF4-FFF2-40B4-BE49-F238E27FC236}">
                  <a16:creationId xmlns:a16="http://schemas.microsoft.com/office/drawing/2014/main" id="{1947B1DD-486A-DFCA-769C-419E37BC1FF4}"/>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7" name="Google Shape;638;p17">
              <a:extLst>
                <a:ext uri="{FF2B5EF4-FFF2-40B4-BE49-F238E27FC236}">
                  <a16:creationId xmlns:a16="http://schemas.microsoft.com/office/drawing/2014/main" id="{47D34A30-65CF-4F2E-05DC-D88A2110017C}"/>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8" name="Google Shape;640;p17">
            <a:extLst>
              <a:ext uri="{FF2B5EF4-FFF2-40B4-BE49-F238E27FC236}">
                <a16:creationId xmlns:a16="http://schemas.microsoft.com/office/drawing/2014/main" id="{13E0C7CE-4429-AAD2-CC5F-D7DBE75A2628}"/>
              </a:ext>
            </a:extLst>
          </p:cNvPr>
          <p:cNvCxnSpPr/>
          <p:nvPr userDrawn="1"/>
        </p:nvCxnSpPr>
        <p:spPr>
          <a:xfrm>
            <a:off x="1192099" y="5756889"/>
            <a:ext cx="4909038" cy="0"/>
          </a:xfrm>
          <a:prstGeom prst="straightConnector1">
            <a:avLst/>
          </a:prstGeom>
          <a:noFill/>
          <a:ln w="9525" cap="flat" cmpd="sng">
            <a:solidFill>
              <a:srgbClr val="16BF7F"/>
            </a:solidFill>
            <a:prstDash val="solid"/>
            <a:round/>
            <a:headEnd type="none" w="sm" len="sm"/>
            <a:tailEnd type="none" w="sm" len="sm"/>
          </a:ln>
        </p:spPr>
      </p:cxnSp>
      <p:sp>
        <p:nvSpPr>
          <p:cNvPr id="679" name="Text Placeholder 8">
            <a:extLst>
              <a:ext uri="{FF2B5EF4-FFF2-40B4-BE49-F238E27FC236}">
                <a16:creationId xmlns:a16="http://schemas.microsoft.com/office/drawing/2014/main" id="{D056A188-6B90-CB1E-2372-B771453F3858}"/>
              </a:ext>
            </a:extLst>
          </p:cNvPr>
          <p:cNvSpPr>
            <a:spLocks noGrp="1"/>
          </p:cNvSpPr>
          <p:nvPr>
            <p:ph type="body" sz="quarter" idx="21" hasCustomPrompt="1"/>
          </p:nvPr>
        </p:nvSpPr>
        <p:spPr>
          <a:xfrm>
            <a:off x="1320800" y="5279268"/>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81" name="Content Placeholder 18">
            <a:extLst>
              <a:ext uri="{FF2B5EF4-FFF2-40B4-BE49-F238E27FC236}">
                <a16:creationId xmlns:a16="http://schemas.microsoft.com/office/drawing/2014/main" id="{D5329DA1-7FAA-D659-4D8D-8B25852D4581}"/>
              </a:ext>
            </a:extLst>
          </p:cNvPr>
          <p:cNvSpPr>
            <a:spLocks noGrp="1"/>
          </p:cNvSpPr>
          <p:nvPr>
            <p:ph sz="quarter" idx="22" hasCustomPrompt="1"/>
          </p:nvPr>
        </p:nvSpPr>
        <p:spPr>
          <a:xfrm>
            <a:off x="1320800" y="4928976"/>
            <a:ext cx="4775200" cy="327025"/>
          </a:xfrm>
          <a:prstGeom prst="rect">
            <a:avLst/>
          </a:prstGeom>
        </p:spPr>
        <p:txBody>
          <a:bodyPr/>
          <a:lstStyle>
            <a:lvl1pPr>
              <a:defRPr b="1"/>
            </a:lvl1pPr>
          </a:lstStyle>
          <a:p>
            <a:pPr lvl="0"/>
            <a:r>
              <a:rPr lang="en-US"/>
              <a:t>Click here to add section tile</a:t>
            </a:r>
          </a:p>
        </p:txBody>
      </p:sp>
    </p:spTree>
    <p:extLst>
      <p:ext uri="{BB962C8B-B14F-4D97-AF65-F5344CB8AC3E}">
        <p14:creationId xmlns:p14="http://schemas.microsoft.com/office/powerpoint/2010/main" val="5479211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Content">
  <p:cSld name="1_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7252671"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pic>
        <p:nvPicPr>
          <p:cNvPr id="6" name="Google Shape;722;p2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7849209" y="2173495"/>
            <a:ext cx="3712675" cy="3571007"/>
          </a:xfrm>
          <a:prstGeom prst="rect">
            <a:avLst/>
          </a:prstGeom>
          <a:noFill/>
          <a:ln>
            <a:noFill/>
          </a:ln>
        </p:spPr>
      </p:pic>
    </p:spTree>
    <p:extLst>
      <p:ext uri="{BB962C8B-B14F-4D97-AF65-F5344CB8AC3E}">
        <p14:creationId xmlns:p14="http://schemas.microsoft.com/office/powerpoint/2010/main" val="10564590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Content" preserve="1">
  <p:cSld name="1_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07531"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42367036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Content" preserve="1">
  <p:cSld name="1_Title+Content">
    <p:bg>
      <p:bgPr>
        <a:solidFill>
          <a:schemeClr val="tx2">
            <a:lumMod val="10000"/>
          </a:schemeClr>
        </a:solidFill>
        <a:effectLst/>
      </p:bgPr>
    </p:bg>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53249"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bg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19021827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2" name="Google Shape;682;p20"/>
          <p:cNvSpPr txBox="1">
            <a:spLocks noGrp="1"/>
          </p:cNvSpPr>
          <p:nvPr>
            <p:ph type="body" idx="2"/>
          </p:nvPr>
        </p:nvSpPr>
        <p:spPr>
          <a:xfrm>
            <a:off x="514350" y="4368799"/>
            <a:ext cx="11047534" cy="1777023"/>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2">
                    <a:lumMod val="50000"/>
                  </a:schemeClr>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2">
                    <a:lumMod val="50000"/>
                  </a:schemeClr>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2">
                    <a:lumMod val="50000"/>
                  </a:schemeClr>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2">
                    <a:lumMod val="50000"/>
                  </a:schemeClr>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p:nvPr userDrawn="1"/>
        </p:nvSpPr>
        <p:spPr>
          <a:xfrm>
            <a:off x="0" y="0"/>
            <a:ext cx="12192000" cy="4254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p:nvPr>
        </p:nvSpPr>
        <p:spPr>
          <a:xfrm>
            <a:off x="514350" y="952500"/>
            <a:ext cx="11047534" cy="2744483"/>
          </a:xfrm>
          <a:prstGeom prst="rect">
            <a:avLst/>
          </a:prstGeom>
        </p:spPr>
        <p:txBody>
          <a:bodyPr/>
          <a:lstStyle>
            <a:lvl1pPr>
              <a:defRPr sz="5400" b="1">
                <a:solidFill>
                  <a:schemeClr val="accent2">
                    <a:lumMod val="20000"/>
                    <a:lumOff val="80000"/>
                  </a:schemeClr>
                </a:solidFill>
                <a:latin typeface="Congenial Black" panose="020F0502020204030204" pitchFamily="2" charset="0"/>
              </a:defRPr>
            </a:lvl1pPr>
          </a:lstStyle>
          <a:p>
            <a:r>
              <a:rPr lang="en-US"/>
              <a:t>Click to edit Master title style</a:t>
            </a:r>
            <a:endParaRPr lang="en-IN"/>
          </a:p>
        </p:txBody>
      </p:sp>
    </p:spTree>
    <p:extLst>
      <p:ext uri="{BB962C8B-B14F-4D97-AF65-F5344CB8AC3E}">
        <p14:creationId xmlns:p14="http://schemas.microsoft.com/office/powerpoint/2010/main" val="35320534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hasCustomPrompt="1"/>
          </p:nvPr>
        </p:nvSpPr>
        <p:spPr>
          <a:xfrm>
            <a:off x="514350" y="2495550"/>
            <a:ext cx="11047534" cy="3576333"/>
          </a:xfrm>
          <a:prstGeom prst="rect">
            <a:avLst/>
          </a:prstGeom>
        </p:spPr>
        <p:txBody>
          <a:bodyPr/>
          <a:lstStyle>
            <a:lvl1pPr>
              <a:defRPr sz="5400" b="1">
                <a:solidFill>
                  <a:schemeClr val="accent2">
                    <a:lumMod val="75000"/>
                  </a:schemeClr>
                </a:solidFill>
                <a:latin typeface="Congenial Black" panose="020F0502020204030204" pitchFamily="2" charset="0"/>
              </a:defRPr>
            </a:lvl1pPr>
          </a:lstStyle>
          <a:p>
            <a:r>
              <a:rPr lang="en-US"/>
              <a:t>Definition…..</a:t>
            </a:r>
            <a:endParaRPr lang="en-IN"/>
          </a:p>
        </p:txBody>
      </p:sp>
      <p:sp>
        <p:nvSpPr>
          <p:cNvPr id="6" name="Content Placeholder 5">
            <a:extLst>
              <a:ext uri="{FF2B5EF4-FFF2-40B4-BE49-F238E27FC236}">
                <a16:creationId xmlns:a16="http://schemas.microsoft.com/office/drawing/2014/main" id="{716EF085-4C66-4BD0-E345-381D33E2CCEA}"/>
              </a:ext>
            </a:extLst>
          </p:cNvPr>
          <p:cNvSpPr>
            <a:spLocks noGrp="1"/>
          </p:cNvSpPr>
          <p:nvPr>
            <p:ph sz="quarter" idx="13" hasCustomPrompt="1"/>
          </p:nvPr>
        </p:nvSpPr>
        <p:spPr>
          <a:xfrm>
            <a:off x="514350" y="1309688"/>
            <a:ext cx="11047534" cy="1185862"/>
          </a:xfrm>
          <a:prstGeom prst="rect">
            <a:avLst/>
          </a:prstGeom>
        </p:spPr>
        <p:txBody>
          <a:bodyPr/>
          <a:lstStyle>
            <a:lvl1pPr algn="ctr">
              <a:defRPr sz="5400">
                <a:solidFill>
                  <a:schemeClr val="bg1"/>
                </a:solidFill>
                <a:latin typeface="Abadi" panose="020F0502020204030204" pitchFamily="34" charset="0"/>
              </a:defRPr>
            </a:lvl1pPr>
            <a:lvl2pPr algn="ctr">
              <a:defRPr/>
            </a:lvl2pPr>
            <a:lvl3pPr algn="ctr">
              <a:defRPr/>
            </a:lvl3pPr>
            <a:lvl4pPr algn="ctr">
              <a:defRPr/>
            </a:lvl4pPr>
            <a:lvl5pPr algn="ctr">
              <a:defRPr sz="4000"/>
            </a:lvl5pPr>
          </a:lstStyle>
          <a:p>
            <a:pPr lvl="0"/>
            <a:r>
              <a:rPr lang="en-US"/>
              <a:t>Click to add the question</a:t>
            </a:r>
          </a:p>
        </p:txBody>
      </p:sp>
    </p:spTree>
    <p:extLst>
      <p:ext uri="{BB962C8B-B14F-4D97-AF65-F5344CB8AC3E}">
        <p14:creationId xmlns:p14="http://schemas.microsoft.com/office/powerpoint/2010/main" val="37274474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bg1"/>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6" name="Text Placeholder 5">
            <a:extLst>
              <a:ext uri="{FF2B5EF4-FFF2-40B4-BE49-F238E27FC236}">
                <a16:creationId xmlns:a16="http://schemas.microsoft.com/office/drawing/2014/main" id="{DFCCB69E-609A-18E0-31A7-AF8258F59D5F}"/>
              </a:ext>
            </a:extLst>
          </p:cNvPr>
          <p:cNvSpPr>
            <a:spLocks noGrp="1"/>
          </p:cNvSpPr>
          <p:nvPr>
            <p:ph type="body" sz="quarter" idx="13" hasCustomPrompt="1"/>
          </p:nvPr>
        </p:nvSpPr>
        <p:spPr>
          <a:xfrm>
            <a:off x="1295400" y="2774950"/>
            <a:ext cx="9601200" cy="1308100"/>
          </a:xfrm>
          <a:prstGeom prst="rect">
            <a:avLst/>
          </a:prstGeom>
          <a:solidFill>
            <a:schemeClr val="bg1"/>
          </a:solidFill>
          <a:ln>
            <a:solidFill>
              <a:schemeClr val="tx1">
                <a:lumMod val="85000"/>
                <a:lumOff val="15000"/>
              </a:schemeClr>
            </a:solidFill>
          </a:ln>
        </p:spPr>
        <p:txBody>
          <a:bodyPr/>
          <a:lstStyle>
            <a:lvl1pPr marL="285750" indent="-285750">
              <a:buFont typeface="Arial" panose="020B0604020202020204" pitchFamily="34" charset="0"/>
              <a:buChar char="•"/>
              <a:defRPr/>
            </a:lvl1pPr>
            <a:lvl2pPr marL="285750" indent="-285750">
              <a:buFont typeface="Arial" panose="020B0604020202020204" pitchFamily="34" charset="0"/>
              <a:buChar char="•"/>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3</a:t>
            </a:r>
            <a:endParaRPr lang="en-IN"/>
          </a:p>
          <a:p>
            <a:pPr lvl="0"/>
            <a:endParaRPr lang="en-US"/>
          </a:p>
          <a:p>
            <a:pPr lvl="0"/>
            <a:endParaRPr lang="en-IN"/>
          </a:p>
        </p:txBody>
      </p:sp>
      <p:sp>
        <p:nvSpPr>
          <p:cNvPr id="8" name="Content Placeholder 7">
            <a:extLst>
              <a:ext uri="{FF2B5EF4-FFF2-40B4-BE49-F238E27FC236}">
                <a16:creationId xmlns:a16="http://schemas.microsoft.com/office/drawing/2014/main" id="{3B5EA62B-8EDD-9947-8ABE-C45185568B6A}"/>
              </a:ext>
            </a:extLst>
          </p:cNvPr>
          <p:cNvSpPr>
            <a:spLocks noGrp="1"/>
          </p:cNvSpPr>
          <p:nvPr>
            <p:ph sz="quarter" idx="14" hasCustomPrompt="1"/>
          </p:nvPr>
        </p:nvSpPr>
        <p:spPr>
          <a:xfrm>
            <a:off x="3095625" y="2012950"/>
            <a:ext cx="6000750" cy="762000"/>
          </a:xfrm>
          <a:prstGeom prst="rect">
            <a:avLst/>
          </a:prstGeom>
          <a:solidFill>
            <a:schemeClr val="accent1"/>
          </a:solidFill>
        </p:spPr>
        <p:txBody>
          <a:bodyPr/>
          <a:lstStyle>
            <a:lvl1pPr algn="ctr">
              <a:defRPr sz="3600">
                <a:solidFill>
                  <a:schemeClr val="bg1"/>
                </a:solidFill>
              </a:defRPr>
            </a:lvl1pPr>
          </a:lstStyle>
          <a:p>
            <a:pPr lvl="0"/>
            <a:r>
              <a:rPr lang="en-US"/>
              <a:t>Section Header</a:t>
            </a:r>
            <a:endParaRPr lang="en-IN"/>
          </a:p>
        </p:txBody>
      </p:sp>
    </p:spTree>
    <p:extLst>
      <p:ext uri="{BB962C8B-B14F-4D97-AF65-F5344CB8AC3E}">
        <p14:creationId xmlns:p14="http://schemas.microsoft.com/office/powerpoint/2010/main" val="251289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Content" preserve="1" userDrawn="1">
  <p:cSld name="Agenda">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547520"/>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pic>
        <p:nvPicPr>
          <p:cNvPr id="6" name="Google Shape;722;p2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7849209" y="2173495"/>
            <a:ext cx="3712675" cy="3571007"/>
          </a:xfrm>
          <a:prstGeom prst="rect">
            <a:avLst/>
          </a:prstGeom>
          <a:noFill/>
          <a:ln>
            <a:noFill/>
          </a:ln>
        </p:spPr>
      </p:pic>
      <p:grpSp>
        <p:nvGrpSpPr>
          <p:cNvPr id="20" name="Group 19">
            <a:extLst>
              <a:ext uri="{FF2B5EF4-FFF2-40B4-BE49-F238E27FC236}">
                <a16:creationId xmlns:a16="http://schemas.microsoft.com/office/drawing/2014/main" id="{2C39EFD8-4E0A-C622-69FB-33D2C3414734}"/>
              </a:ext>
            </a:extLst>
          </p:cNvPr>
          <p:cNvGrpSpPr/>
          <p:nvPr userDrawn="1"/>
        </p:nvGrpSpPr>
        <p:grpSpPr>
          <a:xfrm>
            <a:off x="487887" y="1129397"/>
            <a:ext cx="699075" cy="699074"/>
            <a:chOff x="487887" y="1402089"/>
            <a:chExt cx="699075" cy="699074"/>
          </a:xfrm>
        </p:grpSpPr>
        <p:sp>
          <p:nvSpPr>
            <p:cNvPr id="3" name="Google Shape;637;p17">
              <a:extLst>
                <a:ext uri="{FF2B5EF4-FFF2-40B4-BE49-F238E27FC236}">
                  <a16:creationId xmlns:a16="http://schemas.microsoft.com/office/drawing/2014/main" id="{DEFEB58E-F6D3-CBF0-8BA7-F98BEC8A2AB7}"/>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4" name="Google Shape;638;p17">
              <a:extLst>
                <a:ext uri="{FF2B5EF4-FFF2-40B4-BE49-F238E27FC236}">
                  <a16:creationId xmlns:a16="http://schemas.microsoft.com/office/drawing/2014/main" id="{33CF64CF-2D2B-B8FE-175F-7CBD5DF88DB6}"/>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7" name="Google Shape;640;p17">
            <a:extLst>
              <a:ext uri="{FF2B5EF4-FFF2-40B4-BE49-F238E27FC236}">
                <a16:creationId xmlns:a16="http://schemas.microsoft.com/office/drawing/2014/main" id="{EC999B7D-6194-6EEB-D50F-F7357EB91FE8}"/>
              </a:ext>
            </a:extLst>
          </p:cNvPr>
          <p:cNvCxnSpPr/>
          <p:nvPr userDrawn="1"/>
        </p:nvCxnSpPr>
        <p:spPr>
          <a:xfrm>
            <a:off x="1192099" y="1957310"/>
            <a:ext cx="4909038" cy="0"/>
          </a:xfrm>
          <a:prstGeom prst="straightConnector1">
            <a:avLst/>
          </a:prstGeom>
          <a:noFill/>
          <a:ln w="9525" cap="flat" cmpd="sng">
            <a:solidFill>
              <a:srgbClr val="16BF7F"/>
            </a:solidFill>
            <a:prstDash val="solid"/>
            <a:round/>
            <a:headEnd type="none" w="sm" len="sm"/>
            <a:tailEnd type="none" w="sm" len="sm"/>
          </a:ln>
        </p:spPr>
      </p:cxnSp>
      <p:sp>
        <p:nvSpPr>
          <p:cNvPr id="9" name="Text Placeholder 8">
            <a:extLst>
              <a:ext uri="{FF2B5EF4-FFF2-40B4-BE49-F238E27FC236}">
                <a16:creationId xmlns:a16="http://schemas.microsoft.com/office/drawing/2014/main" id="{DDBB9719-7ABE-7FAC-BE0A-1D3FB6A580FC}"/>
              </a:ext>
            </a:extLst>
          </p:cNvPr>
          <p:cNvSpPr>
            <a:spLocks noGrp="1"/>
          </p:cNvSpPr>
          <p:nvPr userDrawn="1">
            <p:ph type="body" sz="quarter" idx="13" hasCustomPrompt="1"/>
          </p:nvPr>
        </p:nvSpPr>
        <p:spPr>
          <a:xfrm>
            <a:off x="1320800" y="147968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19" name="Content Placeholder 18">
            <a:extLst>
              <a:ext uri="{FF2B5EF4-FFF2-40B4-BE49-F238E27FC236}">
                <a16:creationId xmlns:a16="http://schemas.microsoft.com/office/drawing/2014/main" id="{160B883A-476B-6BF0-0E19-BC089297222A}"/>
              </a:ext>
            </a:extLst>
          </p:cNvPr>
          <p:cNvSpPr>
            <a:spLocks noGrp="1"/>
          </p:cNvSpPr>
          <p:nvPr userDrawn="1">
            <p:ph sz="quarter" idx="14" hasCustomPrompt="1"/>
          </p:nvPr>
        </p:nvSpPr>
        <p:spPr>
          <a:xfrm>
            <a:off x="1320800" y="1129397"/>
            <a:ext cx="4775200" cy="327025"/>
          </a:xfrm>
          <a:prstGeom prst="rect">
            <a:avLst/>
          </a:prstGeom>
        </p:spPr>
        <p:txBody>
          <a:bodyPr/>
          <a:lstStyle>
            <a:lvl1pPr>
              <a:defRPr b="1"/>
            </a:lvl1pPr>
          </a:lstStyle>
          <a:p>
            <a:pPr lvl="0"/>
            <a:r>
              <a:rPr lang="en-US"/>
              <a:t>Click here to add section tile</a:t>
            </a:r>
          </a:p>
        </p:txBody>
      </p:sp>
      <p:grpSp>
        <p:nvGrpSpPr>
          <p:cNvPr id="657" name="Group 656">
            <a:extLst>
              <a:ext uri="{FF2B5EF4-FFF2-40B4-BE49-F238E27FC236}">
                <a16:creationId xmlns:a16="http://schemas.microsoft.com/office/drawing/2014/main" id="{8816485D-3A5A-C1E2-4DF5-BCE317E5D299}"/>
              </a:ext>
            </a:extLst>
          </p:cNvPr>
          <p:cNvGrpSpPr/>
          <p:nvPr userDrawn="1"/>
        </p:nvGrpSpPr>
        <p:grpSpPr>
          <a:xfrm>
            <a:off x="487887" y="2034572"/>
            <a:ext cx="699075" cy="699074"/>
            <a:chOff x="487887" y="1402089"/>
            <a:chExt cx="699075" cy="699074"/>
          </a:xfrm>
        </p:grpSpPr>
        <p:sp>
          <p:nvSpPr>
            <p:cNvPr id="658" name="Google Shape;637;p17">
              <a:extLst>
                <a:ext uri="{FF2B5EF4-FFF2-40B4-BE49-F238E27FC236}">
                  <a16:creationId xmlns:a16="http://schemas.microsoft.com/office/drawing/2014/main" id="{5FC13F95-3CFE-65EC-09E6-27F8482CABD9}"/>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38;p17">
              <a:extLst>
                <a:ext uri="{FF2B5EF4-FFF2-40B4-BE49-F238E27FC236}">
                  <a16:creationId xmlns:a16="http://schemas.microsoft.com/office/drawing/2014/main" id="{E911378E-B3CD-7CFE-9283-4866EED3E55B}"/>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0" name="Google Shape;640;p17">
            <a:extLst>
              <a:ext uri="{FF2B5EF4-FFF2-40B4-BE49-F238E27FC236}">
                <a16:creationId xmlns:a16="http://schemas.microsoft.com/office/drawing/2014/main" id="{A5CB84BB-AA28-7B80-E2E9-93F23F56BD7C}"/>
              </a:ext>
            </a:extLst>
          </p:cNvPr>
          <p:cNvCxnSpPr/>
          <p:nvPr userDrawn="1"/>
        </p:nvCxnSpPr>
        <p:spPr>
          <a:xfrm>
            <a:off x="1192099" y="2862485"/>
            <a:ext cx="4909038" cy="0"/>
          </a:xfrm>
          <a:prstGeom prst="straightConnector1">
            <a:avLst/>
          </a:prstGeom>
          <a:noFill/>
          <a:ln w="9525" cap="flat" cmpd="sng">
            <a:solidFill>
              <a:srgbClr val="16BF7F"/>
            </a:solidFill>
            <a:prstDash val="solid"/>
            <a:round/>
            <a:headEnd type="none" w="sm" len="sm"/>
            <a:tailEnd type="none" w="sm" len="sm"/>
          </a:ln>
        </p:spPr>
      </p:cxnSp>
      <p:sp>
        <p:nvSpPr>
          <p:cNvPr id="661" name="Text Placeholder 8">
            <a:extLst>
              <a:ext uri="{FF2B5EF4-FFF2-40B4-BE49-F238E27FC236}">
                <a16:creationId xmlns:a16="http://schemas.microsoft.com/office/drawing/2014/main" id="{38EB1A72-C1BF-76B3-9C97-1EC69020C033}"/>
              </a:ext>
            </a:extLst>
          </p:cNvPr>
          <p:cNvSpPr>
            <a:spLocks noGrp="1"/>
          </p:cNvSpPr>
          <p:nvPr>
            <p:ph type="body" sz="quarter" idx="15" hasCustomPrompt="1"/>
          </p:nvPr>
        </p:nvSpPr>
        <p:spPr>
          <a:xfrm>
            <a:off x="1320800" y="238486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2" name="Content Placeholder 18">
            <a:extLst>
              <a:ext uri="{FF2B5EF4-FFF2-40B4-BE49-F238E27FC236}">
                <a16:creationId xmlns:a16="http://schemas.microsoft.com/office/drawing/2014/main" id="{75D774A4-4ECA-9466-5026-FDCD17FB6390}"/>
              </a:ext>
            </a:extLst>
          </p:cNvPr>
          <p:cNvSpPr>
            <a:spLocks noGrp="1"/>
          </p:cNvSpPr>
          <p:nvPr>
            <p:ph sz="quarter" idx="16" hasCustomPrompt="1"/>
          </p:nvPr>
        </p:nvSpPr>
        <p:spPr>
          <a:xfrm>
            <a:off x="1320800" y="2034572"/>
            <a:ext cx="4775200" cy="327025"/>
          </a:xfrm>
          <a:prstGeom prst="rect">
            <a:avLst/>
          </a:prstGeom>
        </p:spPr>
        <p:txBody>
          <a:bodyPr/>
          <a:lstStyle>
            <a:lvl1pPr>
              <a:defRPr b="1"/>
            </a:lvl1pPr>
          </a:lstStyle>
          <a:p>
            <a:pPr lvl="0"/>
            <a:r>
              <a:rPr lang="en-US"/>
              <a:t>Click here to add section tile</a:t>
            </a:r>
          </a:p>
        </p:txBody>
      </p:sp>
      <p:grpSp>
        <p:nvGrpSpPr>
          <p:cNvPr id="663" name="Group 662">
            <a:extLst>
              <a:ext uri="{FF2B5EF4-FFF2-40B4-BE49-F238E27FC236}">
                <a16:creationId xmlns:a16="http://schemas.microsoft.com/office/drawing/2014/main" id="{74515FA0-9507-4864-7417-6E03DCD98907}"/>
              </a:ext>
            </a:extLst>
          </p:cNvPr>
          <p:cNvGrpSpPr/>
          <p:nvPr userDrawn="1"/>
        </p:nvGrpSpPr>
        <p:grpSpPr>
          <a:xfrm>
            <a:off x="487887" y="2939747"/>
            <a:ext cx="699075" cy="699074"/>
            <a:chOff x="487887" y="1402089"/>
            <a:chExt cx="699075" cy="699074"/>
          </a:xfrm>
        </p:grpSpPr>
        <p:sp>
          <p:nvSpPr>
            <p:cNvPr id="664" name="Google Shape;637;p17">
              <a:extLst>
                <a:ext uri="{FF2B5EF4-FFF2-40B4-BE49-F238E27FC236}">
                  <a16:creationId xmlns:a16="http://schemas.microsoft.com/office/drawing/2014/main" id="{41E57000-5E7A-590E-637F-A41B224AAC23}"/>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5" name="Google Shape;638;p17">
              <a:extLst>
                <a:ext uri="{FF2B5EF4-FFF2-40B4-BE49-F238E27FC236}">
                  <a16:creationId xmlns:a16="http://schemas.microsoft.com/office/drawing/2014/main" id="{42B84B4F-1BA7-EA1C-BEE0-9C1705B69581}"/>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6" name="Google Shape;640;p17">
            <a:extLst>
              <a:ext uri="{FF2B5EF4-FFF2-40B4-BE49-F238E27FC236}">
                <a16:creationId xmlns:a16="http://schemas.microsoft.com/office/drawing/2014/main" id="{C4A229F6-DC92-360F-0F8D-5343CC6195A2}"/>
              </a:ext>
            </a:extLst>
          </p:cNvPr>
          <p:cNvCxnSpPr/>
          <p:nvPr userDrawn="1"/>
        </p:nvCxnSpPr>
        <p:spPr>
          <a:xfrm>
            <a:off x="1192099" y="3767660"/>
            <a:ext cx="4909038" cy="0"/>
          </a:xfrm>
          <a:prstGeom prst="straightConnector1">
            <a:avLst/>
          </a:prstGeom>
          <a:noFill/>
          <a:ln w="9525" cap="flat" cmpd="sng">
            <a:solidFill>
              <a:srgbClr val="16BF7F"/>
            </a:solidFill>
            <a:prstDash val="solid"/>
            <a:round/>
            <a:headEnd type="none" w="sm" len="sm"/>
            <a:tailEnd type="none" w="sm" len="sm"/>
          </a:ln>
        </p:spPr>
      </p:cxnSp>
      <p:sp>
        <p:nvSpPr>
          <p:cNvPr id="667" name="Text Placeholder 8">
            <a:extLst>
              <a:ext uri="{FF2B5EF4-FFF2-40B4-BE49-F238E27FC236}">
                <a16:creationId xmlns:a16="http://schemas.microsoft.com/office/drawing/2014/main" id="{12BC053D-CAC1-E9B1-8527-03AB99888AF7}"/>
              </a:ext>
            </a:extLst>
          </p:cNvPr>
          <p:cNvSpPr>
            <a:spLocks noGrp="1"/>
          </p:cNvSpPr>
          <p:nvPr>
            <p:ph type="body" sz="quarter" idx="17" hasCustomPrompt="1"/>
          </p:nvPr>
        </p:nvSpPr>
        <p:spPr>
          <a:xfrm>
            <a:off x="1320800" y="329003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8" name="Content Placeholder 18">
            <a:extLst>
              <a:ext uri="{FF2B5EF4-FFF2-40B4-BE49-F238E27FC236}">
                <a16:creationId xmlns:a16="http://schemas.microsoft.com/office/drawing/2014/main" id="{904F3D98-9CBC-7002-3A09-27601597BE4A}"/>
              </a:ext>
            </a:extLst>
          </p:cNvPr>
          <p:cNvSpPr>
            <a:spLocks noGrp="1"/>
          </p:cNvSpPr>
          <p:nvPr>
            <p:ph sz="quarter" idx="18" hasCustomPrompt="1"/>
          </p:nvPr>
        </p:nvSpPr>
        <p:spPr>
          <a:xfrm>
            <a:off x="1320800" y="2939747"/>
            <a:ext cx="4775200" cy="327025"/>
          </a:xfrm>
          <a:prstGeom prst="rect">
            <a:avLst/>
          </a:prstGeom>
        </p:spPr>
        <p:txBody>
          <a:bodyPr/>
          <a:lstStyle>
            <a:lvl1pPr>
              <a:defRPr b="1"/>
            </a:lvl1pPr>
          </a:lstStyle>
          <a:p>
            <a:pPr lvl="0"/>
            <a:r>
              <a:rPr lang="en-US"/>
              <a:t>Click here to add section tile</a:t>
            </a:r>
          </a:p>
        </p:txBody>
      </p:sp>
      <p:grpSp>
        <p:nvGrpSpPr>
          <p:cNvPr id="669" name="Group 668">
            <a:extLst>
              <a:ext uri="{FF2B5EF4-FFF2-40B4-BE49-F238E27FC236}">
                <a16:creationId xmlns:a16="http://schemas.microsoft.com/office/drawing/2014/main" id="{AE0EF969-54ED-86DF-7B01-B98875620708}"/>
              </a:ext>
            </a:extLst>
          </p:cNvPr>
          <p:cNvGrpSpPr/>
          <p:nvPr userDrawn="1"/>
        </p:nvGrpSpPr>
        <p:grpSpPr>
          <a:xfrm>
            <a:off x="487887" y="3844922"/>
            <a:ext cx="699075" cy="699074"/>
            <a:chOff x="487887" y="1402089"/>
            <a:chExt cx="699075" cy="699074"/>
          </a:xfrm>
        </p:grpSpPr>
        <p:sp>
          <p:nvSpPr>
            <p:cNvPr id="670" name="Google Shape;637;p17">
              <a:extLst>
                <a:ext uri="{FF2B5EF4-FFF2-40B4-BE49-F238E27FC236}">
                  <a16:creationId xmlns:a16="http://schemas.microsoft.com/office/drawing/2014/main" id="{A2B0E099-0185-9DF9-D68D-EAC2EBB5C50D}"/>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1" name="Google Shape;638;p17">
              <a:extLst>
                <a:ext uri="{FF2B5EF4-FFF2-40B4-BE49-F238E27FC236}">
                  <a16:creationId xmlns:a16="http://schemas.microsoft.com/office/drawing/2014/main" id="{1D314087-7C3A-7184-010E-A7CBC8E104E5}"/>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2" name="Google Shape;640;p17">
            <a:extLst>
              <a:ext uri="{FF2B5EF4-FFF2-40B4-BE49-F238E27FC236}">
                <a16:creationId xmlns:a16="http://schemas.microsoft.com/office/drawing/2014/main" id="{D9C17E31-56E1-5034-5BEF-015F03287534}"/>
              </a:ext>
            </a:extLst>
          </p:cNvPr>
          <p:cNvCxnSpPr/>
          <p:nvPr userDrawn="1"/>
        </p:nvCxnSpPr>
        <p:spPr>
          <a:xfrm>
            <a:off x="1192099" y="4672835"/>
            <a:ext cx="4909038" cy="0"/>
          </a:xfrm>
          <a:prstGeom prst="straightConnector1">
            <a:avLst/>
          </a:prstGeom>
          <a:noFill/>
          <a:ln w="9525" cap="flat" cmpd="sng">
            <a:solidFill>
              <a:srgbClr val="16BF7F"/>
            </a:solidFill>
            <a:prstDash val="solid"/>
            <a:round/>
            <a:headEnd type="none" w="sm" len="sm"/>
            <a:tailEnd type="none" w="sm" len="sm"/>
          </a:ln>
        </p:spPr>
      </p:cxnSp>
      <p:sp>
        <p:nvSpPr>
          <p:cNvPr id="673" name="Text Placeholder 8">
            <a:extLst>
              <a:ext uri="{FF2B5EF4-FFF2-40B4-BE49-F238E27FC236}">
                <a16:creationId xmlns:a16="http://schemas.microsoft.com/office/drawing/2014/main" id="{2374E364-5257-BD58-9401-E9EF562CB7D4}"/>
              </a:ext>
            </a:extLst>
          </p:cNvPr>
          <p:cNvSpPr>
            <a:spLocks noGrp="1"/>
          </p:cNvSpPr>
          <p:nvPr>
            <p:ph type="body" sz="quarter" idx="19" hasCustomPrompt="1"/>
          </p:nvPr>
        </p:nvSpPr>
        <p:spPr>
          <a:xfrm>
            <a:off x="1320800" y="419521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74" name="Content Placeholder 18">
            <a:extLst>
              <a:ext uri="{FF2B5EF4-FFF2-40B4-BE49-F238E27FC236}">
                <a16:creationId xmlns:a16="http://schemas.microsoft.com/office/drawing/2014/main" id="{DFBC2781-CAF7-637C-08A3-BB858C07F908}"/>
              </a:ext>
            </a:extLst>
          </p:cNvPr>
          <p:cNvSpPr>
            <a:spLocks noGrp="1"/>
          </p:cNvSpPr>
          <p:nvPr>
            <p:ph sz="quarter" idx="20" hasCustomPrompt="1"/>
          </p:nvPr>
        </p:nvSpPr>
        <p:spPr>
          <a:xfrm>
            <a:off x="1320800" y="3844922"/>
            <a:ext cx="4775200" cy="327025"/>
          </a:xfrm>
          <a:prstGeom prst="rect">
            <a:avLst/>
          </a:prstGeom>
        </p:spPr>
        <p:txBody>
          <a:bodyPr/>
          <a:lstStyle>
            <a:lvl1pPr>
              <a:defRPr b="1"/>
            </a:lvl1pPr>
          </a:lstStyle>
          <a:p>
            <a:pPr lvl="0"/>
            <a:r>
              <a:rPr lang="en-US"/>
              <a:t>Click here to add section tile</a:t>
            </a:r>
          </a:p>
        </p:txBody>
      </p:sp>
      <p:grpSp>
        <p:nvGrpSpPr>
          <p:cNvPr id="675" name="Group 674">
            <a:extLst>
              <a:ext uri="{FF2B5EF4-FFF2-40B4-BE49-F238E27FC236}">
                <a16:creationId xmlns:a16="http://schemas.microsoft.com/office/drawing/2014/main" id="{703DF4E6-076E-7425-4C27-B29C223F2504}"/>
              </a:ext>
            </a:extLst>
          </p:cNvPr>
          <p:cNvGrpSpPr/>
          <p:nvPr userDrawn="1"/>
        </p:nvGrpSpPr>
        <p:grpSpPr>
          <a:xfrm>
            <a:off x="487887" y="4738476"/>
            <a:ext cx="699075" cy="699074"/>
            <a:chOff x="487887" y="1402089"/>
            <a:chExt cx="699075" cy="699074"/>
          </a:xfrm>
        </p:grpSpPr>
        <p:sp>
          <p:nvSpPr>
            <p:cNvPr id="676" name="Google Shape;637;p17">
              <a:extLst>
                <a:ext uri="{FF2B5EF4-FFF2-40B4-BE49-F238E27FC236}">
                  <a16:creationId xmlns:a16="http://schemas.microsoft.com/office/drawing/2014/main" id="{1947B1DD-486A-DFCA-769C-419E37BC1FF4}"/>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7" name="Google Shape;638;p17">
              <a:extLst>
                <a:ext uri="{FF2B5EF4-FFF2-40B4-BE49-F238E27FC236}">
                  <a16:creationId xmlns:a16="http://schemas.microsoft.com/office/drawing/2014/main" id="{47D34A30-65CF-4F2E-05DC-D88A2110017C}"/>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8" name="Google Shape;640;p17">
            <a:extLst>
              <a:ext uri="{FF2B5EF4-FFF2-40B4-BE49-F238E27FC236}">
                <a16:creationId xmlns:a16="http://schemas.microsoft.com/office/drawing/2014/main" id="{13E0C7CE-4429-AAD2-CC5F-D7DBE75A2628}"/>
              </a:ext>
            </a:extLst>
          </p:cNvPr>
          <p:cNvCxnSpPr/>
          <p:nvPr userDrawn="1"/>
        </p:nvCxnSpPr>
        <p:spPr>
          <a:xfrm>
            <a:off x="1192099" y="5566389"/>
            <a:ext cx="4909038" cy="0"/>
          </a:xfrm>
          <a:prstGeom prst="straightConnector1">
            <a:avLst/>
          </a:prstGeom>
          <a:noFill/>
          <a:ln w="9525" cap="flat" cmpd="sng">
            <a:solidFill>
              <a:srgbClr val="16BF7F"/>
            </a:solidFill>
            <a:prstDash val="solid"/>
            <a:round/>
            <a:headEnd type="none" w="sm" len="sm"/>
            <a:tailEnd type="none" w="sm" len="sm"/>
          </a:ln>
        </p:spPr>
      </p:cxnSp>
      <p:sp>
        <p:nvSpPr>
          <p:cNvPr id="679" name="Text Placeholder 8">
            <a:extLst>
              <a:ext uri="{FF2B5EF4-FFF2-40B4-BE49-F238E27FC236}">
                <a16:creationId xmlns:a16="http://schemas.microsoft.com/office/drawing/2014/main" id="{D056A188-6B90-CB1E-2372-B771453F3858}"/>
              </a:ext>
            </a:extLst>
          </p:cNvPr>
          <p:cNvSpPr>
            <a:spLocks noGrp="1"/>
          </p:cNvSpPr>
          <p:nvPr>
            <p:ph type="body" sz="quarter" idx="21" hasCustomPrompt="1"/>
          </p:nvPr>
        </p:nvSpPr>
        <p:spPr>
          <a:xfrm>
            <a:off x="1320800" y="5088768"/>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81" name="Content Placeholder 18">
            <a:extLst>
              <a:ext uri="{FF2B5EF4-FFF2-40B4-BE49-F238E27FC236}">
                <a16:creationId xmlns:a16="http://schemas.microsoft.com/office/drawing/2014/main" id="{D5329DA1-7FAA-D659-4D8D-8B25852D4581}"/>
              </a:ext>
            </a:extLst>
          </p:cNvPr>
          <p:cNvSpPr>
            <a:spLocks noGrp="1"/>
          </p:cNvSpPr>
          <p:nvPr>
            <p:ph sz="quarter" idx="22" hasCustomPrompt="1"/>
          </p:nvPr>
        </p:nvSpPr>
        <p:spPr>
          <a:xfrm>
            <a:off x="1320800" y="4738476"/>
            <a:ext cx="4775200" cy="327025"/>
          </a:xfrm>
          <a:prstGeom prst="rect">
            <a:avLst/>
          </a:prstGeom>
        </p:spPr>
        <p:txBody>
          <a:bodyPr/>
          <a:lstStyle>
            <a:lvl1pPr>
              <a:defRPr b="1"/>
            </a:lvl1pPr>
          </a:lstStyle>
          <a:p>
            <a:pPr lvl="0"/>
            <a:r>
              <a:rPr lang="en-US"/>
              <a:t>Click here to add section tile</a:t>
            </a:r>
          </a:p>
        </p:txBody>
      </p:sp>
      <p:grpSp>
        <p:nvGrpSpPr>
          <p:cNvPr id="2" name="Group 1">
            <a:extLst>
              <a:ext uri="{FF2B5EF4-FFF2-40B4-BE49-F238E27FC236}">
                <a16:creationId xmlns:a16="http://schemas.microsoft.com/office/drawing/2014/main" id="{E051456D-AA78-0D05-CB5F-C7970FE1B8DE}"/>
              </a:ext>
            </a:extLst>
          </p:cNvPr>
          <p:cNvGrpSpPr/>
          <p:nvPr userDrawn="1"/>
        </p:nvGrpSpPr>
        <p:grpSpPr>
          <a:xfrm>
            <a:off x="487887" y="5554893"/>
            <a:ext cx="699075" cy="699074"/>
            <a:chOff x="487887" y="1402089"/>
            <a:chExt cx="699075" cy="699074"/>
          </a:xfrm>
        </p:grpSpPr>
        <p:sp>
          <p:nvSpPr>
            <p:cNvPr id="5" name="Google Shape;637;p17">
              <a:extLst>
                <a:ext uri="{FF2B5EF4-FFF2-40B4-BE49-F238E27FC236}">
                  <a16:creationId xmlns:a16="http://schemas.microsoft.com/office/drawing/2014/main" id="{47169CF8-BFBF-6ADC-E8D6-813E5A4FE91A}"/>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8" name="Google Shape;638;p17">
              <a:extLst>
                <a:ext uri="{FF2B5EF4-FFF2-40B4-BE49-F238E27FC236}">
                  <a16:creationId xmlns:a16="http://schemas.microsoft.com/office/drawing/2014/main" id="{47965B75-BAC0-3BC5-6D64-18FE507C0761}"/>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10" name="Google Shape;640;p17">
            <a:extLst>
              <a:ext uri="{FF2B5EF4-FFF2-40B4-BE49-F238E27FC236}">
                <a16:creationId xmlns:a16="http://schemas.microsoft.com/office/drawing/2014/main" id="{AB642BC4-E5C0-BBD5-DC7B-C1A4C0BCC613}"/>
              </a:ext>
            </a:extLst>
          </p:cNvPr>
          <p:cNvCxnSpPr/>
          <p:nvPr userDrawn="1"/>
        </p:nvCxnSpPr>
        <p:spPr>
          <a:xfrm>
            <a:off x="1192099" y="6429989"/>
            <a:ext cx="4909038" cy="0"/>
          </a:xfrm>
          <a:prstGeom prst="straightConnector1">
            <a:avLst/>
          </a:prstGeom>
          <a:noFill/>
          <a:ln w="9525" cap="flat" cmpd="sng">
            <a:solidFill>
              <a:srgbClr val="16BF7F"/>
            </a:solidFill>
            <a:prstDash val="solid"/>
            <a:round/>
            <a:headEnd type="none" w="sm" len="sm"/>
            <a:tailEnd type="none" w="sm" len="sm"/>
          </a:ln>
        </p:spPr>
      </p:cxnSp>
      <p:sp>
        <p:nvSpPr>
          <p:cNvPr id="11" name="Text Placeholder 8">
            <a:extLst>
              <a:ext uri="{FF2B5EF4-FFF2-40B4-BE49-F238E27FC236}">
                <a16:creationId xmlns:a16="http://schemas.microsoft.com/office/drawing/2014/main" id="{190A4D68-D0A9-893C-1ABA-BC2E5279441A}"/>
              </a:ext>
            </a:extLst>
          </p:cNvPr>
          <p:cNvSpPr>
            <a:spLocks noGrp="1"/>
          </p:cNvSpPr>
          <p:nvPr>
            <p:ph type="body" sz="quarter" idx="23" hasCustomPrompt="1"/>
          </p:nvPr>
        </p:nvSpPr>
        <p:spPr>
          <a:xfrm>
            <a:off x="1320800" y="5952368"/>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12" name="Content Placeholder 18">
            <a:extLst>
              <a:ext uri="{FF2B5EF4-FFF2-40B4-BE49-F238E27FC236}">
                <a16:creationId xmlns:a16="http://schemas.microsoft.com/office/drawing/2014/main" id="{FB6EED14-49DE-6B36-C6F1-1C0B8B4E8D98}"/>
              </a:ext>
            </a:extLst>
          </p:cNvPr>
          <p:cNvSpPr>
            <a:spLocks noGrp="1"/>
          </p:cNvSpPr>
          <p:nvPr>
            <p:ph sz="quarter" idx="24" hasCustomPrompt="1"/>
          </p:nvPr>
        </p:nvSpPr>
        <p:spPr>
          <a:xfrm>
            <a:off x="1320800" y="5602076"/>
            <a:ext cx="4775200" cy="327025"/>
          </a:xfrm>
          <a:prstGeom prst="rect">
            <a:avLst/>
          </a:prstGeom>
        </p:spPr>
        <p:txBody>
          <a:bodyPr/>
          <a:lstStyle>
            <a:lvl1pPr>
              <a:defRPr b="1"/>
            </a:lvl1pPr>
          </a:lstStyle>
          <a:p>
            <a:pPr lvl="0"/>
            <a:r>
              <a:rPr lang="en-US"/>
              <a:t>Click here to add section tile</a:t>
            </a:r>
          </a:p>
        </p:txBody>
      </p:sp>
    </p:spTree>
    <p:extLst>
      <p:ext uri="{BB962C8B-B14F-4D97-AF65-F5344CB8AC3E}">
        <p14:creationId xmlns:p14="http://schemas.microsoft.com/office/powerpoint/2010/main" val="22153705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
        <p:nvSpPr>
          <p:cNvPr id="10" name="Picture Placeholder 9">
            <a:extLst>
              <a:ext uri="{FF2B5EF4-FFF2-40B4-BE49-F238E27FC236}">
                <a16:creationId xmlns:a16="http://schemas.microsoft.com/office/drawing/2014/main" id="{C0BBEEF4-AE9E-494C-9F38-9F12F31F69AB}"/>
              </a:ext>
            </a:extLst>
          </p:cNvPr>
          <p:cNvSpPr>
            <a:spLocks noGrp="1"/>
          </p:cNvSpPr>
          <p:nvPr>
            <p:ph type="pic" sz="quarter" idx="14"/>
          </p:nvPr>
        </p:nvSpPr>
        <p:spPr>
          <a:xfrm>
            <a:off x="507056" y="2078710"/>
            <a:ext cx="3971063" cy="3636755"/>
          </a:xfrm>
          <a:custGeom>
            <a:avLst/>
            <a:gdLst>
              <a:gd name="connsiteX0" fmla="*/ 0 w 3636755"/>
              <a:gd name="connsiteY0" fmla="*/ 0 h 3636755"/>
              <a:gd name="connsiteX1" fmla="*/ 3636755 w 3636755"/>
              <a:gd name="connsiteY1" fmla="*/ 0 h 3636755"/>
              <a:gd name="connsiteX2" fmla="*/ 3636755 w 3636755"/>
              <a:gd name="connsiteY2" fmla="*/ 3636755 h 3636755"/>
              <a:gd name="connsiteX3" fmla="*/ 0 w 3636755"/>
              <a:gd name="connsiteY3" fmla="*/ 3636755 h 3636755"/>
            </a:gdLst>
            <a:ahLst/>
            <a:cxnLst>
              <a:cxn ang="0">
                <a:pos x="connsiteX0" y="connsiteY0"/>
              </a:cxn>
              <a:cxn ang="0">
                <a:pos x="connsiteX1" y="connsiteY1"/>
              </a:cxn>
              <a:cxn ang="0">
                <a:pos x="connsiteX2" y="connsiteY2"/>
              </a:cxn>
              <a:cxn ang="0">
                <a:pos x="connsiteX3" y="connsiteY3"/>
              </a:cxn>
            </a:cxnLst>
            <a:rect l="l" t="t" r="r" b="b"/>
            <a:pathLst>
              <a:path w="3636755" h="3636755">
                <a:moveTo>
                  <a:pt x="0" y="0"/>
                </a:moveTo>
                <a:lnTo>
                  <a:pt x="3636755" y="0"/>
                </a:lnTo>
                <a:lnTo>
                  <a:pt x="3636755" y="3636755"/>
                </a:lnTo>
                <a:lnTo>
                  <a:pt x="0" y="3636755"/>
                </a:lnTo>
                <a:close/>
              </a:path>
            </a:pathLst>
          </a:custGeom>
        </p:spPr>
        <p:txBody>
          <a:bodyPr wrap="square">
            <a:noAutofit/>
          </a:bodyPr>
          <a:lstStyle/>
          <a:p>
            <a:endParaRPr lang="en-US"/>
          </a:p>
        </p:txBody>
      </p:sp>
    </p:spTree>
    <p:extLst>
      <p:ext uri="{BB962C8B-B14F-4D97-AF65-F5344CB8AC3E}">
        <p14:creationId xmlns:p14="http://schemas.microsoft.com/office/powerpoint/2010/main" val="3701232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Tree>
    <p:extLst>
      <p:ext uri="{BB962C8B-B14F-4D97-AF65-F5344CB8AC3E}">
        <p14:creationId xmlns:p14="http://schemas.microsoft.com/office/powerpoint/2010/main" val="37261007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67A68483-36F9-4DFF-8A30-FDCAD7B939DF}"/>
              </a:ext>
            </a:extLst>
          </p:cNvPr>
          <p:cNvSpPr>
            <a:spLocks noGrp="1"/>
          </p:cNvSpPr>
          <p:nvPr>
            <p:ph type="pic" sz="quarter" idx="14"/>
          </p:nvPr>
        </p:nvSpPr>
        <p:spPr>
          <a:xfrm>
            <a:off x="0" y="1919498"/>
            <a:ext cx="3582596" cy="3582596"/>
          </a:xfrm>
          <a:custGeom>
            <a:avLst/>
            <a:gdLst>
              <a:gd name="connsiteX0" fmla="*/ 1791298 w 3582596"/>
              <a:gd name="connsiteY0" fmla="*/ 0 h 3582596"/>
              <a:gd name="connsiteX1" fmla="*/ 3582596 w 3582596"/>
              <a:gd name="connsiteY1" fmla="*/ 1791298 h 3582596"/>
              <a:gd name="connsiteX2" fmla="*/ 1791298 w 3582596"/>
              <a:gd name="connsiteY2" fmla="*/ 3582596 h 3582596"/>
              <a:gd name="connsiteX3" fmla="*/ 0 w 3582596"/>
              <a:gd name="connsiteY3" fmla="*/ 1791298 h 3582596"/>
              <a:gd name="connsiteX4" fmla="*/ 1791298 w 3582596"/>
              <a:gd name="connsiteY4" fmla="*/ 0 h 358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2596" h="3582596">
                <a:moveTo>
                  <a:pt x="1791298" y="0"/>
                </a:moveTo>
                <a:cubicBezTo>
                  <a:pt x="2780605" y="0"/>
                  <a:pt x="3582596" y="801991"/>
                  <a:pt x="3582596" y="1791298"/>
                </a:cubicBezTo>
                <a:cubicBezTo>
                  <a:pt x="3582596" y="2780605"/>
                  <a:pt x="2780605" y="3582596"/>
                  <a:pt x="1791298" y="3582596"/>
                </a:cubicBezTo>
                <a:cubicBezTo>
                  <a:pt x="801991" y="3582596"/>
                  <a:pt x="0" y="2780605"/>
                  <a:pt x="0" y="1791298"/>
                </a:cubicBezTo>
                <a:cubicBezTo>
                  <a:pt x="0" y="801991"/>
                  <a:pt x="801991" y="0"/>
                  <a:pt x="179129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238466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8B7-4A55-4E6D-8F3F-30A93204B0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C273812A-B28B-49E6-AEE5-1931325F55D4}" type="datetime1">
              <a:rPr lang="en-US" smtClean="0"/>
              <a:t>12/29/2023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Tree>
    <p:extLst>
      <p:ext uri="{BB962C8B-B14F-4D97-AF65-F5344CB8AC3E}">
        <p14:creationId xmlns:p14="http://schemas.microsoft.com/office/powerpoint/2010/main" val="185065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Content" preserve="1">
  <p:cSld name="1_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07531"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16828588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Content" preserve="1">
  <p:cSld name="Dark Title + Content">
    <p:bg>
      <p:bgPr>
        <a:solidFill>
          <a:schemeClr val="tx2">
            <a:lumMod val="10000"/>
          </a:schemeClr>
        </a:solidFill>
        <a:effectLst/>
      </p:bgPr>
    </p:bg>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53249"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bg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369926979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theme" Target="../theme/theme2.xml"/><Relationship Id="rId8"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slideLayout" Target="../slideLayouts/slideLayout45.xml"/><Relationship Id="rId24" Type="http://schemas.openxmlformats.org/officeDocument/2006/relationships/slideLayout" Target="../slideLayouts/slideLayout46.xml"/><Relationship Id="rId25" Type="http://schemas.openxmlformats.org/officeDocument/2006/relationships/slideLayout" Target="../slideLayouts/slideLayout47.xml"/><Relationship Id="rId26" Type="http://schemas.openxmlformats.org/officeDocument/2006/relationships/theme" Target="../theme/theme3.xml"/><Relationship Id="rId27"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15" Type="http://schemas.openxmlformats.org/officeDocument/2006/relationships/slideLayout" Target="../slideLayouts/slideLayout62.xml"/><Relationship Id="rId16" Type="http://schemas.openxmlformats.org/officeDocument/2006/relationships/slideLayout" Target="../slideLayouts/slideLayout63.xml"/><Relationship Id="rId17" Type="http://schemas.openxmlformats.org/officeDocument/2006/relationships/slideLayout" Target="../slideLayouts/slideLayout64.xml"/><Relationship Id="rId18" Type="http://schemas.openxmlformats.org/officeDocument/2006/relationships/slideLayout" Target="../slideLayouts/slideLayout65.xml"/><Relationship Id="rId19" Type="http://schemas.openxmlformats.org/officeDocument/2006/relationships/slideLayout" Target="../slideLayouts/slideLayout66.xml"/><Relationship Id="rId20" Type="http://schemas.openxmlformats.org/officeDocument/2006/relationships/slideLayout" Target="../slideLayouts/slideLayout67.xml"/><Relationship Id="rId21" Type="http://schemas.openxmlformats.org/officeDocument/2006/relationships/slideLayout" Target="../slideLayouts/slideLayout68.xml"/><Relationship Id="rId22" Type="http://schemas.openxmlformats.org/officeDocument/2006/relationships/slideLayout" Target="../slideLayouts/slideLayout69.xml"/><Relationship Id="rId23" Type="http://schemas.openxmlformats.org/officeDocument/2006/relationships/slideLayout" Target="../slideLayouts/slideLayout70.xml"/><Relationship Id="rId24" Type="http://schemas.openxmlformats.org/officeDocument/2006/relationships/slideLayout" Target="../slideLayouts/slideLayout71.xml"/><Relationship Id="rId25" Type="http://schemas.openxmlformats.org/officeDocument/2006/relationships/slideLayout" Target="../slideLayouts/slideLayout72.xml"/><Relationship Id="rId26" Type="http://schemas.openxmlformats.org/officeDocument/2006/relationships/slideLayout" Target="../slideLayouts/slideLayout73.xml"/><Relationship Id="rId27" Type="http://schemas.openxmlformats.org/officeDocument/2006/relationships/theme" Target="../theme/theme4.xml"/><Relationship Id="rId28"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8">
            <a:alphaModFix/>
            <a:extLst>
              <a:ext uri="{28A0092B-C50C-407E-A947-70E740481C1C}">
                <a14:useLocalDpi xmlns:a14="http://schemas.microsoft.com/office/drawing/2010/main" val="0"/>
              </a:ext>
            </a:extLst>
          </a:blip>
          <a:srcRect/>
          <a:stretch/>
        </p:blipFill>
        <p:spPr>
          <a:xfrm>
            <a:off x="2" y="0"/>
            <a:ext cx="12191998" cy="6858000"/>
          </a:xfrm>
          <a:prstGeom prst="rect">
            <a:avLst/>
          </a:prstGeom>
          <a:noFill/>
          <a:ln>
            <a:noFill/>
          </a:ln>
        </p:spPr>
      </p:pic>
      <p:sp>
        <p:nvSpPr>
          <p:cNvPr id="11" name="Google Shape;11;p1"/>
          <p:cNvSpPr/>
          <p:nvPr/>
        </p:nvSpPr>
        <p:spPr>
          <a:xfrm>
            <a:off x="75500" y="6443974"/>
            <a:ext cx="7711648"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2023, Xebia Group. All rights reserved. </a:t>
            </a:r>
          </a:p>
        </p:txBody>
      </p:sp>
      <p:sp>
        <p:nvSpPr>
          <p:cNvPr id="12" name="Google Shape;12;p1"/>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3" name="Google Shape;13;p1"/>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
        <p:nvSpPr>
          <p:cNvPr id="6" name="Google Shape;738;p29"/>
          <p:cNvSpPr txBox="1">
            <a:spLocks/>
          </p:cNvSpPr>
          <p:nvPr/>
        </p:nvSpPr>
        <p:spPr>
          <a:xfrm>
            <a:off x="207963" y="273050"/>
            <a:ext cx="10515600" cy="298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0EC07D"/>
              </a:buClr>
              <a:buSzPts val="1600"/>
            </a:pPr>
            <a:r>
              <a:rPr lang="it-IT" sz="1600" b="1" dirty="0">
                <a:solidFill>
                  <a:srgbClr val="0EC07D"/>
                </a:solidFill>
              </a:rPr>
              <a:t>Big Data Ingestion</a:t>
            </a:r>
          </a:p>
          <a:p>
            <a:pPr>
              <a:lnSpc>
                <a:spcPct val="90000"/>
              </a:lnSpc>
              <a:buClr>
                <a:srgbClr val="0EC07D"/>
              </a:buClr>
              <a:buSzPts val="1600"/>
            </a:pPr>
            <a:endParaRPr lang="it-IT" sz="1600" b="1" dirty="0">
              <a:solidFill>
                <a:srgbClr val="0EC07D"/>
              </a:solidFill>
            </a:endParaRPr>
          </a:p>
        </p:txBody>
      </p:sp>
    </p:spTree>
    <p:extLst>
      <p:ext uri="{BB962C8B-B14F-4D97-AF65-F5344CB8AC3E}">
        <p14:creationId xmlns:p14="http://schemas.microsoft.com/office/powerpoint/2010/main" val="364794558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73" r:id="rId5"/>
    <p:sldLayoutId id="2147483674" r:id="rId6"/>
    <p:sldLayoutId id="2147483690" r:id="rId7"/>
    <p:sldLayoutId id="2147483677" r:id="rId8"/>
    <p:sldLayoutId id="2147483691" r:id="rId9"/>
    <p:sldLayoutId id="2147483692" r:id="rId10"/>
    <p:sldLayoutId id="2147483693" r:id="rId11"/>
    <p:sldLayoutId id="2147483694" r:id="rId12"/>
    <p:sldLayoutId id="2147483686" r:id="rId13"/>
    <p:sldLayoutId id="2147483687" r:id="rId14"/>
    <p:sldLayoutId id="2147483688" r:id="rId15"/>
    <p:sldLayoutId id="2147483689" r:id="rId1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674"/>
        <p:cNvGrpSpPr/>
        <p:nvPr/>
      </p:nvGrpSpPr>
      <p:grpSpPr>
        <a:xfrm>
          <a:off x="0" y="0"/>
          <a:ext cx="0" cy="0"/>
          <a:chOff x="0" y="0"/>
          <a:chExt cx="0" cy="0"/>
        </a:xfrm>
      </p:grpSpPr>
      <p:pic>
        <p:nvPicPr>
          <p:cNvPr id="675" name="Google Shape;675;p19"/>
          <p:cNvPicPr preferRelativeResize="0"/>
          <p:nvPr/>
        </p:nvPicPr>
        <p:blipFill rotWithShape="1">
          <a:blip r:embed="rId8">
            <a:alphaModFix/>
            <a:extLst>
              <a:ext uri="{28A0092B-C50C-407E-A947-70E740481C1C}">
                <a14:useLocalDpi xmlns:a14="http://schemas.microsoft.com/office/drawing/2010/main" val="0"/>
              </a:ext>
            </a:extLst>
          </a:blip>
          <a:srcRect/>
          <a:stretch/>
        </p:blipFill>
        <p:spPr>
          <a:xfrm>
            <a:off x="0" y="0"/>
            <a:ext cx="12191998" cy="6858000"/>
          </a:xfrm>
          <a:prstGeom prst="rect">
            <a:avLst/>
          </a:prstGeom>
          <a:noFill/>
          <a:ln>
            <a:noFill/>
          </a:ln>
        </p:spPr>
      </p:pic>
      <p:sp>
        <p:nvSpPr>
          <p:cNvPr id="676" name="Google Shape;676;p19"/>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
        <p:nvSpPr>
          <p:cNvPr id="677" name="Google Shape;677;p19"/>
          <p:cNvSpPr/>
          <p:nvPr/>
        </p:nvSpPr>
        <p:spPr>
          <a:xfrm>
            <a:off x="75499" y="6479460"/>
            <a:ext cx="7446177"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2018, Xebia Group. All rights reserved. </a:t>
            </a:r>
          </a:p>
        </p:txBody>
      </p:sp>
      <p:sp>
        <p:nvSpPr>
          <p:cNvPr id="678" name="Google Shape;678;p19"/>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6" name="Google Shape;738;p29"/>
          <p:cNvSpPr txBox="1">
            <a:spLocks/>
          </p:cNvSpPr>
          <p:nvPr/>
        </p:nvSpPr>
        <p:spPr>
          <a:xfrm>
            <a:off x="207963" y="273050"/>
            <a:ext cx="10515600" cy="298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EC07D"/>
              </a:buClr>
              <a:buSzPts val="1600"/>
              <a:buFont typeface="Arial"/>
              <a:buNone/>
              <a:tabLst/>
              <a:defRPr/>
            </a:pPr>
            <a:r>
              <a:rPr lang="it-IT" sz="1600" b="1" dirty="0">
                <a:solidFill>
                  <a:srgbClr val="0EC07D"/>
                </a:solidFill>
              </a:rPr>
              <a:t>Big Data Ingestion</a:t>
            </a:r>
          </a:p>
          <a:p>
            <a:pPr>
              <a:lnSpc>
                <a:spcPct val="90000"/>
              </a:lnSpc>
              <a:buClr>
                <a:srgbClr val="0EC07D"/>
              </a:buClr>
              <a:buSzPts val="1600"/>
            </a:pPr>
            <a:endParaRPr lang="it-IT" sz="1600" b="1" dirty="0">
              <a:solidFill>
                <a:srgbClr val="0EC07D"/>
              </a:solidFill>
            </a:endParaRPr>
          </a:p>
        </p:txBody>
      </p:sp>
    </p:spTree>
    <p:extLst>
      <p:ext uri="{BB962C8B-B14F-4D97-AF65-F5344CB8AC3E}">
        <p14:creationId xmlns:p14="http://schemas.microsoft.com/office/powerpoint/2010/main" val="4123878198"/>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Lst>
  <p:hf sldNum="0"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7">
            <a:alphaModFix/>
            <a:extLst>
              <a:ext uri="{28A0092B-C50C-407E-A947-70E740481C1C}">
                <a14:useLocalDpi xmlns:a14="http://schemas.microsoft.com/office/drawing/2010/main" val="0"/>
              </a:ext>
            </a:extLst>
          </a:blip>
          <a:srcRect/>
          <a:stretch/>
        </p:blipFill>
        <p:spPr>
          <a:xfrm>
            <a:off x="0" y="0"/>
            <a:ext cx="12191998" cy="6858000"/>
          </a:xfrm>
          <a:prstGeom prst="rect">
            <a:avLst/>
          </a:prstGeom>
          <a:noFill/>
          <a:ln>
            <a:noFill/>
          </a:ln>
        </p:spPr>
      </p:pic>
      <p:sp>
        <p:nvSpPr>
          <p:cNvPr id="11" name="Google Shape;11;p1"/>
          <p:cNvSpPr/>
          <p:nvPr/>
        </p:nvSpPr>
        <p:spPr>
          <a:xfrm>
            <a:off x="75500" y="6443974"/>
            <a:ext cx="7711648"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2023, Xebia Group. All rights reserved. </a:t>
            </a:r>
          </a:p>
        </p:txBody>
      </p:sp>
      <p:sp>
        <p:nvSpPr>
          <p:cNvPr id="12" name="Google Shape;12;p1"/>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3" name="Google Shape;13;p1"/>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
        <p:nvSpPr>
          <p:cNvPr id="6" name="Google Shape;738;p29"/>
          <p:cNvSpPr txBox="1">
            <a:spLocks/>
          </p:cNvSpPr>
          <p:nvPr/>
        </p:nvSpPr>
        <p:spPr>
          <a:xfrm>
            <a:off x="207963" y="273050"/>
            <a:ext cx="10515600" cy="298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0EC07D"/>
              </a:buClr>
              <a:buSzPts val="1600"/>
            </a:pPr>
            <a:r>
              <a:rPr lang="it-IT" sz="1600" b="1" dirty="0">
                <a:solidFill>
                  <a:srgbClr val="0EC07D"/>
                </a:solidFill>
              </a:rPr>
              <a:t>Big Data Ingestion</a:t>
            </a:r>
          </a:p>
        </p:txBody>
      </p:sp>
    </p:spTree>
    <p:extLst>
      <p:ext uri="{BB962C8B-B14F-4D97-AF65-F5344CB8AC3E}">
        <p14:creationId xmlns:p14="http://schemas.microsoft.com/office/powerpoint/2010/main" val="2875360825"/>
      </p:ext>
    </p:extLst>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8">
            <a:alphaModFix/>
            <a:extLst>
              <a:ext uri="{28A0092B-C50C-407E-A947-70E740481C1C}">
                <a14:useLocalDpi xmlns:a14="http://schemas.microsoft.com/office/drawing/2010/main" val="0"/>
              </a:ext>
            </a:extLst>
          </a:blip>
          <a:srcRect/>
          <a:stretch/>
        </p:blipFill>
        <p:spPr>
          <a:xfrm>
            <a:off x="0" y="0"/>
            <a:ext cx="12191998" cy="6858000"/>
          </a:xfrm>
          <a:prstGeom prst="rect">
            <a:avLst/>
          </a:prstGeom>
          <a:noFill/>
          <a:ln>
            <a:noFill/>
          </a:ln>
        </p:spPr>
      </p:pic>
      <p:sp>
        <p:nvSpPr>
          <p:cNvPr id="11" name="Google Shape;11;p1"/>
          <p:cNvSpPr/>
          <p:nvPr/>
        </p:nvSpPr>
        <p:spPr>
          <a:xfrm>
            <a:off x="75500" y="6443974"/>
            <a:ext cx="7711648"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2023, Xebia Group. All rights reserved. </a:t>
            </a:r>
          </a:p>
        </p:txBody>
      </p:sp>
      <p:sp>
        <p:nvSpPr>
          <p:cNvPr id="12" name="Google Shape;12;p1"/>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3" name="Google Shape;13;p1"/>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
        <p:nvSpPr>
          <p:cNvPr id="6" name="Google Shape;738;p29"/>
          <p:cNvSpPr txBox="1">
            <a:spLocks/>
          </p:cNvSpPr>
          <p:nvPr/>
        </p:nvSpPr>
        <p:spPr>
          <a:xfrm>
            <a:off x="207963" y="273050"/>
            <a:ext cx="10515600" cy="298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EC07D"/>
              </a:buClr>
              <a:buSzPts val="1600"/>
              <a:buFont typeface="Arial"/>
              <a:buNone/>
              <a:tabLst/>
              <a:defRPr/>
            </a:pPr>
            <a:r>
              <a:rPr lang="it-IT" sz="1600" b="1" dirty="0">
                <a:solidFill>
                  <a:srgbClr val="0EC07D"/>
                </a:solidFill>
              </a:rPr>
              <a:t>Big Data Ingestion</a:t>
            </a:r>
          </a:p>
          <a:p>
            <a:pPr>
              <a:lnSpc>
                <a:spcPct val="90000"/>
              </a:lnSpc>
              <a:buClr>
                <a:srgbClr val="0EC07D"/>
              </a:buClr>
              <a:buSzPts val="1600"/>
            </a:pPr>
            <a:endParaRPr lang="it-IT" sz="1600" b="1" dirty="0">
              <a:solidFill>
                <a:srgbClr val="0EC07D"/>
              </a:solidFill>
            </a:endParaRPr>
          </a:p>
        </p:txBody>
      </p:sp>
    </p:spTree>
    <p:extLst>
      <p:ext uri="{BB962C8B-B14F-4D97-AF65-F5344CB8AC3E}">
        <p14:creationId xmlns:p14="http://schemas.microsoft.com/office/powerpoint/2010/main" val="130234416"/>
      </p:ext>
    </p:extLst>
  </p:cSld>
  <p:clrMap bg1="lt1" tx1="dk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notesSlide" Target="../notesSlides/notesSlide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notesSlide" Target="../notesSlides/notesSlide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3.png"/><Relationship Id="rId8" Type="http://schemas.microsoft.com/office/2007/relationships/hdphoto" Target="../media/hdphoto1.wdp"/><Relationship Id="rId9" Type="http://schemas.openxmlformats.org/officeDocument/2006/relationships/diagramData" Target="../diagrams/data3.xml"/><Relationship Id="rId10" Type="http://schemas.openxmlformats.org/officeDocument/2006/relationships/diagramLayout" Target="../diagrams/layout3.xml"/><Relationship Id="rId11" Type="http://schemas.openxmlformats.org/officeDocument/2006/relationships/diagramQuickStyle" Target="../diagrams/quickStyle3.xml"/><Relationship Id="rId12" Type="http://schemas.openxmlformats.org/officeDocument/2006/relationships/diagramColors" Target="../diagrams/colors3.xml"/><Relationship Id="rId13" Type="http://schemas.microsoft.com/office/2007/relationships/diagramDrawing" Target="../diagrams/drawing3.xml"/><Relationship Id="rId14" Type="http://schemas.openxmlformats.org/officeDocument/2006/relationships/image" Target="../media/image14.png"/><Relationship Id="rId15" Type="http://schemas.microsoft.com/office/2007/relationships/hdphoto" Target="../media/hdphoto2.wdp"/><Relationship Id="rId16" Type="http://schemas.openxmlformats.org/officeDocument/2006/relationships/notesSlide" Target="../notesSlides/notesSlide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notesSlide" Target="../notesSlides/notesSlide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diagramData" Target="../diagrams/data7.xml"/><Relationship Id="rId8" Type="http://schemas.openxmlformats.org/officeDocument/2006/relationships/diagramLayout" Target="../diagrams/layout7.xml"/><Relationship Id="rId9" Type="http://schemas.openxmlformats.org/officeDocument/2006/relationships/diagramQuickStyle" Target="../diagrams/quickStyle7.xml"/><Relationship Id="rId10" Type="http://schemas.openxmlformats.org/officeDocument/2006/relationships/diagramColors" Target="../diagrams/colors7.xml"/><Relationship Id="rId11" Type="http://schemas.microsoft.com/office/2007/relationships/diagramDrawing" Target="../diagrams/drawing7.xml"/><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notesSlide" Target="../notesSlides/notesSlide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diagramData" Target="../diagrams/data9.xml"/><Relationship Id="rId8" Type="http://schemas.openxmlformats.org/officeDocument/2006/relationships/diagramLayout" Target="../diagrams/layout9.xml"/><Relationship Id="rId9" Type="http://schemas.openxmlformats.org/officeDocument/2006/relationships/diagramQuickStyle" Target="../diagrams/quickStyle9.xml"/><Relationship Id="rId10" Type="http://schemas.openxmlformats.org/officeDocument/2006/relationships/diagramColors" Target="../diagrams/colors9.xml"/><Relationship Id="rId11" Type="http://schemas.microsoft.com/office/2007/relationships/diagramDrawing" Target="../diagrams/drawing9.xml"/><Relationship Id="rId12" Type="http://schemas.openxmlformats.org/officeDocument/2006/relationships/image" Target="../media/image19.png"/><Relationship Id="rId13" Type="http://schemas.microsoft.com/office/2007/relationships/hdphoto" Target="../media/hdphoto3.wdp"/><Relationship Id="rId14" Type="http://schemas.openxmlformats.org/officeDocument/2006/relationships/image" Target="../media/image20.png"/><Relationship Id="rId15" Type="http://schemas.openxmlformats.org/officeDocument/2006/relationships/notesSlide" Target="../notesSlides/notesSlide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1.gif"/><Relationship Id="rId4" Type="http://schemas.openxmlformats.org/officeDocument/2006/relationships/image" Target="../media/image22.gif"/><Relationship Id="rId5" Type="http://schemas.openxmlformats.org/officeDocument/2006/relationships/image" Target="../media/image2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 Id="rId3" Type="http://schemas.microsoft.com/office/2007/relationships/hdphoto" Target="../media/hdphoto4.wdp"/><Relationship Id="rId4" Type="http://schemas.openxmlformats.org/officeDocument/2006/relationships/image" Target="../media/image25.png"/><Relationship Id="rId5" Type="http://schemas.microsoft.com/office/2007/relationships/hdphoto" Target="../media/hdphoto5.wdp"/><Relationship Id="rId6" Type="http://schemas.openxmlformats.org/officeDocument/2006/relationships/image" Target="../media/image26.png"/><Relationship Id="rId7" Type="http://schemas.microsoft.com/office/2007/relationships/hdphoto" Target="../media/hdphoto6.wdp"/><Relationship Id="rId8" Type="http://schemas.openxmlformats.org/officeDocument/2006/relationships/image" Target="../media/image27.png"/><Relationship Id="rId9" Type="http://schemas.microsoft.com/office/2007/relationships/hdphoto" Target="../media/hdphoto7.wdp"/><Relationship Id="rId10" Type="http://schemas.openxmlformats.org/officeDocument/2006/relationships/notesSlide" Target="../notesSlides/notesSlide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 Id="rId3" Type="http://schemas.microsoft.com/office/2007/relationships/hdphoto" Target="../media/hdphoto8.wdp"/><Relationship Id="rId4" Type="http://schemas.openxmlformats.org/officeDocument/2006/relationships/image" Target="../media/image29.png"/><Relationship Id="rId5" Type="http://schemas.microsoft.com/office/2007/relationships/hdphoto" Target="../media/hdphoto9.wdp"/><Relationship Id="rId6" Type="http://schemas.openxmlformats.org/officeDocument/2006/relationships/image" Target="../media/image30.png"/><Relationship Id="rId7" Type="http://schemas.microsoft.com/office/2007/relationships/hdphoto" Target="../media/hdphoto10.wdp"/><Relationship Id="rId8" Type="http://schemas.openxmlformats.org/officeDocument/2006/relationships/notesSlide" Target="../notesSlides/notesSlide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 Id="rId3" Type="http://schemas.microsoft.com/office/2007/relationships/hdphoto" Target="../media/hdphoto11.wdp"/><Relationship Id="rId4" Type="http://schemas.openxmlformats.org/officeDocument/2006/relationships/image" Target="../media/image32.png"/><Relationship Id="rId5" Type="http://schemas.microsoft.com/office/2007/relationships/hdphoto" Target="../media/hdphoto12.wdp"/><Relationship Id="rId6" Type="http://schemas.openxmlformats.org/officeDocument/2006/relationships/image" Target="../media/image33.png"/><Relationship Id="rId7" Type="http://schemas.microsoft.com/office/2007/relationships/hdphoto" Target="../media/hdphoto13.wdp"/><Relationship Id="rId8" Type="http://schemas.openxmlformats.org/officeDocument/2006/relationships/notesSlide" Target="../notesSlides/notesSlide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 Id="rId3" Type="http://schemas.microsoft.com/office/2007/relationships/hdphoto" Target="../media/hdphoto14.wdp"/><Relationship Id="rId4" Type="http://schemas.openxmlformats.org/officeDocument/2006/relationships/image" Target="../media/image35.png"/><Relationship Id="rId5" Type="http://schemas.microsoft.com/office/2007/relationships/hdphoto" Target="../media/hdphoto15.wdp"/><Relationship Id="rId6" Type="http://schemas.openxmlformats.org/officeDocument/2006/relationships/image" Target="../media/image36.png"/><Relationship Id="rId7" Type="http://schemas.openxmlformats.org/officeDocument/2006/relationships/notesSlide" Target="../notesSlides/notesSlide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 Id="rId3" Type="http://schemas.openxmlformats.org/officeDocument/2006/relationships/image" Target="../media/image38.png"/><Relationship Id="rId4" Type="http://schemas.microsoft.com/office/2007/relationships/hdphoto" Target="../media/hdphoto16.wdp"/><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notesSlide" Target="../notesSlides/notesSlide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1.png"/><Relationship Id="rId3" Type="http://schemas.microsoft.com/office/2007/relationships/hdphoto" Target="../media/hdphoto17.wdp"/><Relationship Id="rId4" Type="http://schemas.openxmlformats.org/officeDocument/2006/relationships/image" Target="../media/image42.png"/><Relationship Id="rId5" Type="http://schemas.microsoft.com/office/2007/relationships/hdphoto" Target="../media/hdphoto18.wdp"/><Relationship Id="rId6" Type="http://schemas.openxmlformats.org/officeDocument/2006/relationships/image" Target="../media/image43.png"/><Relationship Id="rId7" Type="http://schemas.microsoft.com/office/2007/relationships/hdphoto" Target="../media/hdphoto19.wdp"/><Relationship Id="rId8" Type="http://schemas.openxmlformats.org/officeDocument/2006/relationships/notesSlide" Target="../notesSlides/notesSlide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4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45.png"/><Relationship Id="rId3" Type="http://schemas.microsoft.com/office/2007/relationships/hdphoto" Target="../media/hdphoto20.wdp"/><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notesSlide" Target="../notesSlides/notesSlide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notesSlide" Target="../notesSlides/notesSlide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notesSlide" Target="../notesSlides/notesSlide4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8.png"/><Relationship Id="rId3" Type="http://schemas.openxmlformats.org/officeDocument/2006/relationships/notesSlide" Target="../notesSlides/notesSlide4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9.png"/><Relationship Id="rId3" Type="http://schemas.openxmlformats.org/officeDocument/2006/relationships/notesSlide" Target="../notesSlides/notesSlide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0.png"/><Relationship Id="rId3" Type="http://schemas.openxmlformats.org/officeDocument/2006/relationships/notesSlide" Target="../notesSlides/notesSlide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notesSlide" Target="../notesSlides/notesSlide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50.png"/><Relationship Id="rId7" Type="http://schemas.openxmlformats.org/officeDocument/2006/relationships/notesSlide" Target="../notesSlides/notesSlide4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5.gif"/><Relationship Id="rId3" Type="http://schemas.openxmlformats.org/officeDocument/2006/relationships/notesSlide" Target="../notesSlides/notesSlide5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6.gif"/><Relationship Id="rId3" Type="http://schemas.openxmlformats.org/officeDocument/2006/relationships/notesSlide" Target="../notesSlides/notesSlide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7.gif"/><Relationship Id="rId3" Type="http://schemas.openxmlformats.org/officeDocument/2006/relationships/notesSlide" Target="../notesSlides/notesSlide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8.gif"/><Relationship Id="rId3" Type="http://schemas.openxmlformats.org/officeDocument/2006/relationships/notesSlide" Target="../notesSlides/notesSlide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9.gif"/><Relationship Id="rId3" Type="http://schemas.openxmlformats.org/officeDocument/2006/relationships/notesSlide" Target="../notesSlides/notesSlide5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notesSlide" Target="../notesSlides/notesSlide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8.png"/><Relationship Id="rId3" Type="http://schemas.openxmlformats.org/officeDocument/2006/relationships/notesSlide" Target="../notesSlides/notesSlide5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notesSlide" Target="../notesSlides/notesSlide5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notesSlide" Target="../notesSlides/notesSlide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notesSlide" Target="../notesSlides/notesSlide5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notesSlide" Target="../notesSlides/notesSlide5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8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4.png"/><Relationship Id="rId3" Type="http://schemas.openxmlformats.org/officeDocument/2006/relationships/notesSlide" Target="../notesSlides/notesSlide6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4.png"/><Relationship Id="rId3" Type="http://schemas.openxmlformats.org/officeDocument/2006/relationships/notesSlide" Target="../notesSlides/notesSlide6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5.png"/><Relationship Id="rId3" Type="http://schemas.openxmlformats.org/officeDocument/2006/relationships/notesSlide" Target="../notesSlides/notesSlide6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5.png"/><Relationship Id="rId3" Type="http://schemas.openxmlformats.org/officeDocument/2006/relationships/notesSlide" Target="../notesSlides/notesSlide6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5.png"/><Relationship Id="rId3" Type="http://schemas.openxmlformats.org/officeDocument/2006/relationships/notesSlide" Target="../notesSlides/notesSlide6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notesSlide" Target="../notesSlides/notesSlide6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94.png"/><Relationship Id="rId4" Type="http://schemas.openxmlformats.org/officeDocument/2006/relationships/image" Target="../media/image59.png"/><Relationship Id="rId5" Type="http://schemas.openxmlformats.org/officeDocument/2006/relationships/image" Target="../media/image95.png"/><Relationship Id="rId6" Type="http://schemas.openxmlformats.org/officeDocument/2006/relationships/image" Target="../media/image9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notesSlide" Target="../notesSlides/notesSlide7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notesSlide" Target="../notesSlides/notesSlide7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notesSlide" Target="../notesSlides/notesSlide7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notesSlide" Target="../notesSlides/notesSlide7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3.png"/><Relationship Id="rId3" Type="http://schemas.openxmlformats.org/officeDocument/2006/relationships/hyperlink" Target="https://openclipart.org/detail/3330/key-by-barretr" TargetMode="External"/><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learn.microsoft.com/en-us/azure/architecture/guide/architecture-styles/big-data" TargetMode="External"/><Relationship Id="rId3" Type="http://schemas.openxmlformats.org/officeDocument/2006/relationships/hyperlink" Target="https://streamsets.com/learn/data-ingestion/" TargetMode="External"/><Relationship Id="rId4" Type="http://schemas.openxmlformats.org/officeDocument/2006/relationships/hyperlink" Target="https://www.ibm.com/blog/elt-vs-etl-whats-the-difference/" TargetMode="External"/><Relationship Id="rId5" Type="http://schemas.openxmlformats.org/officeDocument/2006/relationships/hyperlink" Target="https://www.fivetran.com/learn/data-ingestion" TargetMode="External"/><Relationship Id="rId6"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869BFA-0BB1-7C1F-17EC-F9AFC73CB9A1}"/>
              </a:ext>
            </a:extLst>
          </p:cNvPr>
          <p:cNvSpPr>
            <a:spLocks noGrp="1"/>
          </p:cNvSpPr>
          <p:nvPr>
            <p:ph type="body" idx="1"/>
          </p:nvPr>
        </p:nvSpPr>
        <p:spPr>
          <a:xfrm>
            <a:off x="3601616" y="1346032"/>
            <a:ext cx="7713127" cy="1398560"/>
          </a:xfrm>
        </p:spPr>
        <p:txBody>
          <a:bodyPr/>
          <a:lstStyle/>
          <a:p>
            <a:r>
              <a:rPr lang="en-US" dirty="0"/>
              <a:t>Introduction to Big Data Ingestion</a:t>
            </a:r>
            <a:endParaRPr lang="en-IN" dirty="0"/>
          </a:p>
        </p:txBody>
      </p:sp>
      <p:sp>
        <p:nvSpPr>
          <p:cNvPr id="5" name="Text Placeholder 4">
            <a:extLst>
              <a:ext uri="{FF2B5EF4-FFF2-40B4-BE49-F238E27FC236}">
                <a16:creationId xmlns:a16="http://schemas.microsoft.com/office/drawing/2014/main" id="{AD4168F5-4F85-7633-DC37-8E2E37F7E380}"/>
              </a:ext>
            </a:extLst>
          </p:cNvPr>
          <p:cNvSpPr>
            <a:spLocks noGrp="1"/>
          </p:cNvSpPr>
          <p:nvPr>
            <p:ph type="body" idx="3"/>
          </p:nvPr>
        </p:nvSpPr>
        <p:spPr/>
        <p:txBody>
          <a:bodyPr/>
          <a:lstStyle/>
          <a:p>
            <a:r>
              <a:rPr lang="en-IN" dirty="0"/>
              <a:t>Big Data Ingestion</a:t>
            </a:r>
          </a:p>
        </p:txBody>
      </p:sp>
    </p:spTree>
    <p:extLst>
      <p:ext uri="{BB962C8B-B14F-4D97-AF65-F5344CB8AC3E}">
        <p14:creationId xmlns:p14="http://schemas.microsoft.com/office/powerpoint/2010/main" val="13774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24BB-F381-ED6B-A8D3-17A23B87DB52}"/>
              </a:ext>
            </a:extLst>
          </p:cNvPr>
          <p:cNvSpPr>
            <a:spLocks noGrp="1"/>
          </p:cNvSpPr>
          <p:nvPr>
            <p:ph type="title"/>
          </p:nvPr>
        </p:nvSpPr>
        <p:spPr/>
        <p:txBody>
          <a:bodyPr/>
          <a:lstStyle/>
          <a:p>
            <a:r>
              <a:rPr lang="en-US" dirty="0"/>
              <a:t>Big Data Architecture </a:t>
            </a:r>
          </a:p>
        </p:txBody>
      </p:sp>
      <p:sp>
        <p:nvSpPr>
          <p:cNvPr id="209" name="TextBox 208">
            <a:extLst>
              <a:ext uri="{FF2B5EF4-FFF2-40B4-BE49-F238E27FC236}">
                <a16:creationId xmlns:a16="http://schemas.microsoft.com/office/drawing/2014/main" id="{E1D7685A-1B36-3B0A-A62C-2634CFAEB3F8}"/>
              </a:ext>
            </a:extLst>
          </p:cNvPr>
          <p:cNvSpPr txBox="1"/>
          <p:nvPr/>
        </p:nvSpPr>
        <p:spPr>
          <a:xfrm>
            <a:off x="208634" y="1569097"/>
            <a:ext cx="6279715" cy="2785378"/>
          </a:xfrm>
          <a:prstGeom prst="rect">
            <a:avLst/>
          </a:prstGeom>
          <a:noFill/>
        </p:spPr>
        <p:txBody>
          <a:bodyPr wrap="square">
            <a:spAutoFit/>
          </a:bodyPr>
          <a:lstStyle/>
          <a:p>
            <a:pPr>
              <a:lnSpc>
                <a:spcPct val="150000"/>
              </a:lnSpc>
            </a:pPr>
            <a:r>
              <a:rPr lang="en-US" sz="1400" kern="1200" dirty="0">
                <a:solidFill>
                  <a:srgbClr val="44546A"/>
                </a:solidFill>
                <a:ea typeface="+mn-ea"/>
                <a:cs typeface="+mn-cs"/>
              </a:rPr>
              <a:t>Big data architecture forms the basis for big data analytics, serving as the comprehensive system to handle substantial data volumes for analysis, guiding data analytics efforts. It offers an environment where tools extract crucial business insights from initially intricate data. This architecture blueprint defines the structure of big data infrastructures, outlining components, data flow, and security aspects, thus acting as a reference framework for designing effective big data solutions.</a:t>
            </a:r>
          </a:p>
          <a:p>
            <a:endParaRPr lang="en-US" sz="1400" kern="1200" dirty="0">
              <a:solidFill>
                <a:srgbClr val="44546A"/>
              </a:solidFill>
              <a:ea typeface="+mn-ea"/>
              <a:cs typeface="+mn-cs"/>
            </a:endParaRPr>
          </a:p>
          <a:p>
            <a:endParaRPr lang="en-US" sz="1400" kern="1200" dirty="0">
              <a:solidFill>
                <a:srgbClr val="44546A"/>
              </a:solidFill>
              <a:ea typeface="+mn-ea"/>
              <a:cs typeface="+mn-cs"/>
            </a:endParaRPr>
          </a:p>
        </p:txBody>
      </p:sp>
      <p:graphicFrame>
        <p:nvGraphicFramePr>
          <p:cNvPr id="210" name="Diagram 209">
            <a:extLst>
              <a:ext uri="{FF2B5EF4-FFF2-40B4-BE49-F238E27FC236}">
                <a16:creationId xmlns:a16="http://schemas.microsoft.com/office/drawing/2014/main" id="{14309F91-FCC1-9EA3-3F50-98F35C6D4D02}"/>
              </a:ext>
            </a:extLst>
          </p:cNvPr>
          <p:cNvGraphicFramePr/>
          <p:nvPr>
            <p:extLst>
              <p:ext uri="{D42A27DB-BD31-4B8C-83A1-F6EECF244321}">
                <p14:modId xmlns:p14="http://schemas.microsoft.com/office/powerpoint/2010/main" val="4003427358"/>
              </p:ext>
            </p:extLst>
          </p:nvPr>
        </p:nvGraphicFramePr>
        <p:xfrm>
          <a:off x="5447489" y="1569097"/>
          <a:ext cx="6173824" cy="4653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2" name="TextBox 211">
            <a:extLst>
              <a:ext uri="{FF2B5EF4-FFF2-40B4-BE49-F238E27FC236}">
                <a16:creationId xmlns:a16="http://schemas.microsoft.com/office/drawing/2014/main" id="{A7BDAC15-53A3-6EA0-42C3-ADDA21148E8D}"/>
              </a:ext>
            </a:extLst>
          </p:cNvPr>
          <p:cNvSpPr txBox="1"/>
          <p:nvPr/>
        </p:nvSpPr>
        <p:spPr>
          <a:xfrm>
            <a:off x="208634" y="4405639"/>
            <a:ext cx="5238855" cy="738664"/>
          </a:xfrm>
          <a:prstGeom prst="rect">
            <a:avLst/>
          </a:prstGeom>
          <a:noFill/>
        </p:spPr>
        <p:txBody>
          <a:bodyPr wrap="square">
            <a:spAutoFit/>
          </a:bodyPr>
          <a:lstStyle/>
          <a:p>
            <a:r>
              <a:rPr lang="en-US" sz="1400" kern="1200" dirty="0">
                <a:solidFill>
                  <a:srgbClr val="44546A"/>
                </a:solidFill>
                <a:ea typeface="+mn-ea"/>
                <a:cs typeface="+mn-cs"/>
              </a:rPr>
              <a:t>The architecture components of big data analytics typically consists of four logical layers and performs four major processes:</a:t>
            </a:r>
          </a:p>
        </p:txBody>
      </p:sp>
      <p:pic>
        <p:nvPicPr>
          <p:cNvPr id="214" name="Picture 213" descr="A black background with a black square&#10;&#10;Description automatically generated with medium confidence">
            <a:extLst>
              <a:ext uri="{FF2B5EF4-FFF2-40B4-BE49-F238E27FC236}">
                <a16:creationId xmlns:a16="http://schemas.microsoft.com/office/drawing/2014/main" id="{04530ED5-7432-C2B8-F33A-94EC4DF5C458}"/>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993445" y="879331"/>
            <a:ext cx="1081912" cy="1081912"/>
          </a:xfrm>
          <a:prstGeom prst="rect">
            <a:avLst/>
          </a:prstGeom>
        </p:spPr>
      </p:pic>
      <p:pic>
        <p:nvPicPr>
          <p:cNvPr id="216" name="Picture 215" descr="A black background with a black square&#10;&#10;Description automatically generated with medium confidence">
            <a:extLst>
              <a:ext uri="{FF2B5EF4-FFF2-40B4-BE49-F238E27FC236}">
                <a16:creationId xmlns:a16="http://schemas.microsoft.com/office/drawing/2014/main" id="{25D2BFCC-58A1-8AC0-9039-BFD2A56B02AB}"/>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44684" y="2859932"/>
            <a:ext cx="918146" cy="918146"/>
          </a:xfrm>
          <a:prstGeom prst="rect">
            <a:avLst/>
          </a:prstGeom>
        </p:spPr>
      </p:pic>
      <p:pic>
        <p:nvPicPr>
          <p:cNvPr id="218" name="Picture 217" descr="A black background with a black square&#10;&#10;Description automatically generated with medium confidence">
            <a:extLst>
              <a:ext uri="{FF2B5EF4-FFF2-40B4-BE49-F238E27FC236}">
                <a16:creationId xmlns:a16="http://schemas.microsoft.com/office/drawing/2014/main" id="{55ED4F8D-C868-BDCE-7A43-F12D27007701}"/>
              </a:ext>
            </a:extLst>
          </p:cNvPr>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642087" y="5288903"/>
            <a:ext cx="1274320" cy="1274320"/>
          </a:xfrm>
          <a:prstGeom prst="rect">
            <a:avLst/>
          </a:prstGeom>
        </p:spPr>
      </p:pic>
      <p:pic>
        <p:nvPicPr>
          <p:cNvPr id="219" name="Picture 218">
            <a:extLst>
              <a:ext uri="{FF2B5EF4-FFF2-40B4-BE49-F238E27FC236}">
                <a16:creationId xmlns:a16="http://schemas.microsoft.com/office/drawing/2014/main" id="{B8E56E7E-9EC4-A3A4-93D8-5975292B013B}"/>
              </a:ext>
            </a:extLst>
          </p:cNvPr>
          <p:cNvPicPr>
            <a:picLocks noChangeAspect="1"/>
          </p:cNvPicPr>
          <p:nvPr/>
        </p:nvPicPr>
        <p:blipFill>
          <a:blip r:embed="rId10">
            <a:duotone>
              <a:schemeClr val="accent5">
                <a:shade val="45000"/>
                <a:satMod val="135000"/>
              </a:schemeClr>
              <a:prstClr val="white"/>
            </a:duotone>
          </a:blip>
          <a:stretch>
            <a:fillRect/>
          </a:stretch>
        </p:blipFill>
        <p:spPr>
          <a:xfrm>
            <a:off x="10164230" y="3904475"/>
            <a:ext cx="1044228" cy="1044228"/>
          </a:xfrm>
          <a:prstGeom prst="rect">
            <a:avLst/>
          </a:prstGeom>
        </p:spPr>
      </p:pic>
    </p:spTree>
    <p:extLst>
      <p:ext uri="{BB962C8B-B14F-4D97-AF65-F5344CB8AC3E}">
        <p14:creationId xmlns:p14="http://schemas.microsoft.com/office/powerpoint/2010/main" val="3790212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up)">
                                      <p:cBhvr>
                                        <p:cTn id="7" dur="500"/>
                                        <p:tgtEl>
                                          <p:spTgt spid="2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wipe(up)">
                                      <p:cBhvr>
                                        <p:cTn id="11" dur="500"/>
                                        <p:tgtEl>
                                          <p:spTgt spid="2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wipe(up)">
                                      <p:cBhvr>
                                        <p:cTn id="15" dur="500"/>
                                        <p:tgtEl>
                                          <p:spTgt spid="2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19"/>
                                        </p:tgtEl>
                                        <p:attrNameLst>
                                          <p:attrName>style.visibility</p:attrName>
                                        </p:attrNameLst>
                                      </p:cBhvr>
                                      <p:to>
                                        <p:strVal val="visible"/>
                                      </p:to>
                                    </p:set>
                                    <p:animEffect transition="in" filter="wipe(up)">
                                      <p:cBhvr>
                                        <p:cTn id="19" dur="500"/>
                                        <p:tgtEl>
                                          <p:spTgt spid="219"/>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wipe(up)">
                                      <p:cBhvr>
                                        <p:cTn id="23" dur="500"/>
                                        <p:tgtEl>
                                          <p:spTgt spid="2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9"/>
                                        </p:tgtEl>
                                        <p:attrNameLst>
                                          <p:attrName>style.visibility</p:attrName>
                                        </p:attrNameLst>
                                      </p:cBhvr>
                                      <p:to>
                                        <p:strVal val="visible"/>
                                      </p:to>
                                    </p:set>
                                    <p:animEffect transition="in" filter="fade">
                                      <p:cBhvr>
                                        <p:cTn id="28" dur="500"/>
                                        <p:tgtEl>
                                          <p:spTgt spid="20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2"/>
                                        </p:tgtEl>
                                        <p:attrNameLst>
                                          <p:attrName>style.visibility</p:attrName>
                                        </p:attrNameLst>
                                      </p:cBhvr>
                                      <p:to>
                                        <p:strVal val="visible"/>
                                      </p:to>
                                    </p:set>
                                    <p:animEffect transition="in" filter="fade">
                                      <p:cBhvr>
                                        <p:cTn id="33"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Graphic spid="210" grpId="0">
        <p:bldAsOne/>
      </p:bldGraphic>
      <p:bldP spid="2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34A34-1E9E-65C0-04F0-E1DD880CC554}"/>
              </a:ext>
            </a:extLst>
          </p:cNvPr>
          <p:cNvSpPr>
            <a:spLocks noGrp="1"/>
          </p:cNvSpPr>
          <p:nvPr>
            <p:ph type="title"/>
          </p:nvPr>
        </p:nvSpPr>
        <p:spPr/>
        <p:txBody>
          <a:bodyPr/>
          <a:lstStyle/>
          <a:p>
            <a:r>
              <a:rPr lang="en-US" dirty="0"/>
              <a:t>Big Data Architecture </a:t>
            </a:r>
          </a:p>
        </p:txBody>
      </p:sp>
      <p:sp>
        <p:nvSpPr>
          <p:cNvPr id="10" name="Freeform: Shape 9">
            <a:extLst>
              <a:ext uri="{FF2B5EF4-FFF2-40B4-BE49-F238E27FC236}">
                <a16:creationId xmlns:a16="http://schemas.microsoft.com/office/drawing/2014/main" id="{E495A58C-4306-0328-1F2D-F110B9C4E145}"/>
              </a:ext>
            </a:extLst>
          </p:cNvPr>
          <p:cNvSpPr/>
          <p:nvPr/>
        </p:nvSpPr>
        <p:spPr>
          <a:xfrm>
            <a:off x="799831" y="1822166"/>
            <a:ext cx="5067803" cy="1656376"/>
          </a:xfrm>
          <a:custGeom>
            <a:avLst/>
            <a:gdLst>
              <a:gd name="connsiteX0" fmla="*/ 0 w 5300405"/>
              <a:gd name="connsiteY0" fmla="*/ 0 h 1656376"/>
              <a:gd name="connsiteX1" fmla="*/ 5300405 w 5300405"/>
              <a:gd name="connsiteY1" fmla="*/ 0 h 1656376"/>
              <a:gd name="connsiteX2" fmla="*/ 5300405 w 5300405"/>
              <a:gd name="connsiteY2" fmla="*/ 1656376 h 1656376"/>
              <a:gd name="connsiteX3" fmla="*/ 0 w 5300405"/>
              <a:gd name="connsiteY3" fmla="*/ 1656376 h 1656376"/>
              <a:gd name="connsiteX4" fmla="*/ 0 w 5300405"/>
              <a:gd name="connsiteY4" fmla="*/ 0 h 165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0405" h="1656376">
                <a:moveTo>
                  <a:pt x="0" y="0"/>
                </a:moveTo>
                <a:lnTo>
                  <a:pt x="5300405" y="0"/>
                </a:lnTo>
                <a:lnTo>
                  <a:pt x="5300405" y="1656376"/>
                </a:lnTo>
                <a:lnTo>
                  <a:pt x="0" y="1656376"/>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121919" tIns="53340" rIns="53340" bIns="53340" numCol="1" spcCol="1270" anchor="t" anchorCtr="0">
            <a:noAutofit/>
          </a:bodyPr>
          <a:lstStyle/>
          <a:p>
            <a:pPr defTabSz="933450">
              <a:lnSpc>
                <a:spcPct val="90000"/>
              </a:lnSpc>
              <a:spcBef>
                <a:spcPct val="0"/>
              </a:spcBef>
              <a:spcAft>
                <a:spcPct val="35000"/>
              </a:spcAft>
            </a:pPr>
            <a:r>
              <a:rPr lang="en-US" sz="1600" b="1" kern="1200" dirty="0">
                <a:solidFill>
                  <a:srgbClr val="44546A"/>
                </a:solidFill>
              </a:rPr>
              <a:t>Sources Layer</a:t>
            </a:r>
          </a:p>
          <a:p>
            <a:pPr marL="114300" lvl="1" indent="-114300" algn="l" defTabSz="622300">
              <a:lnSpc>
                <a:spcPct val="90000"/>
              </a:lnSpc>
              <a:spcBef>
                <a:spcPct val="0"/>
              </a:spcBef>
              <a:spcAft>
                <a:spcPct val="15000"/>
              </a:spcAft>
              <a:buChar char="•"/>
            </a:pPr>
            <a:r>
              <a:rPr lang="en-US" sz="1400" b="0" i="0" u="none" strike="noStrike" kern="1200" cap="none" dirty="0">
                <a:solidFill>
                  <a:srgbClr val="44546A"/>
                </a:solidFill>
                <a:latin typeface="Arial"/>
                <a:ea typeface="+mn-ea"/>
                <a:cs typeface="+mn-cs"/>
                <a:sym typeface="Arial"/>
              </a:rPr>
              <a:t>In a big data environment, the capability exists to efficiently handle both batch processing and real-time processing of extensive data sources. These sources encompass a variety of origins, including data warehouses, relational database management systems, SaaS, and IoT devices.</a:t>
            </a:r>
            <a:endParaRPr lang="en-US" sz="1400" kern="1200" dirty="0"/>
          </a:p>
        </p:txBody>
      </p:sp>
      <p:sp>
        <p:nvSpPr>
          <p:cNvPr id="12" name="Freeform: Shape 11">
            <a:extLst>
              <a:ext uri="{FF2B5EF4-FFF2-40B4-BE49-F238E27FC236}">
                <a16:creationId xmlns:a16="http://schemas.microsoft.com/office/drawing/2014/main" id="{45E9D408-6638-942F-B264-9D9909249F38}"/>
              </a:ext>
            </a:extLst>
          </p:cNvPr>
          <p:cNvSpPr/>
          <p:nvPr/>
        </p:nvSpPr>
        <p:spPr>
          <a:xfrm>
            <a:off x="6324366" y="1822166"/>
            <a:ext cx="5067803" cy="1656376"/>
          </a:xfrm>
          <a:custGeom>
            <a:avLst/>
            <a:gdLst>
              <a:gd name="connsiteX0" fmla="*/ 0 w 5300405"/>
              <a:gd name="connsiteY0" fmla="*/ 0 h 1656376"/>
              <a:gd name="connsiteX1" fmla="*/ 5300405 w 5300405"/>
              <a:gd name="connsiteY1" fmla="*/ 0 h 1656376"/>
              <a:gd name="connsiteX2" fmla="*/ 5300405 w 5300405"/>
              <a:gd name="connsiteY2" fmla="*/ 1656376 h 1656376"/>
              <a:gd name="connsiteX3" fmla="*/ 0 w 5300405"/>
              <a:gd name="connsiteY3" fmla="*/ 1656376 h 1656376"/>
              <a:gd name="connsiteX4" fmla="*/ 0 w 5300405"/>
              <a:gd name="connsiteY4" fmla="*/ 0 h 165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0405" h="1656376">
                <a:moveTo>
                  <a:pt x="0" y="0"/>
                </a:moveTo>
                <a:lnTo>
                  <a:pt x="5300405" y="0"/>
                </a:lnTo>
                <a:lnTo>
                  <a:pt x="5300405" y="1656376"/>
                </a:lnTo>
                <a:lnTo>
                  <a:pt x="0" y="1656376"/>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121919" tIns="53340" rIns="53340" bIns="53340" numCol="1" spcCol="1270" anchor="t" anchorCtr="0">
            <a:noAutofit/>
          </a:bodyPr>
          <a:lstStyle/>
          <a:p>
            <a:pPr marL="0" lvl="0" indent="0" defTabSz="933450">
              <a:lnSpc>
                <a:spcPct val="90000"/>
              </a:lnSpc>
              <a:spcBef>
                <a:spcPct val="0"/>
              </a:spcBef>
              <a:spcAft>
                <a:spcPct val="35000"/>
              </a:spcAft>
              <a:buFont typeface="Arial"/>
              <a:buNone/>
            </a:pPr>
            <a:r>
              <a:rPr lang="en-US" sz="1600" b="1" kern="1200" dirty="0">
                <a:solidFill>
                  <a:srgbClr val="44546A"/>
                </a:solidFill>
              </a:rPr>
              <a:t>Management &amp; Storage Layer</a:t>
            </a:r>
          </a:p>
          <a:p>
            <a:pPr marL="114300" lvl="1" indent="-114300" algn="l" defTabSz="622300">
              <a:lnSpc>
                <a:spcPct val="90000"/>
              </a:lnSpc>
              <a:spcBef>
                <a:spcPct val="0"/>
              </a:spcBef>
              <a:spcAft>
                <a:spcPct val="15000"/>
              </a:spcAft>
              <a:buChar char="•"/>
            </a:pPr>
            <a:r>
              <a:rPr lang="en-US" sz="1400" b="0" i="0" u="none" strike="noStrike" kern="1200" cap="none" dirty="0">
                <a:solidFill>
                  <a:srgbClr val="44546A"/>
                </a:solidFill>
                <a:latin typeface="Arial"/>
                <a:ea typeface="+mn-ea"/>
                <a:cs typeface="+mn-cs"/>
              </a:rPr>
              <a:t>This segment receives data from various sources, translates it into a format compatible with data analytics tools, and stores the processed data in the transformed format, facilitating effective analysis.</a:t>
            </a:r>
          </a:p>
        </p:txBody>
      </p:sp>
      <p:sp>
        <p:nvSpPr>
          <p:cNvPr id="14" name="Freeform: Shape 13">
            <a:extLst>
              <a:ext uri="{FF2B5EF4-FFF2-40B4-BE49-F238E27FC236}">
                <a16:creationId xmlns:a16="http://schemas.microsoft.com/office/drawing/2014/main" id="{64DCD683-20BE-A332-06D3-4EDC35B17431}"/>
              </a:ext>
            </a:extLst>
          </p:cNvPr>
          <p:cNvSpPr/>
          <p:nvPr/>
        </p:nvSpPr>
        <p:spPr>
          <a:xfrm>
            <a:off x="799831" y="3907360"/>
            <a:ext cx="5067803" cy="1656376"/>
          </a:xfrm>
          <a:custGeom>
            <a:avLst/>
            <a:gdLst>
              <a:gd name="connsiteX0" fmla="*/ 0 w 5300405"/>
              <a:gd name="connsiteY0" fmla="*/ 0 h 1656376"/>
              <a:gd name="connsiteX1" fmla="*/ 5300405 w 5300405"/>
              <a:gd name="connsiteY1" fmla="*/ 0 h 1656376"/>
              <a:gd name="connsiteX2" fmla="*/ 5300405 w 5300405"/>
              <a:gd name="connsiteY2" fmla="*/ 1656376 h 1656376"/>
              <a:gd name="connsiteX3" fmla="*/ 0 w 5300405"/>
              <a:gd name="connsiteY3" fmla="*/ 1656376 h 1656376"/>
              <a:gd name="connsiteX4" fmla="*/ 0 w 5300405"/>
              <a:gd name="connsiteY4" fmla="*/ 0 h 165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0405" h="1656376">
                <a:moveTo>
                  <a:pt x="0" y="0"/>
                </a:moveTo>
                <a:lnTo>
                  <a:pt x="5300405" y="0"/>
                </a:lnTo>
                <a:lnTo>
                  <a:pt x="5300405" y="1656376"/>
                </a:lnTo>
                <a:lnTo>
                  <a:pt x="0" y="1656376"/>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121919" tIns="53340" rIns="53340" bIns="53340" numCol="1" spcCol="1270" anchor="t" anchorCtr="0">
            <a:noAutofit/>
          </a:bodyPr>
          <a:lstStyle/>
          <a:p>
            <a:pPr marL="0" lvl="0" indent="0" algn="l" defTabSz="933450">
              <a:lnSpc>
                <a:spcPct val="90000"/>
              </a:lnSpc>
              <a:spcBef>
                <a:spcPct val="0"/>
              </a:spcBef>
              <a:spcAft>
                <a:spcPct val="35000"/>
              </a:spcAft>
              <a:buNone/>
            </a:pPr>
            <a:r>
              <a:rPr lang="en-US" sz="1600" b="1" i="0" u="none" strike="noStrike" kern="1200" cap="none" dirty="0">
                <a:solidFill>
                  <a:srgbClr val="44546A"/>
                </a:solidFill>
                <a:ea typeface="+mn-ea"/>
                <a:cs typeface="+mn-cs"/>
                <a:sym typeface="Arial"/>
              </a:rPr>
              <a:t>Analysis Layer</a:t>
            </a:r>
            <a:endParaRPr lang="en-US" sz="1600" kern="1200" dirty="0"/>
          </a:p>
          <a:p>
            <a:pPr marL="114300" lvl="1" indent="-114300" algn="l" defTabSz="622300">
              <a:lnSpc>
                <a:spcPct val="90000"/>
              </a:lnSpc>
              <a:spcBef>
                <a:spcPct val="0"/>
              </a:spcBef>
              <a:spcAft>
                <a:spcPct val="15000"/>
              </a:spcAft>
              <a:buChar char="•"/>
            </a:pPr>
            <a:r>
              <a:rPr lang="en-US" sz="1400" b="0" i="0" u="none" strike="noStrike" kern="1200" cap="none" dirty="0">
                <a:solidFill>
                  <a:srgbClr val="44546A"/>
                </a:solidFill>
                <a:latin typeface="Arial"/>
                <a:ea typeface="+mn-ea"/>
                <a:cs typeface="+mn-cs"/>
                <a:sym typeface="Arial"/>
              </a:rPr>
              <a:t>this layer is where various analytics tools come into play. These tools play a pivotal role in extracting pertinent business intelligence from the reservoir of data stored in the big data storage layer.</a:t>
            </a:r>
            <a:endParaRPr lang="en-US" sz="1400" kern="1200" dirty="0"/>
          </a:p>
        </p:txBody>
      </p:sp>
      <p:sp>
        <p:nvSpPr>
          <p:cNvPr id="16" name="Freeform: Shape 15">
            <a:extLst>
              <a:ext uri="{FF2B5EF4-FFF2-40B4-BE49-F238E27FC236}">
                <a16:creationId xmlns:a16="http://schemas.microsoft.com/office/drawing/2014/main" id="{8D47BC7B-B9FF-2AEC-1F49-33A2C5DEA514}"/>
              </a:ext>
            </a:extLst>
          </p:cNvPr>
          <p:cNvSpPr/>
          <p:nvPr/>
        </p:nvSpPr>
        <p:spPr>
          <a:xfrm>
            <a:off x="6324366" y="3907360"/>
            <a:ext cx="5067803" cy="1656376"/>
          </a:xfrm>
          <a:custGeom>
            <a:avLst/>
            <a:gdLst>
              <a:gd name="connsiteX0" fmla="*/ 0 w 5300405"/>
              <a:gd name="connsiteY0" fmla="*/ 0 h 1656376"/>
              <a:gd name="connsiteX1" fmla="*/ 5300405 w 5300405"/>
              <a:gd name="connsiteY1" fmla="*/ 0 h 1656376"/>
              <a:gd name="connsiteX2" fmla="*/ 5300405 w 5300405"/>
              <a:gd name="connsiteY2" fmla="*/ 1656376 h 1656376"/>
              <a:gd name="connsiteX3" fmla="*/ 0 w 5300405"/>
              <a:gd name="connsiteY3" fmla="*/ 1656376 h 1656376"/>
              <a:gd name="connsiteX4" fmla="*/ 0 w 5300405"/>
              <a:gd name="connsiteY4" fmla="*/ 0 h 165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0405" h="1656376">
                <a:moveTo>
                  <a:pt x="0" y="0"/>
                </a:moveTo>
                <a:lnTo>
                  <a:pt x="5300405" y="0"/>
                </a:lnTo>
                <a:lnTo>
                  <a:pt x="5300405" y="1656376"/>
                </a:lnTo>
                <a:lnTo>
                  <a:pt x="0" y="1656376"/>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121919" tIns="53340" rIns="53340" bIns="53340" numCol="1" spcCol="1270" anchor="t" anchorCtr="0">
            <a:noAutofit/>
          </a:bodyPr>
          <a:lstStyle/>
          <a:p>
            <a:pPr marL="0" lvl="0" indent="0" defTabSz="933450">
              <a:lnSpc>
                <a:spcPct val="90000"/>
              </a:lnSpc>
              <a:spcBef>
                <a:spcPct val="0"/>
              </a:spcBef>
              <a:spcAft>
                <a:spcPct val="35000"/>
              </a:spcAft>
              <a:buFont typeface="Arial"/>
              <a:buNone/>
            </a:pPr>
            <a:r>
              <a:rPr lang="en-US" sz="1600" b="1" kern="1200" dirty="0">
                <a:solidFill>
                  <a:srgbClr val="44546A"/>
                </a:solidFill>
              </a:rPr>
              <a:t>Consumption Layer</a:t>
            </a:r>
          </a:p>
          <a:p>
            <a:pPr marL="114300" lvl="1" indent="-114300" algn="l" defTabSz="622300">
              <a:lnSpc>
                <a:spcPct val="90000"/>
              </a:lnSpc>
              <a:spcBef>
                <a:spcPct val="0"/>
              </a:spcBef>
              <a:spcAft>
                <a:spcPct val="15000"/>
              </a:spcAft>
              <a:buChar char="•"/>
            </a:pPr>
            <a:r>
              <a:rPr lang="en-US" sz="1400" b="0" i="0" u="none" strike="noStrike" kern="1200" cap="none" dirty="0">
                <a:solidFill>
                  <a:srgbClr val="44546A"/>
                </a:solidFill>
                <a:latin typeface="Arial"/>
                <a:ea typeface="+mn-ea"/>
                <a:cs typeface="+mn-cs"/>
                <a:sym typeface="Arial"/>
              </a:rPr>
              <a:t>the consumption layer is the interface through which results obtained from the big data analysis layer are received. These results are then channeled and presented to the appropriate output layer, which is also referred to as the business intelligence layer.</a:t>
            </a:r>
            <a:endParaRPr lang="en-US" sz="1400" kern="1200" dirty="0"/>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18B1B798-AFA6-4A7B-80ED-60F4307F246E}"/>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3099" y="1918667"/>
            <a:ext cx="1463244" cy="1463244"/>
          </a:xfrm>
          <a:prstGeom prst="rect">
            <a:avLst/>
          </a:prstGeom>
        </p:spPr>
      </p:pic>
      <p:pic>
        <p:nvPicPr>
          <p:cNvPr id="19" name="Picture 18">
            <a:extLst>
              <a:ext uri="{FF2B5EF4-FFF2-40B4-BE49-F238E27FC236}">
                <a16:creationId xmlns:a16="http://schemas.microsoft.com/office/drawing/2014/main" id="{0273B073-CB28-417F-1C9B-1D2DFECC238F}"/>
              </a:ext>
            </a:extLst>
          </p:cNvPr>
          <p:cNvPicPr>
            <a:picLocks noChangeAspect="1"/>
          </p:cNvPicPr>
          <p:nvPr/>
        </p:nvPicPr>
        <p:blipFill>
          <a:blip r:embed="rId3">
            <a:duotone>
              <a:schemeClr val="accent5">
                <a:shade val="45000"/>
                <a:satMod val="135000"/>
              </a:schemeClr>
              <a:prstClr val="white"/>
            </a:duotone>
          </a:blip>
          <a:stretch>
            <a:fillRect/>
          </a:stretch>
        </p:blipFill>
        <p:spPr>
          <a:xfrm>
            <a:off x="5958900" y="1918667"/>
            <a:ext cx="1463373" cy="1463373"/>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5DDFBF5A-4950-D33B-2D92-626EE3A7905A}"/>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3099" y="4003732"/>
            <a:ext cx="1463632" cy="1463632"/>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BDC3A38F-724D-CA04-307E-46FAF6C8E5F6}"/>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959416" y="4003732"/>
            <a:ext cx="1462857" cy="1462857"/>
          </a:xfrm>
          <a:prstGeom prst="rect">
            <a:avLst/>
          </a:prstGeom>
        </p:spPr>
      </p:pic>
    </p:spTree>
    <p:extLst>
      <p:ext uri="{BB962C8B-B14F-4D97-AF65-F5344CB8AC3E}">
        <p14:creationId xmlns:p14="http://schemas.microsoft.com/office/powerpoint/2010/main" val="1431778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A390A-2BDB-E7E1-7143-F8EC92D50558}"/>
              </a:ext>
            </a:extLst>
          </p:cNvPr>
          <p:cNvSpPr>
            <a:spLocks noGrp="1"/>
          </p:cNvSpPr>
          <p:nvPr>
            <p:ph type="title"/>
          </p:nvPr>
        </p:nvSpPr>
        <p:spPr/>
        <p:txBody>
          <a:bodyPr/>
          <a:lstStyle/>
          <a:p>
            <a:r>
              <a:rPr lang="en-US" dirty="0"/>
              <a:t>Components of Big Data Architecture</a:t>
            </a:r>
          </a:p>
        </p:txBody>
      </p:sp>
      <p:sp>
        <p:nvSpPr>
          <p:cNvPr id="8" name="TextBox 7">
            <a:extLst>
              <a:ext uri="{FF2B5EF4-FFF2-40B4-BE49-F238E27FC236}">
                <a16:creationId xmlns:a16="http://schemas.microsoft.com/office/drawing/2014/main" id="{A25C9878-BA6A-1E73-993A-EDB647F26B0E}"/>
              </a:ext>
            </a:extLst>
          </p:cNvPr>
          <p:cNvSpPr txBox="1"/>
          <p:nvPr/>
        </p:nvSpPr>
        <p:spPr>
          <a:xfrm>
            <a:off x="208634" y="1426525"/>
            <a:ext cx="10830841" cy="338554"/>
          </a:xfrm>
          <a:prstGeom prst="rect">
            <a:avLst/>
          </a:prstGeom>
          <a:noFill/>
        </p:spPr>
        <p:txBody>
          <a:bodyPr wrap="square">
            <a:spAutoFit/>
          </a:bodyPr>
          <a:lstStyle/>
          <a:p>
            <a:r>
              <a:rPr lang="en-US" sz="1600" b="1" i="0" dirty="0">
                <a:solidFill>
                  <a:srgbClr val="44546A"/>
                </a:solidFill>
                <a:effectLst/>
                <a:latin typeface="+mn-lt"/>
              </a:rPr>
              <a:t>Storage</a:t>
            </a:r>
            <a:r>
              <a:rPr lang="en-US" sz="1600" b="0" i="0" dirty="0">
                <a:solidFill>
                  <a:schemeClr val="accent4">
                    <a:lumMod val="50000"/>
                  </a:schemeClr>
                </a:solidFill>
                <a:effectLst/>
                <a:latin typeface="+mn-lt"/>
              </a:rPr>
              <a:t>: </a:t>
            </a:r>
            <a:r>
              <a:rPr lang="en-US" sz="1600" b="0" i="0" dirty="0">
                <a:solidFill>
                  <a:srgbClr val="44546A"/>
                </a:solidFill>
                <a:effectLst/>
                <a:latin typeface="+mn-lt"/>
              </a:rPr>
              <a:t>This is where the data is stored and managed. </a:t>
            </a:r>
            <a:endParaRPr lang="en-US" sz="1600" dirty="0">
              <a:solidFill>
                <a:srgbClr val="44546A"/>
              </a:solidFill>
              <a:latin typeface="+mn-lt"/>
            </a:endParaRPr>
          </a:p>
        </p:txBody>
      </p:sp>
      <p:graphicFrame>
        <p:nvGraphicFramePr>
          <p:cNvPr id="37" name="Diagram 36">
            <a:extLst>
              <a:ext uri="{FF2B5EF4-FFF2-40B4-BE49-F238E27FC236}">
                <a16:creationId xmlns:a16="http://schemas.microsoft.com/office/drawing/2014/main" id="{27047D69-59D6-EAA4-5C7F-AFE2AE67FEB3}"/>
              </a:ext>
            </a:extLst>
          </p:cNvPr>
          <p:cNvGraphicFramePr/>
          <p:nvPr>
            <p:extLst>
              <p:ext uri="{D42A27DB-BD31-4B8C-83A1-F6EECF244321}">
                <p14:modId xmlns:p14="http://schemas.microsoft.com/office/powerpoint/2010/main" val="1348868555"/>
              </p:ext>
            </p:extLst>
          </p:nvPr>
        </p:nvGraphicFramePr>
        <p:xfrm>
          <a:off x="793659" y="2699177"/>
          <a:ext cx="6096000" cy="95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6" name="Picture 35" descr="A yellow elephant with blue text&#10;&#10;Description automatically generated">
            <a:extLst>
              <a:ext uri="{FF2B5EF4-FFF2-40B4-BE49-F238E27FC236}">
                <a16:creationId xmlns:a16="http://schemas.microsoft.com/office/drawing/2014/main" id="{EAE3F902-0608-4D1B-A622-16CAB2B1AC5B}"/>
              </a:ext>
            </a:extLst>
          </p:cNvPr>
          <p:cNvPicPr>
            <a:picLocks noChangeAspect="1"/>
          </p:cNvPicPr>
          <p:nvPr/>
        </p:nvPicPr>
        <p:blipFill>
          <a:blip r:embed="rId7">
            <a:duotone>
              <a:schemeClr val="accent5">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7630787" y="2048765"/>
            <a:ext cx="3565947" cy="2265424"/>
          </a:xfrm>
          <a:prstGeom prst="rect">
            <a:avLst/>
          </a:prstGeom>
        </p:spPr>
      </p:pic>
      <p:graphicFrame>
        <p:nvGraphicFramePr>
          <p:cNvPr id="40" name="Diagram 39">
            <a:extLst>
              <a:ext uri="{FF2B5EF4-FFF2-40B4-BE49-F238E27FC236}">
                <a16:creationId xmlns:a16="http://schemas.microsoft.com/office/drawing/2014/main" id="{64A8FBE0-6010-8297-0F80-1700D02E3F98}"/>
              </a:ext>
            </a:extLst>
          </p:cNvPr>
          <p:cNvGraphicFramePr/>
          <p:nvPr>
            <p:extLst>
              <p:ext uri="{D42A27DB-BD31-4B8C-83A1-F6EECF244321}">
                <p14:modId xmlns:p14="http://schemas.microsoft.com/office/powerpoint/2010/main" val="3526191943"/>
              </p:ext>
            </p:extLst>
          </p:nvPr>
        </p:nvGraphicFramePr>
        <p:xfrm>
          <a:off x="793659" y="4413676"/>
          <a:ext cx="6096000" cy="95410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42" name="Picture 41">
            <a:extLst>
              <a:ext uri="{FF2B5EF4-FFF2-40B4-BE49-F238E27FC236}">
                <a16:creationId xmlns:a16="http://schemas.microsoft.com/office/drawing/2014/main" id="{75F4990A-BAC0-5A4F-0B4D-B0C5F7C86C3C}"/>
              </a:ext>
            </a:extLst>
          </p:cNvPr>
          <p:cNvPicPr>
            <a:picLocks noChangeAspect="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tretch>
            <a:fillRect/>
          </a:stretch>
        </p:blipFill>
        <p:spPr>
          <a:xfrm>
            <a:off x="7630788" y="4413676"/>
            <a:ext cx="4311140" cy="1100716"/>
          </a:xfrm>
          <a:prstGeom prst="rect">
            <a:avLst/>
          </a:prstGeom>
        </p:spPr>
      </p:pic>
    </p:spTree>
    <p:extLst>
      <p:ext uri="{BB962C8B-B14F-4D97-AF65-F5344CB8AC3E}">
        <p14:creationId xmlns:p14="http://schemas.microsoft.com/office/powerpoint/2010/main" val="2902661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37" grpId="0">
        <p:bldAsOne/>
      </p:bldGraphic>
      <p:bldGraphic spid="40"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BB37-DE13-F07E-8D29-7EEF9541B6C9}"/>
              </a:ext>
            </a:extLst>
          </p:cNvPr>
          <p:cNvSpPr>
            <a:spLocks noGrp="1"/>
          </p:cNvSpPr>
          <p:nvPr>
            <p:ph type="title"/>
          </p:nvPr>
        </p:nvSpPr>
        <p:spPr/>
        <p:txBody>
          <a:bodyPr/>
          <a:lstStyle/>
          <a:p>
            <a:r>
              <a:rPr lang="en-US" dirty="0"/>
              <a:t>Components of Big Data Architecture</a:t>
            </a:r>
          </a:p>
        </p:txBody>
      </p:sp>
      <p:sp>
        <p:nvSpPr>
          <p:cNvPr id="4" name="TextBox 3">
            <a:extLst>
              <a:ext uri="{FF2B5EF4-FFF2-40B4-BE49-F238E27FC236}">
                <a16:creationId xmlns:a16="http://schemas.microsoft.com/office/drawing/2014/main" id="{7C5141B3-B4A5-3D7C-AE68-6B0155D73EC1}"/>
              </a:ext>
            </a:extLst>
          </p:cNvPr>
          <p:cNvSpPr txBox="1"/>
          <p:nvPr/>
        </p:nvSpPr>
        <p:spPr>
          <a:xfrm>
            <a:off x="208634" y="1364049"/>
            <a:ext cx="10830841" cy="338554"/>
          </a:xfrm>
          <a:prstGeom prst="rect">
            <a:avLst/>
          </a:prstGeom>
          <a:noFill/>
        </p:spPr>
        <p:txBody>
          <a:bodyPr wrap="square">
            <a:spAutoFit/>
          </a:bodyPr>
          <a:lstStyle/>
          <a:p>
            <a:r>
              <a:rPr lang="en-US" sz="1600" b="1" i="0" dirty="0">
                <a:solidFill>
                  <a:srgbClr val="44546A"/>
                </a:solidFill>
                <a:effectLst/>
                <a:latin typeface="+mn-lt"/>
              </a:rPr>
              <a:t>Processing</a:t>
            </a:r>
            <a:r>
              <a:rPr lang="en-US" sz="1600" b="0" i="0" dirty="0">
                <a:solidFill>
                  <a:schemeClr val="accent4">
                    <a:lumMod val="50000"/>
                  </a:schemeClr>
                </a:solidFill>
                <a:effectLst/>
                <a:latin typeface="+mn-lt"/>
              </a:rPr>
              <a:t>: </a:t>
            </a:r>
            <a:r>
              <a:rPr lang="en-US" sz="1600" b="0" i="0" dirty="0">
                <a:solidFill>
                  <a:srgbClr val="44546A"/>
                </a:solidFill>
                <a:effectLst/>
                <a:latin typeface="+mn-lt"/>
              </a:rPr>
              <a:t>For </a:t>
            </a:r>
            <a:r>
              <a:rPr lang="en-US" sz="1600" dirty="0">
                <a:solidFill>
                  <a:srgbClr val="44546A"/>
                </a:solidFill>
                <a:latin typeface="+mn-lt"/>
              </a:rPr>
              <a:t>transforming and analyzing the data.</a:t>
            </a:r>
          </a:p>
        </p:txBody>
      </p:sp>
      <p:graphicFrame>
        <p:nvGraphicFramePr>
          <p:cNvPr id="7" name="Diagram 6">
            <a:extLst>
              <a:ext uri="{FF2B5EF4-FFF2-40B4-BE49-F238E27FC236}">
                <a16:creationId xmlns:a16="http://schemas.microsoft.com/office/drawing/2014/main" id="{5156942A-1B78-FD6A-0614-8811BE4DC5C6}"/>
              </a:ext>
            </a:extLst>
          </p:cNvPr>
          <p:cNvGraphicFramePr/>
          <p:nvPr>
            <p:extLst>
              <p:ext uri="{D42A27DB-BD31-4B8C-83A1-F6EECF244321}">
                <p14:modId xmlns:p14="http://schemas.microsoft.com/office/powerpoint/2010/main" val="2125583993"/>
              </p:ext>
            </p:extLst>
          </p:nvPr>
        </p:nvGraphicFramePr>
        <p:xfrm>
          <a:off x="884385" y="2504908"/>
          <a:ext cx="6267831" cy="95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CE7B8D63-D93C-6522-C098-359F569B7D2E}"/>
              </a:ext>
            </a:extLst>
          </p:cNvPr>
          <p:cNvGraphicFramePr/>
          <p:nvPr>
            <p:extLst>
              <p:ext uri="{D42A27DB-BD31-4B8C-83A1-F6EECF244321}">
                <p14:modId xmlns:p14="http://schemas.microsoft.com/office/powerpoint/2010/main" val="3263666569"/>
              </p:ext>
            </p:extLst>
          </p:nvPr>
        </p:nvGraphicFramePr>
        <p:xfrm>
          <a:off x="884385" y="4219407"/>
          <a:ext cx="6267831" cy="9541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4" name="Picture 13" descr="A yellow text on a black background&#10;&#10;Description automatically generated">
            <a:extLst>
              <a:ext uri="{FF2B5EF4-FFF2-40B4-BE49-F238E27FC236}">
                <a16:creationId xmlns:a16="http://schemas.microsoft.com/office/drawing/2014/main" id="{8CAF650B-4F9E-BDFE-F32A-4618312999B5}"/>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08782" y="2252076"/>
            <a:ext cx="3835947" cy="1331300"/>
          </a:xfrm>
          <a:prstGeom prst="rect">
            <a:avLst/>
          </a:prstGeom>
        </p:spPr>
      </p:pic>
      <p:pic>
        <p:nvPicPr>
          <p:cNvPr id="16" name="Picture 15" descr="A black and orange logo&#10;&#10;Description automatically generated">
            <a:extLst>
              <a:ext uri="{FF2B5EF4-FFF2-40B4-BE49-F238E27FC236}">
                <a16:creationId xmlns:a16="http://schemas.microsoft.com/office/drawing/2014/main" id="{B764F8C8-5BD5-48E1-C601-564C49876F12}"/>
              </a:ext>
            </a:extLst>
          </p:cNvPr>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73348" y="4030809"/>
            <a:ext cx="3334267" cy="1643092"/>
          </a:xfrm>
          <a:prstGeom prst="rect">
            <a:avLst/>
          </a:prstGeom>
        </p:spPr>
      </p:pic>
    </p:spTree>
    <p:extLst>
      <p:ext uri="{BB962C8B-B14F-4D97-AF65-F5344CB8AC3E}">
        <p14:creationId xmlns:p14="http://schemas.microsoft.com/office/powerpoint/2010/main" val="22140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AsOne/>
      </p:bldGraphic>
      <p:bldGraphic spid="9"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C416B-B63E-5DD8-1E0F-8C258E926B77}"/>
              </a:ext>
            </a:extLst>
          </p:cNvPr>
          <p:cNvSpPr>
            <a:spLocks noGrp="1"/>
          </p:cNvSpPr>
          <p:nvPr>
            <p:ph type="title"/>
          </p:nvPr>
        </p:nvSpPr>
        <p:spPr/>
        <p:txBody>
          <a:bodyPr/>
          <a:lstStyle/>
          <a:p>
            <a:r>
              <a:rPr lang="en-US" dirty="0"/>
              <a:t>Components of Big Data Architecture</a:t>
            </a:r>
          </a:p>
        </p:txBody>
      </p:sp>
      <p:sp>
        <p:nvSpPr>
          <p:cNvPr id="4" name="TextBox 3">
            <a:extLst>
              <a:ext uri="{FF2B5EF4-FFF2-40B4-BE49-F238E27FC236}">
                <a16:creationId xmlns:a16="http://schemas.microsoft.com/office/drawing/2014/main" id="{CD9B9C77-F766-C671-85B0-C4E71AF56F17}"/>
              </a:ext>
            </a:extLst>
          </p:cNvPr>
          <p:cNvSpPr txBox="1"/>
          <p:nvPr/>
        </p:nvSpPr>
        <p:spPr>
          <a:xfrm>
            <a:off x="208634" y="1325442"/>
            <a:ext cx="10830841" cy="338554"/>
          </a:xfrm>
          <a:prstGeom prst="rect">
            <a:avLst/>
          </a:prstGeom>
          <a:noFill/>
        </p:spPr>
        <p:txBody>
          <a:bodyPr wrap="square">
            <a:spAutoFit/>
          </a:bodyPr>
          <a:lstStyle/>
          <a:p>
            <a:r>
              <a:rPr lang="en-US" sz="1600" b="1" i="0" dirty="0">
                <a:solidFill>
                  <a:srgbClr val="44546A"/>
                </a:solidFill>
                <a:effectLst/>
                <a:latin typeface="+mn-lt"/>
              </a:rPr>
              <a:t>Analysis</a:t>
            </a:r>
            <a:r>
              <a:rPr lang="en-US" sz="1600" b="0" i="0" dirty="0">
                <a:solidFill>
                  <a:schemeClr val="accent4">
                    <a:lumMod val="50000"/>
                  </a:schemeClr>
                </a:solidFill>
                <a:effectLst/>
                <a:latin typeface="+mn-lt"/>
              </a:rPr>
              <a:t>: </a:t>
            </a:r>
            <a:r>
              <a:rPr lang="en-US" sz="1600" dirty="0">
                <a:solidFill>
                  <a:srgbClr val="44546A"/>
                </a:solidFill>
                <a:latin typeface="+mn-lt"/>
              </a:rPr>
              <a:t>This involves querying the data to extract meaningful insights.</a:t>
            </a:r>
          </a:p>
        </p:txBody>
      </p:sp>
      <p:graphicFrame>
        <p:nvGraphicFramePr>
          <p:cNvPr id="6" name="Diagram 5">
            <a:extLst>
              <a:ext uri="{FF2B5EF4-FFF2-40B4-BE49-F238E27FC236}">
                <a16:creationId xmlns:a16="http://schemas.microsoft.com/office/drawing/2014/main" id="{57D39A9F-7E18-FC0F-F0E5-B94F02B086B6}"/>
              </a:ext>
            </a:extLst>
          </p:cNvPr>
          <p:cNvGraphicFramePr/>
          <p:nvPr>
            <p:extLst>
              <p:ext uri="{D42A27DB-BD31-4B8C-83A1-F6EECF244321}">
                <p14:modId xmlns:p14="http://schemas.microsoft.com/office/powerpoint/2010/main" val="662917305"/>
              </p:ext>
            </p:extLst>
          </p:nvPr>
        </p:nvGraphicFramePr>
        <p:xfrm>
          <a:off x="971550" y="2514433"/>
          <a:ext cx="6096000" cy="95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11705E92-A72B-D511-01AE-9F9A8D2841C8}"/>
              </a:ext>
            </a:extLst>
          </p:cNvPr>
          <p:cNvGraphicFramePr/>
          <p:nvPr>
            <p:extLst>
              <p:ext uri="{D42A27DB-BD31-4B8C-83A1-F6EECF244321}">
                <p14:modId xmlns:p14="http://schemas.microsoft.com/office/powerpoint/2010/main" val="3304532448"/>
              </p:ext>
            </p:extLst>
          </p:nvPr>
        </p:nvGraphicFramePr>
        <p:xfrm>
          <a:off x="971550" y="4228932"/>
          <a:ext cx="6096000" cy="9541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descr="A cartoon of a bee&#10;&#10;Description automatically generated">
            <a:extLst>
              <a:ext uri="{FF2B5EF4-FFF2-40B4-BE49-F238E27FC236}">
                <a16:creationId xmlns:a16="http://schemas.microsoft.com/office/drawing/2014/main" id="{342E91DD-1D1C-8341-38A6-F3B8A16417F2}"/>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23805" y="1663996"/>
            <a:ext cx="2188315" cy="1969483"/>
          </a:xfrm>
          <a:prstGeom prst="rect">
            <a:avLst/>
          </a:prstGeom>
        </p:spPr>
      </p:pic>
      <p:pic>
        <p:nvPicPr>
          <p:cNvPr id="13" name="Picture 12" descr="A logo with text on it&#10;&#10;Description automatically generated">
            <a:extLst>
              <a:ext uri="{FF2B5EF4-FFF2-40B4-BE49-F238E27FC236}">
                <a16:creationId xmlns:a16="http://schemas.microsoft.com/office/drawing/2014/main" id="{2595EBA0-5802-C01F-1165-52291B6DA3CE}"/>
              </a:ext>
            </a:extLst>
          </p:cNvPr>
          <p:cNvPicPr>
            <a:picLocks noChangeAspect="1"/>
          </p:cNvPicPr>
          <p:nvPr/>
        </p:nvPicPr>
        <p:blipFill>
          <a:blip r:embed="rId13">
            <a:duotone>
              <a:prstClr val="black"/>
              <a:schemeClr val="accent1">
                <a:tint val="45000"/>
                <a:satMod val="400000"/>
              </a:schemeClr>
            </a:duotone>
            <a:alphaModFix amt="85000"/>
            <a:extLst>
              <a:ext uri="{28A0092B-C50C-407E-A947-70E740481C1C}">
                <a14:useLocalDpi xmlns:a14="http://schemas.microsoft.com/office/drawing/2010/main" val="0"/>
              </a:ext>
            </a:extLst>
          </a:blip>
          <a:stretch>
            <a:fillRect/>
          </a:stretch>
        </p:blipFill>
        <p:spPr>
          <a:xfrm>
            <a:off x="8023805" y="3927468"/>
            <a:ext cx="2872162" cy="1969483"/>
          </a:xfrm>
          <a:prstGeom prst="rect">
            <a:avLst/>
          </a:prstGeom>
        </p:spPr>
      </p:pic>
    </p:spTree>
    <p:extLst>
      <p:ext uri="{BB962C8B-B14F-4D97-AF65-F5344CB8AC3E}">
        <p14:creationId xmlns:p14="http://schemas.microsoft.com/office/powerpoint/2010/main" val="8311363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6" grpId="0">
        <p:bldAsOne/>
      </p:bldGraphic>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2081-5126-B1AD-294A-6E9A55CDB3E6}"/>
              </a:ext>
            </a:extLst>
          </p:cNvPr>
          <p:cNvSpPr>
            <a:spLocks noGrp="1"/>
          </p:cNvSpPr>
          <p:nvPr>
            <p:ph type="title"/>
          </p:nvPr>
        </p:nvSpPr>
        <p:spPr/>
        <p:txBody>
          <a:bodyPr/>
          <a:lstStyle/>
          <a:p>
            <a:r>
              <a:rPr lang="en-US" dirty="0"/>
              <a:t>Components of Big Data Architecture</a:t>
            </a:r>
          </a:p>
        </p:txBody>
      </p:sp>
      <p:sp>
        <p:nvSpPr>
          <p:cNvPr id="4" name="TextBox 3">
            <a:extLst>
              <a:ext uri="{FF2B5EF4-FFF2-40B4-BE49-F238E27FC236}">
                <a16:creationId xmlns:a16="http://schemas.microsoft.com/office/drawing/2014/main" id="{57965FDB-5CB0-772D-C0FB-E4458684DE56}"/>
              </a:ext>
            </a:extLst>
          </p:cNvPr>
          <p:cNvSpPr txBox="1"/>
          <p:nvPr/>
        </p:nvSpPr>
        <p:spPr>
          <a:xfrm>
            <a:off x="208634" y="1336407"/>
            <a:ext cx="10830841" cy="338554"/>
          </a:xfrm>
          <a:prstGeom prst="rect">
            <a:avLst/>
          </a:prstGeom>
          <a:noFill/>
        </p:spPr>
        <p:txBody>
          <a:bodyPr wrap="square">
            <a:spAutoFit/>
          </a:bodyPr>
          <a:lstStyle/>
          <a:p>
            <a:r>
              <a:rPr lang="en-US" sz="1600" b="1" i="0" dirty="0">
                <a:solidFill>
                  <a:srgbClr val="44546A"/>
                </a:solidFill>
                <a:effectLst/>
                <a:latin typeface="+mn-lt"/>
              </a:rPr>
              <a:t>Visualization</a:t>
            </a:r>
            <a:r>
              <a:rPr lang="en-US" sz="1600" b="0" i="0" dirty="0">
                <a:solidFill>
                  <a:schemeClr val="accent4">
                    <a:lumMod val="50000"/>
                  </a:schemeClr>
                </a:solidFill>
                <a:effectLst/>
                <a:latin typeface="+mn-lt"/>
              </a:rPr>
              <a:t>: </a:t>
            </a:r>
            <a:r>
              <a:rPr lang="en-US" sz="1600" b="0" i="0" dirty="0">
                <a:solidFill>
                  <a:srgbClr val="44546A"/>
                </a:solidFill>
                <a:effectLst/>
                <a:latin typeface="+mn-lt"/>
              </a:rPr>
              <a:t>P</a:t>
            </a:r>
            <a:r>
              <a:rPr lang="en-US" sz="1600" dirty="0">
                <a:solidFill>
                  <a:srgbClr val="44546A"/>
                </a:solidFill>
                <a:latin typeface="+mn-lt"/>
              </a:rPr>
              <a:t>resenting the data in a visual format like charts, graphs, reports, etc.</a:t>
            </a:r>
          </a:p>
        </p:txBody>
      </p:sp>
      <p:graphicFrame>
        <p:nvGraphicFramePr>
          <p:cNvPr id="6" name="Diagram 5">
            <a:extLst>
              <a:ext uri="{FF2B5EF4-FFF2-40B4-BE49-F238E27FC236}">
                <a16:creationId xmlns:a16="http://schemas.microsoft.com/office/drawing/2014/main" id="{44BDB0B4-7042-5639-EFC1-C69E8AB67F06}"/>
              </a:ext>
            </a:extLst>
          </p:cNvPr>
          <p:cNvGraphicFramePr/>
          <p:nvPr>
            <p:extLst>
              <p:ext uri="{D42A27DB-BD31-4B8C-83A1-F6EECF244321}">
                <p14:modId xmlns:p14="http://schemas.microsoft.com/office/powerpoint/2010/main" val="2836185354"/>
              </p:ext>
            </p:extLst>
          </p:nvPr>
        </p:nvGraphicFramePr>
        <p:xfrm>
          <a:off x="971550" y="2514433"/>
          <a:ext cx="6096000" cy="95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304298CD-5E08-048D-F06A-B5ABB91D4C13}"/>
              </a:ext>
            </a:extLst>
          </p:cNvPr>
          <p:cNvGraphicFramePr/>
          <p:nvPr>
            <p:extLst>
              <p:ext uri="{D42A27DB-BD31-4B8C-83A1-F6EECF244321}">
                <p14:modId xmlns:p14="http://schemas.microsoft.com/office/powerpoint/2010/main" val="2385624034"/>
              </p:ext>
            </p:extLst>
          </p:nvPr>
        </p:nvGraphicFramePr>
        <p:xfrm>
          <a:off x="971550" y="4228932"/>
          <a:ext cx="6096000" cy="9541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a:extLst>
              <a:ext uri="{FF2B5EF4-FFF2-40B4-BE49-F238E27FC236}">
                <a16:creationId xmlns:a16="http://schemas.microsoft.com/office/drawing/2014/main" id="{2FA3BA63-B659-9051-1F10-7AB119186F78}"/>
              </a:ext>
            </a:extLst>
          </p:cNvPr>
          <p:cNvPicPr>
            <a:picLocks noChangeAspect="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789629" y="2051595"/>
            <a:ext cx="2844202" cy="1599864"/>
          </a:xfrm>
          <a:prstGeom prst="rect">
            <a:avLst/>
          </a:prstGeom>
        </p:spPr>
      </p:pic>
      <p:pic>
        <p:nvPicPr>
          <p:cNvPr id="15" name="Picture 14" descr="A black background with text&#10;&#10;Description automatically generated">
            <a:extLst>
              <a:ext uri="{FF2B5EF4-FFF2-40B4-BE49-F238E27FC236}">
                <a16:creationId xmlns:a16="http://schemas.microsoft.com/office/drawing/2014/main" id="{3A573D2F-3C7E-FDAE-007C-951F3E333D33}"/>
              </a:ext>
            </a:extLst>
          </p:cNvPr>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52354" y="3583174"/>
            <a:ext cx="2949858" cy="1637832"/>
          </a:xfrm>
          <a:prstGeom prst="rect">
            <a:avLst/>
          </a:prstGeom>
        </p:spPr>
      </p:pic>
    </p:spTree>
    <p:extLst>
      <p:ext uri="{BB962C8B-B14F-4D97-AF65-F5344CB8AC3E}">
        <p14:creationId xmlns:p14="http://schemas.microsoft.com/office/powerpoint/2010/main" val="937122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6" grpId="0">
        <p:bldAsOne/>
      </p:bldGraphic>
      <p:bldGraphic spid="8"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92FF-DED8-13C5-81C5-02C8258B74CB}"/>
              </a:ext>
            </a:extLst>
          </p:cNvPr>
          <p:cNvSpPr>
            <a:spLocks noGrp="1"/>
          </p:cNvSpPr>
          <p:nvPr>
            <p:ph type="title"/>
          </p:nvPr>
        </p:nvSpPr>
        <p:spPr/>
        <p:txBody>
          <a:bodyPr/>
          <a:lstStyle/>
          <a:p>
            <a:r>
              <a:rPr lang="en-US" dirty="0"/>
              <a:t>Big Data Architecture</a:t>
            </a:r>
          </a:p>
        </p:txBody>
      </p:sp>
      <p:grpSp>
        <p:nvGrpSpPr>
          <p:cNvPr id="5" name="Group 4">
            <a:extLst>
              <a:ext uri="{FF2B5EF4-FFF2-40B4-BE49-F238E27FC236}">
                <a16:creationId xmlns:a16="http://schemas.microsoft.com/office/drawing/2014/main" id="{A58D2920-AC01-AC66-AC21-B91EDC21F340}"/>
              </a:ext>
            </a:extLst>
          </p:cNvPr>
          <p:cNvGrpSpPr/>
          <p:nvPr/>
        </p:nvGrpSpPr>
        <p:grpSpPr>
          <a:xfrm>
            <a:off x="7379597" y="1158448"/>
            <a:ext cx="2643347" cy="4168139"/>
            <a:chOff x="7379597" y="1158448"/>
            <a:chExt cx="2643347" cy="4168139"/>
          </a:xfrm>
        </p:grpSpPr>
        <p:pic>
          <p:nvPicPr>
            <p:cNvPr id="23" name="Picture 22">
              <a:extLst>
                <a:ext uri="{FF2B5EF4-FFF2-40B4-BE49-F238E27FC236}">
                  <a16:creationId xmlns:a16="http://schemas.microsoft.com/office/drawing/2014/main" id="{9E39E223-4F8F-A7F8-7651-4585538A1369}"/>
                </a:ext>
              </a:extLst>
            </p:cNvPr>
            <p:cNvPicPr>
              <a:picLocks noChangeAspect="1"/>
            </p:cNvPicPr>
            <p:nvPr/>
          </p:nvPicPr>
          <p:blipFill>
            <a:blip r:embed="rId3"/>
            <a:stretch>
              <a:fillRect/>
            </a:stretch>
          </p:blipFill>
          <p:spPr>
            <a:xfrm rot="16200000">
              <a:off x="7679370" y="858675"/>
              <a:ext cx="2013005" cy="2612552"/>
            </a:xfrm>
            <a:prstGeom prst="rect">
              <a:avLst/>
            </a:prstGeom>
          </p:spPr>
        </p:pic>
        <p:pic>
          <p:nvPicPr>
            <p:cNvPr id="26" name="Picture 25">
              <a:extLst>
                <a:ext uri="{FF2B5EF4-FFF2-40B4-BE49-F238E27FC236}">
                  <a16:creationId xmlns:a16="http://schemas.microsoft.com/office/drawing/2014/main" id="{40853207-4A73-B515-A156-66E18D2559EF}"/>
                </a:ext>
              </a:extLst>
            </p:cNvPr>
            <p:cNvPicPr>
              <a:picLocks noChangeAspect="1"/>
            </p:cNvPicPr>
            <p:nvPr/>
          </p:nvPicPr>
          <p:blipFill>
            <a:blip r:embed="rId3"/>
            <a:stretch>
              <a:fillRect/>
            </a:stretch>
          </p:blipFill>
          <p:spPr>
            <a:xfrm rot="16200000">
              <a:off x="7710165" y="3013809"/>
              <a:ext cx="2013005" cy="2612552"/>
            </a:xfrm>
            <a:prstGeom prst="rect">
              <a:avLst/>
            </a:prstGeom>
          </p:spPr>
        </p:pic>
      </p:grpSp>
      <p:sp>
        <p:nvSpPr>
          <p:cNvPr id="6" name="Rectangle 5">
            <a:extLst>
              <a:ext uri="{FF2B5EF4-FFF2-40B4-BE49-F238E27FC236}">
                <a16:creationId xmlns:a16="http://schemas.microsoft.com/office/drawing/2014/main" id="{770DC755-1B55-8F30-1CB6-89B14DD49237}"/>
              </a:ext>
            </a:extLst>
          </p:cNvPr>
          <p:cNvSpPr/>
          <p:nvPr/>
        </p:nvSpPr>
        <p:spPr>
          <a:xfrm>
            <a:off x="852152" y="2136973"/>
            <a:ext cx="1191539" cy="244792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b="1" dirty="0">
                <a:solidFill>
                  <a:srgbClr val="44546A"/>
                </a:solidFill>
              </a:rPr>
              <a:t>Data Sources</a:t>
            </a:r>
          </a:p>
        </p:txBody>
      </p:sp>
      <p:sp>
        <p:nvSpPr>
          <p:cNvPr id="7" name="Rectangle 6">
            <a:extLst>
              <a:ext uri="{FF2B5EF4-FFF2-40B4-BE49-F238E27FC236}">
                <a16:creationId xmlns:a16="http://schemas.microsoft.com/office/drawing/2014/main" id="{7C53C384-12E4-FE18-4E85-346459734406}"/>
              </a:ext>
            </a:extLst>
          </p:cNvPr>
          <p:cNvSpPr/>
          <p:nvPr/>
        </p:nvSpPr>
        <p:spPr>
          <a:xfrm>
            <a:off x="2611144" y="3517600"/>
            <a:ext cx="2085975" cy="115579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b="1" dirty="0">
                <a:solidFill>
                  <a:srgbClr val="44546A"/>
                </a:solidFill>
              </a:rPr>
              <a:t>Real Time Ingestion</a:t>
            </a:r>
          </a:p>
        </p:txBody>
      </p:sp>
      <p:sp>
        <p:nvSpPr>
          <p:cNvPr id="8" name="Rectangle 7">
            <a:extLst>
              <a:ext uri="{FF2B5EF4-FFF2-40B4-BE49-F238E27FC236}">
                <a16:creationId xmlns:a16="http://schemas.microsoft.com/office/drawing/2014/main" id="{462F1745-508A-0C5E-D8B2-2354A831C4DD}"/>
              </a:ext>
            </a:extLst>
          </p:cNvPr>
          <p:cNvSpPr/>
          <p:nvPr/>
        </p:nvSpPr>
        <p:spPr>
          <a:xfrm>
            <a:off x="5004462" y="2077881"/>
            <a:ext cx="2085975" cy="115579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b="1" dirty="0">
                <a:solidFill>
                  <a:srgbClr val="44546A"/>
                </a:solidFill>
              </a:rPr>
              <a:t>Batch </a:t>
            </a:r>
          </a:p>
          <a:p>
            <a:pPr algn="ctr"/>
            <a:r>
              <a:rPr lang="en-US" sz="1800" b="1" dirty="0">
                <a:solidFill>
                  <a:srgbClr val="44546A"/>
                </a:solidFill>
              </a:rPr>
              <a:t>Processing</a:t>
            </a:r>
          </a:p>
        </p:txBody>
      </p:sp>
      <p:sp>
        <p:nvSpPr>
          <p:cNvPr id="9" name="Rectangle 8">
            <a:extLst>
              <a:ext uri="{FF2B5EF4-FFF2-40B4-BE49-F238E27FC236}">
                <a16:creationId xmlns:a16="http://schemas.microsoft.com/office/drawing/2014/main" id="{FFDC49B6-390F-083C-EE2E-996236636566}"/>
              </a:ext>
            </a:extLst>
          </p:cNvPr>
          <p:cNvSpPr/>
          <p:nvPr/>
        </p:nvSpPr>
        <p:spPr>
          <a:xfrm>
            <a:off x="1883690" y="5012147"/>
            <a:ext cx="8643594" cy="687405"/>
          </a:xfrm>
          <a:prstGeom prst="rect">
            <a:avLst/>
          </a:prstGeom>
          <a:solidFill>
            <a:schemeClr val="accent4">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b="1" dirty="0">
                <a:solidFill>
                  <a:srgbClr val="44546A"/>
                </a:solidFill>
              </a:rPr>
              <a:t>Orchestration</a:t>
            </a:r>
          </a:p>
        </p:txBody>
      </p:sp>
      <p:sp>
        <p:nvSpPr>
          <p:cNvPr id="10" name="Rectangle 9">
            <a:extLst>
              <a:ext uri="{FF2B5EF4-FFF2-40B4-BE49-F238E27FC236}">
                <a16:creationId xmlns:a16="http://schemas.microsoft.com/office/drawing/2014/main" id="{BB4195A8-939C-FF68-8239-7BC57C57B9D5}"/>
              </a:ext>
            </a:extLst>
          </p:cNvPr>
          <p:cNvSpPr/>
          <p:nvPr/>
        </p:nvSpPr>
        <p:spPr>
          <a:xfrm>
            <a:off x="2624311" y="2077881"/>
            <a:ext cx="2085975" cy="115579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b="1" dirty="0">
                <a:solidFill>
                  <a:srgbClr val="44546A"/>
                </a:solidFill>
              </a:rPr>
              <a:t>Data Storage</a:t>
            </a:r>
          </a:p>
        </p:txBody>
      </p:sp>
      <p:sp>
        <p:nvSpPr>
          <p:cNvPr id="11" name="Rectangle 10">
            <a:extLst>
              <a:ext uri="{FF2B5EF4-FFF2-40B4-BE49-F238E27FC236}">
                <a16:creationId xmlns:a16="http://schemas.microsoft.com/office/drawing/2014/main" id="{85F4C0E8-EEB9-C424-719C-412B4F650042}"/>
              </a:ext>
            </a:extLst>
          </p:cNvPr>
          <p:cNvSpPr/>
          <p:nvPr/>
        </p:nvSpPr>
        <p:spPr>
          <a:xfrm>
            <a:off x="7570959" y="2818895"/>
            <a:ext cx="2085975" cy="115579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b="1" dirty="0">
                <a:solidFill>
                  <a:srgbClr val="44546A"/>
                </a:solidFill>
              </a:rPr>
              <a:t>Analytical Data Store</a:t>
            </a:r>
          </a:p>
        </p:txBody>
      </p:sp>
      <p:sp>
        <p:nvSpPr>
          <p:cNvPr id="12" name="Rectangle 11">
            <a:extLst>
              <a:ext uri="{FF2B5EF4-FFF2-40B4-BE49-F238E27FC236}">
                <a16:creationId xmlns:a16="http://schemas.microsoft.com/office/drawing/2014/main" id="{3ACFCFB4-4E45-2911-4E6E-CA606BCA2B25}"/>
              </a:ext>
            </a:extLst>
          </p:cNvPr>
          <p:cNvSpPr/>
          <p:nvPr/>
        </p:nvSpPr>
        <p:spPr>
          <a:xfrm>
            <a:off x="5004462" y="3510957"/>
            <a:ext cx="2085975" cy="115579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b="1" dirty="0">
                <a:solidFill>
                  <a:srgbClr val="44546A"/>
                </a:solidFill>
              </a:rPr>
              <a:t>Stream Processing</a:t>
            </a:r>
          </a:p>
        </p:txBody>
      </p:sp>
      <p:sp>
        <p:nvSpPr>
          <p:cNvPr id="13" name="Rectangle 12">
            <a:extLst>
              <a:ext uri="{FF2B5EF4-FFF2-40B4-BE49-F238E27FC236}">
                <a16:creationId xmlns:a16="http://schemas.microsoft.com/office/drawing/2014/main" id="{3610FA4B-F8FA-17D3-5753-CA5D02C2D917}"/>
              </a:ext>
            </a:extLst>
          </p:cNvPr>
          <p:cNvSpPr/>
          <p:nvPr/>
        </p:nvSpPr>
        <p:spPr>
          <a:xfrm>
            <a:off x="9925145" y="2049516"/>
            <a:ext cx="1414702" cy="26512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b="1" dirty="0">
                <a:solidFill>
                  <a:srgbClr val="44546A"/>
                </a:solidFill>
              </a:rPr>
              <a:t>Analytics and Reporting</a:t>
            </a:r>
          </a:p>
        </p:txBody>
      </p:sp>
      <p:grpSp>
        <p:nvGrpSpPr>
          <p:cNvPr id="3" name="Group 2">
            <a:extLst>
              <a:ext uri="{FF2B5EF4-FFF2-40B4-BE49-F238E27FC236}">
                <a16:creationId xmlns:a16="http://schemas.microsoft.com/office/drawing/2014/main" id="{D3841129-F044-1597-F406-06343BE7696C}"/>
              </a:ext>
            </a:extLst>
          </p:cNvPr>
          <p:cNvGrpSpPr/>
          <p:nvPr/>
        </p:nvGrpSpPr>
        <p:grpSpPr>
          <a:xfrm>
            <a:off x="1778478" y="2346339"/>
            <a:ext cx="1191539" cy="2292996"/>
            <a:chOff x="1778478" y="2346339"/>
            <a:chExt cx="1191539" cy="2292996"/>
          </a:xfrm>
        </p:grpSpPr>
        <p:pic>
          <p:nvPicPr>
            <p:cNvPr id="15" name="Picture 14">
              <a:extLst>
                <a:ext uri="{FF2B5EF4-FFF2-40B4-BE49-F238E27FC236}">
                  <a16:creationId xmlns:a16="http://schemas.microsoft.com/office/drawing/2014/main" id="{3A71F7D0-B3F3-C410-3C53-EA87AA32F656}"/>
                </a:ext>
              </a:extLst>
            </p:cNvPr>
            <p:cNvPicPr>
              <a:picLocks noChangeAspect="1"/>
            </p:cNvPicPr>
            <p:nvPr/>
          </p:nvPicPr>
          <p:blipFill>
            <a:blip r:embed="rId4"/>
            <a:stretch>
              <a:fillRect/>
            </a:stretch>
          </p:blipFill>
          <p:spPr>
            <a:xfrm>
              <a:off x="1778478" y="2346339"/>
              <a:ext cx="1191539" cy="1196307"/>
            </a:xfrm>
            <a:prstGeom prst="rect">
              <a:avLst/>
            </a:prstGeom>
          </p:spPr>
        </p:pic>
        <p:pic>
          <p:nvPicPr>
            <p:cNvPr id="16" name="Picture 15">
              <a:extLst>
                <a:ext uri="{FF2B5EF4-FFF2-40B4-BE49-F238E27FC236}">
                  <a16:creationId xmlns:a16="http://schemas.microsoft.com/office/drawing/2014/main" id="{36829434-0437-7A87-13DF-16AFE418E772}"/>
                </a:ext>
              </a:extLst>
            </p:cNvPr>
            <p:cNvPicPr>
              <a:picLocks noChangeAspect="1"/>
            </p:cNvPicPr>
            <p:nvPr/>
          </p:nvPicPr>
          <p:blipFill>
            <a:blip r:embed="rId4"/>
            <a:stretch>
              <a:fillRect/>
            </a:stretch>
          </p:blipFill>
          <p:spPr>
            <a:xfrm flipV="1">
              <a:off x="1801704" y="3510957"/>
              <a:ext cx="1123882" cy="1128378"/>
            </a:xfrm>
            <a:prstGeom prst="rect">
              <a:avLst/>
            </a:prstGeom>
          </p:spPr>
        </p:pic>
      </p:grpSp>
      <p:grpSp>
        <p:nvGrpSpPr>
          <p:cNvPr id="4" name="Group 3">
            <a:extLst>
              <a:ext uri="{FF2B5EF4-FFF2-40B4-BE49-F238E27FC236}">
                <a16:creationId xmlns:a16="http://schemas.microsoft.com/office/drawing/2014/main" id="{2BC516AF-3BBD-7D11-1F55-0A95B25E2A71}"/>
              </a:ext>
            </a:extLst>
          </p:cNvPr>
          <p:cNvGrpSpPr/>
          <p:nvPr/>
        </p:nvGrpSpPr>
        <p:grpSpPr>
          <a:xfrm>
            <a:off x="6808043" y="2195908"/>
            <a:ext cx="1211833" cy="2461690"/>
            <a:chOff x="6808043" y="2195908"/>
            <a:chExt cx="1211833" cy="2461690"/>
          </a:xfrm>
        </p:grpSpPr>
        <p:pic>
          <p:nvPicPr>
            <p:cNvPr id="17" name="Picture 16">
              <a:extLst>
                <a:ext uri="{FF2B5EF4-FFF2-40B4-BE49-F238E27FC236}">
                  <a16:creationId xmlns:a16="http://schemas.microsoft.com/office/drawing/2014/main" id="{B97EF0F0-68CA-7CD9-C71F-823C34FD25A5}"/>
                </a:ext>
              </a:extLst>
            </p:cNvPr>
            <p:cNvPicPr>
              <a:picLocks noChangeAspect="1"/>
            </p:cNvPicPr>
            <p:nvPr/>
          </p:nvPicPr>
          <p:blipFill>
            <a:blip r:embed="rId4"/>
            <a:stretch>
              <a:fillRect/>
            </a:stretch>
          </p:blipFill>
          <p:spPr>
            <a:xfrm>
              <a:off x="6828337" y="3461292"/>
              <a:ext cx="1191539" cy="1196306"/>
            </a:xfrm>
            <a:prstGeom prst="rect">
              <a:avLst/>
            </a:prstGeom>
          </p:spPr>
        </p:pic>
        <p:pic>
          <p:nvPicPr>
            <p:cNvPr id="20" name="Picture 19">
              <a:extLst>
                <a:ext uri="{FF2B5EF4-FFF2-40B4-BE49-F238E27FC236}">
                  <a16:creationId xmlns:a16="http://schemas.microsoft.com/office/drawing/2014/main" id="{D76804C1-D028-A771-1A0D-9084BFA3959E}"/>
                </a:ext>
              </a:extLst>
            </p:cNvPr>
            <p:cNvPicPr>
              <a:picLocks noChangeAspect="1"/>
            </p:cNvPicPr>
            <p:nvPr/>
          </p:nvPicPr>
          <p:blipFill>
            <a:blip r:embed="rId4"/>
            <a:stretch>
              <a:fillRect/>
            </a:stretch>
          </p:blipFill>
          <p:spPr>
            <a:xfrm flipV="1">
              <a:off x="6808043" y="2195908"/>
              <a:ext cx="1191540" cy="1196307"/>
            </a:xfrm>
            <a:prstGeom prst="rect">
              <a:avLst/>
            </a:prstGeom>
          </p:spPr>
        </p:pic>
      </p:grpSp>
      <p:pic>
        <p:nvPicPr>
          <p:cNvPr id="27" name="Picture 26">
            <a:extLst>
              <a:ext uri="{FF2B5EF4-FFF2-40B4-BE49-F238E27FC236}">
                <a16:creationId xmlns:a16="http://schemas.microsoft.com/office/drawing/2014/main" id="{71537E44-AFC4-ECC4-9007-013A14AD00B4}"/>
              </a:ext>
            </a:extLst>
          </p:cNvPr>
          <p:cNvPicPr>
            <a:picLocks noChangeAspect="1"/>
          </p:cNvPicPr>
          <p:nvPr/>
        </p:nvPicPr>
        <p:blipFill>
          <a:blip r:embed="rId5"/>
          <a:stretch>
            <a:fillRect/>
          </a:stretch>
        </p:blipFill>
        <p:spPr>
          <a:xfrm>
            <a:off x="9279706" y="2828036"/>
            <a:ext cx="1151187" cy="1155792"/>
          </a:xfrm>
          <a:prstGeom prst="rect">
            <a:avLst/>
          </a:prstGeom>
        </p:spPr>
      </p:pic>
    </p:spTree>
    <p:extLst>
      <p:ext uri="{BB962C8B-B14F-4D97-AF65-F5344CB8AC3E}">
        <p14:creationId xmlns:p14="http://schemas.microsoft.com/office/powerpoint/2010/main" val="3885545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0-#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05AB-F09F-76E7-8F5B-9405C279B6EF}"/>
              </a:ext>
            </a:extLst>
          </p:cNvPr>
          <p:cNvSpPr>
            <a:spLocks noGrp="1"/>
          </p:cNvSpPr>
          <p:nvPr>
            <p:ph type="title"/>
          </p:nvPr>
        </p:nvSpPr>
        <p:spPr/>
        <p:txBody>
          <a:bodyPr/>
          <a:lstStyle/>
          <a:p>
            <a:r>
              <a:rPr lang="en-US" dirty="0"/>
              <a:t>Sources of Big Data Generation</a:t>
            </a:r>
          </a:p>
        </p:txBody>
      </p:sp>
      <p:sp>
        <p:nvSpPr>
          <p:cNvPr id="4" name="TextBox 3">
            <a:extLst>
              <a:ext uri="{FF2B5EF4-FFF2-40B4-BE49-F238E27FC236}">
                <a16:creationId xmlns:a16="http://schemas.microsoft.com/office/drawing/2014/main" id="{096211C4-A28A-9B82-6606-87B810E1FF0B}"/>
              </a:ext>
            </a:extLst>
          </p:cNvPr>
          <p:cNvSpPr txBox="1"/>
          <p:nvPr/>
        </p:nvSpPr>
        <p:spPr>
          <a:xfrm>
            <a:off x="139040" y="1626678"/>
            <a:ext cx="2155231" cy="338554"/>
          </a:xfrm>
          <a:prstGeom prst="rect">
            <a:avLst/>
          </a:prstGeom>
          <a:noFill/>
        </p:spPr>
        <p:txBody>
          <a:bodyPr wrap="square">
            <a:spAutoFit/>
          </a:bodyPr>
          <a:lstStyle/>
          <a:p>
            <a:pPr algn="ctr"/>
            <a:r>
              <a:rPr lang="en-US" sz="1600" b="1" dirty="0">
                <a:solidFill>
                  <a:srgbClr val="44546A"/>
                </a:solidFill>
                <a:effectLst/>
                <a:latin typeface="+mn-lt"/>
                <a:ea typeface="Segoe UI" panose="020B0502040204020203" pitchFamily="34" charset="0"/>
              </a:rPr>
              <a:t>Web &amp; </a:t>
            </a:r>
            <a:r>
              <a:rPr lang="en-US" sz="1600" b="1" dirty="0">
                <a:solidFill>
                  <a:srgbClr val="44546A"/>
                </a:solidFill>
                <a:latin typeface="+mn-lt"/>
                <a:ea typeface="Segoe UI" panose="020B0502040204020203" pitchFamily="34" charset="0"/>
              </a:rPr>
              <a:t>s</a:t>
            </a:r>
            <a:r>
              <a:rPr lang="en-US" sz="1600" b="1" dirty="0">
                <a:solidFill>
                  <a:srgbClr val="44546A"/>
                </a:solidFill>
                <a:effectLst/>
                <a:latin typeface="+mn-lt"/>
                <a:ea typeface="Segoe UI" panose="020B0502040204020203" pitchFamily="34" charset="0"/>
              </a:rPr>
              <a:t>ocial media </a:t>
            </a:r>
            <a:endParaRPr lang="en-US" sz="1600" b="1" dirty="0">
              <a:solidFill>
                <a:srgbClr val="44546A"/>
              </a:solidFill>
              <a:latin typeface="+mn-lt"/>
            </a:endParaRPr>
          </a:p>
        </p:txBody>
      </p:sp>
      <p:sp>
        <p:nvSpPr>
          <p:cNvPr id="8" name="TextBox 7">
            <a:extLst>
              <a:ext uri="{FF2B5EF4-FFF2-40B4-BE49-F238E27FC236}">
                <a16:creationId xmlns:a16="http://schemas.microsoft.com/office/drawing/2014/main" id="{8EC386E4-D9F0-7448-0F31-3E1D94B4B57F}"/>
              </a:ext>
            </a:extLst>
          </p:cNvPr>
          <p:cNvSpPr txBox="1"/>
          <p:nvPr/>
        </p:nvSpPr>
        <p:spPr>
          <a:xfrm>
            <a:off x="2363158" y="1662518"/>
            <a:ext cx="8571540" cy="738664"/>
          </a:xfrm>
          <a:prstGeom prst="rect">
            <a:avLst/>
          </a:prstGeom>
          <a:noFill/>
        </p:spPr>
        <p:txBody>
          <a:bodyPr wrap="square">
            <a:spAutoFit/>
          </a:bodyPr>
          <a:lstStyle/>
          <a:p>
            <a:r>
              <a:rPr lang="en-US" sz="1400" dirty="0">
                <a:solidFill>
                  <a:srgbClr val="44546A"/>
                </a:solidFill>
                <a:latin typeface="+mj-lt"/>
              </a:rPr>
              <a:t>The largest sources of Big Data. It includes clicks, logs, posts, tweets, etc. Every interaction of users with the internet, be it clicking on a link, liking a post, sharing a tweet, etc. generates data. Social media platforms like Facebook, Twitter, Instagram, etc., generate a huge amount of data daily.</a:t>
            </a:r>
          </a:p>
        </p:txBody>
      </p:sp>
      <p:cxnSp>
        <p:nvCxnSpPr>
          <p:cNvPr id="11" name="Straight Connector 10">
            <a:extLst>
              <a:ext uri="{FF2B5EF4-FFF2-40B4-BE49-F238E27FC236}">
                <a16:creationId xmlns:a16="http://schemas.microsoft.com/office/drawing/2014/main" id="{E77B254B-2F6F-C792-5E13-C5B2FD969E3B}"/>
              </a:ext>
            </a:extLst>
          </p:cNvPr>
          <p:cNvCxnSpPr/>
          <p:nvPr/>
        </p:nvCxnSpPr>
        <p:spPr>
          <a:xfrm>
            <a:off x="2294276" y="1599238"/>
            <a:ext cx="0" cy="12830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3BA068-7AFD-D016-A2C3-07C09E76C980}"/>
              </a:ext>
            </a:extLst>
          </p:cNvPr>
          <p:cNvCxnSpPr>
            <a:cxnSpLocks/>
          </p:cNvCxnSpPr>
          <p:nvPr/>
        </p:nvCxnSpPr>
        <p:spPr>
          <a:xfrm flipH="1" flipV="1">
            <a:off x="208634" y="1590838"/>
            <a:ext cx="10726064" cy="7168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BDF9D5F-A4B6-2B14-298E-6F4CAAC8B504}"/>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82688" y="3517900"/>
            <a:ext cx="1625970" cy="1625970"/>
          </a:xfrm>
          <a:prstGeom prst="rect">
            <a:avLst/>
          </a:prstGeom>
        </p:spPr>
      </p:pic>
      <p:pic>
        <p:nvPicPr>
          <p:cNvPr id="22" name="Picture 21">
            <a:extLst>
              <a:ext uri="{FF2B5EF4-FFF2-40B4-BE49-F238E27FC236}">
                <a16:creationId xmlns:a16="http://schemas.microsoft.com/office/drawing/2014/main" id="{2131AAA6-44C2-7ACC-C77B-FC372E64102D}"/>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672319" y="3429000"/>
            <a:ext cx="1625970" cy="1803770"/>
          </a:xfrm>
          <a:prstGeom prst="rect">
            <a:avLst/>
          </a:prstGeom>
        </p:spPr>
      </p:pic>
      <p:pic>
        <p:nvPicPr>
          <p:cNvPr id="23" name="Picture 22">
            <a:extLst>
              <a:ext uri="{FF2B5EF4-FFF2-40B4-BE49-F238E27FC236}">
                <a16:creationId xmlns:a16="http://schemas.microsoft.com/office/drawing/2014/main" id="{5E0C5B6A-E126-6776-1D5E-AFC20B3288D5}"/>
              </a:ext>
            </a:extLst>
          </p:cNvPr>
          <p:cNvPicPr>
            <a:picLocks noChangeAspect="1"/>
          </p:cNvPicPr>
          <p:nvPr/>
        </p:nvPicPr>
        <p:blipFill>
          <a:blip r:embed="rId6">
            <a:duotone>
              <a:schemeClr val="accent5">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693057" y="3517900"/>
            <a:ext cx="1625970" cy="1625970"/>
          </a:xfrm>
          <a:prstGeom prst="rect">
            <a:avLst/>
          </a:prstGeom>
        </p:spPr>
      </p:pic>
      <p:pic>
        <p:nvPicPr>
          <p:cNvPr id="24" name="Picture 23">
            <a:extLst>
              <a:ext uri="{FF2B5EF4-FFF2-40B4-BE49-F238E27FC236}">
                <a16:creationId xmlns:a16="http://schemas.microsoft.com/office/drawing/2014/main" id="{5DFF4B92-8E51-64A0-587F-35866232A0EF}"/>
              </a:ext>
            </a:extLst>
          </p:cNvPr>
          <p:cNvPicPr>
            <a:picLocks noChangeAspect="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9203426" y="3672758"/>
            <a:ext cx="1316254" cy="1316254"/>
          </a:xfrm>
          <a:prstGeom prst="rect">
            <a:avLst/>
          </a:prstGeom>
        </p:spPr>
      </p:pic>
      <p:cxnSp>
        <p:nvCxnSpPr>
          <p:cNvPr id="7" name="Straight Connector 6">
            <a:extLst>
              <a:ext uri="{FF2B5EF4-FFF2-40B4-BE49-F238E27FC236}">
                <a16:creationId xmlns:a16="http://schemas.microsoft.com/office/drawing/2014/main" id="{99A604E7-A7F3-619D-C102-3DEE44DE0838}"/>
              </a:ext>
            </a:extLst>
          </p:cNvPr>
          <p:cNvCxnSpPr>
            <a:cxnSpLocks/>
          </p:cNvCxnSpPr>
          <p:nvPr/>
        </p:nvCxnSpPr>
        <p:spPr>
          <a:xfrm>
            <a:off x="1969881" y="5732821"/>
            <a:ext cx="8456493"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E48CF2-1100-FF1D-C9A4-2B7621B74EC7}"/>
              </a:ext>
            </a:extLst>
          </p:cNvPr>
          <p:cNvSpPr txBox="1"/>
          <p:nvPr/>
        </p:nvSpPr>
        <p:spPr>
          <a:xfrm>
            <a:off x="2063187" y="5138206"/>
            <a:ext cx="1019175" cy="338554"/>
          </a:xfrm>
          <a:prstGeom prst="rect">
            <a:avLst/>
          </a:prstGeom>
          <a:noFill/>
        </p:spPr>
        <p:txBody>
          <a:bodyPr wrap="square">
            <a:spAutoFit/>
          </a:bodyPr>
          <a:lstStyle/>
          <a:p>
            <a:r>
              <a:rPr lang="en-US" sz="1600" b="1" dirty="0">
                <a:solidFill>
                  <a:srgbClr val="44546A"/>
                </a:solidFill>
                <a:latin typeface="+mj-lt"/>
              </a:rPr>
              <a:t>Clicks</a:t>
            </a:r>
            <a:endParaRPr lang="en-US" b="1" dirty="0"/>
          </a:p>
        </p:txBody>
      </p:sp>
      <p:sp>
        <p:nvSpPr>
          <p:cNvPr id="14" name="TextBox 13">
            <a:extLst>
              <a:ext uri="{FF2B5EF4-FFF2-40B4-BE49-F238E27FC236}">
                <a16:creationId xmlns:a16="http://schemas.microsoft.com/office/drawing/2014/main" id="{C130DC1A-9BD6-DDFC-F524-DB4CF8B24407}"/>
              </a:ext>
            </a:extLst>
          </p:cNvPr>
          <p:cNvSpPr txBox="1"/>
          <p:nvPr/>
        </p:nvSpPr>
        <p:spPr>
          <a:xfrm>
            <a:off x="4795116" y="5143870"/>
            <a:ext cx="586509" cy="338554"/>
          </a:xfrm>
          <a:prstGeom prst="rect">
            <a:avLst/>
          </a:prstGeom>
          <a:noFill/>
        </p:spPr>
        <p:txBody>
          <a:bodyPr wrap="square">
            <a:spAutoFit/>
          </a:bodyPr>
          <a:lstStyle/>
          <a:p>
            <a:r>
              <a:rPr lang="en-US" sz="1600" b="1" dirty="0">
                <a:solidFill>
                  <a:srgbClr val="44546A"/>
                </a:solidFill>
                <a:latin typeface="+mj-lt"/>
              </a:rPr>
              <a:t>Log</a:t>
            </a:r>
          </a:p>
        </p:txBody>
      </p:sp>
      <p:sp>
        <p:nvSpPr>
          <p:cNvPr id="16" name="TextBox 15">
            <a:extLst>
              <a:ext uri="{FF2B5EF4-FFF2-40B4-BE49-F238E27FC236}">
                <a16:creationId xmlns:a16="http://schemas.microsoft.com/office/drawing/2014/main" id="{57D3C9D8-EE2B-952A-47C8-1B990A4CF3F2}"/>
              </a:ext>
            </a:extLst>
          </p:cNvPr>
          <p:cNvSpPr txBox="1"/>
          <p:nvPr/>
        </p:nvSpPr>
        <p:spPr>
          <a:xfrm>
            <a:off x="7232464" y="5138206"/>
            <a:ext cx="1019175" cy="338554"/>
          </a:xfrm>
          <a:prstGeom prst="rect">
            <a:avLst/>
          </a:prstGeom>
          <a:noFill/>
        </p:spPr>
        <p:txBody>
          <a:bodyPr wrap="square">
            <a:spAutoFit/>
          </a:bodyPr>
          <a:lstStyle/>
          <a:p>
            <a:r>
              <a:rPr lang="en-US" sz="1600" b="1" dirty="0">
                <a:solidFill>
                  <a:srgbClr val="44546A"/>
                </a:solidFill>
                <a:latin typeface="+mj-lt"/>
              </a:rPr>
              <a:t>Posts</a:t>
            </a:r>
            <a:endParaRPr lang="en-US" b="1" dirty="0"/>
          </a:p>
        </p:txBody>
      </p:sp>
      <p:sp>
        <p:nvSpPr>
          <p:cNvPr id="18" name="TextBox 17">
            <a:extLst>
              <a:ext uri="{FF2B5EF4-FFF2-40B4-BE49-F238E27FC236}">
                <a16:creationId xmlns:a16="http://schemas.microsoft.com/office/drawing/2014/main" id="{0F547761-7574-7A66-E272-9B0E0879886D}"/>
              </a:ext>
            </a:extLst>
          </p:cNvPr>
          <p:cNvSpPr txBox="1"/>
          <p:nvPr/>
        </p:nvSpPr>
        <p:spPr>
          <a:xfrm>
            <a:off x="9500505" y="5138206"/>
            <a:ext cx="1019175" cy="338554"/>
          </a:xfrm>
          <a:prstGeom prst="rect">
            <a:avLst/>
          </a:prstGeom>
          <a:noFill/>
        </p:spPr>
        <p:txBody>
          <a:bodyPr wrap="square">
            <a:spAutoFit/>
          </a:bodyPr>
          <a:lstStyle/>
          <a:p>
            <a:r>
              <a:rPr lang="en-US" sz="1600" b="1" dirty="0">
                <a:solidFill>
                  <a:srgbClr val="44546A"/>
                </a:solidFill>
                <a:latin typeface="+mj-lt"/>
              </a:rPr>
              <a:t>tweets</a:t>
            </a:r>
          </a:p>
        </p:txBody>
      </p:sp>
    </p:spTree>
    <p:extLst>
      <p:ext uri="{BB962C8B-B14F-4D97-AF65-F5344CB8AC3E}">
        <p14:creationId xmlns:p14="http://schemas.microsoft.com/office/powerpoint/2010/main" val="1317649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5" grpId="0"/>
      <p:bldP spid="14" grpId="0"/>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05AB-F09F-76E7-8F5B-9405C279B6EF}"/>
              </a:ext>
            </a:extLst>
          </p:cNvPr>
          <p:cNvSpPr>
            <a:spLocks noGrp="1"/>
          </p:cNvSpPr>
          <p:nvPr>
            <p:ph type="title"/>
          </p:nvPr>
        </p:nvSpPr>
        <p:spPr/>
        <p:txBody>
          <a:bodyPr/>
          <a:lstStyle/>
          <a:p>
            <a:r>
              <a:rPr lang="en-US" dirty="0"/>
              <a:t>Sources of Big Data Generation</a:t>
            </a:r>
          </a:p>
        </p:txBody>
      </p:sp>
      <p:sp>
        <p:nvSpPr>
          <p:cNvPr id="4" name="TextBox 3">
            <a:extLst>
              <a:ext uri="{FF2B5EF4-FFF2-40B4-BE49-F238E27FC236}">
                <a16:creationId xmlns:a16="http://schemas.microsoft.com/office/drawing/2014/main" id="{096211C4-A28A-9B82-6606-87B810E1FF0B}"/>
              </a:ext>
            </a:extLst>
          </p:cNvPr>
          <p:cNvSpPr txBox="1"/>
          <p:nvPr/>
        </p:nvSpPr>
        <p:spPr>
          <a:xfrm>
            <a:off x="277585" y="1599238"/>
            <a:ext cx="2016690" cy="338554"/>
          </a:xfrm>
          <a:prstGeom prst="rect">
            <a:avLst/>
          </a:prstGeom>
          <a:noFill/>
        </p:spPr>
        <p:txBody>
          <a:bodyPr wrap="square">
            <a:spAutoFit/>
          </a:bodyPr>
          <a:lstStyle/>
          <a:p>
            <a:pPr algn="ctr"/>
            <a:r>
              <a:rPr lang="en-US" sz="1600" b="1" dirty="0">
                <a:solidFill>
                  <a:srgbClr val="44546A"/>
                </a:solidFill>
                <a:effectLst/>
                <a:latin typeface="+mn-lt"/>
                <a:ea typeface="Segoe UI" panose="020B0502040204020203" pitchFamily="34" charset="0"/>
              </a:rPr>
              <a:t>Mobile devices </a:t>
            </a:r>
            <a:endParaRPr lang="en-US" sz="1600" b="1" dirty="0">
              <a:solidFill>
                <a:srgbClr val="44546A"/>
              </a:solidFill>
              <a:latin typeface="+mn-lt"/>
            </a:endParaRPr>
          </a:p>
        </p:txBody>
      </p:sp>
      <p:sp>
        <p:nvSpPr>
          <p:cNvPr id="8" name="TextBox 7">
            <a:extLst>
              <a:ext uri="{FF2B5EF4-FFF2-40B4-BE49-F238E27FC236}">
                <a16:creationId xmlns:a16="http://schemas.microsoft.com/office/drawing/2014/main" id="{8EC386E4-D9F0-7448-0F31-3E1D94B4B57F}"/>
              </a:ext>
            </a:extLst>
          </p:cNvPr>
          <p:cNvSpPr txBox="1"/>
          <p:nvPr/>
        </p:nvSpPr>
        <p:spPr>
          <a:xfrm>
            <a:off x="2363158" y="1662518"/>
            <a:ext cx="8571540" cy="523220"/>
          </a:xfrm>
          <a:prstGeom prst="rect">
            <a:avLst/>
          </a:prstGeom>
          <a:noFill/>
        </p:spPr>
        <p:txBody>
          <a:bodyPr wrap="square">
            <a:spAutoFit/>
          </a:bodyPr>
          <a:lstStyle/>
          <a:p>
            <a:r>
              <a:rPr lang="en-US" sz="1400" dirty="0">
                <a:solidFill>
                  <a:srgbClr val="44546A"/>
                </a:solidFill>
                <a:latin typeface="+mj-lt"/>
              </a:rPr>
              <a:t> Mobile devices generate data from apps, GPS, sensors, etc. Every app that is used, every location that is accessed via GPS, every activity that is recorded by the sensors in the mobile devices generates data.</a:t>
            </a:r>
          </a:p>
        </p:txBody>
      </p:sp>
      <p:cxnSp>
        <p:nvCxnSpPr>
          <p:cNvPr id="11" name="Straight Connector 10">
            <a:extLst>
              <a:ext uri="{FF2B5EF4-FFF2-40B4-BE49-F238E27FC236}">
                <a16:creationId xmlns:a16="http://schemas.microsoft.com/office/drawing/2014/main" id="{E77B254B-2F6F-C792-5E13-C5B2FD969E3B}"/>
              </a:ext>
            </a:extLst>
          </p:cNvPr>
          <p:cNvCxnSpPr/>
          <p:nvPr/>
        </p:nvCxnSpPr>
        <p:spPr>
          <a:xfrm>
            <a:off x="2294276" y="1599238"/>
            <a:ext cx="0" cy="12830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3BA068-7AFD-D016-A2C3-07C09E76C980}"/>
              </a:ext>
            </a:extLst>
          </p:cNvPr>
          <p:cNvCxnSpPr>
            <a:cxnSpLocks/>
          </p:cNvCxnSpPr>
          <p:nvPr/>
        </p:nvCxnSpPr>
        <p:spPr>
          <a:xfrm flipH="1" flipV="1">
            <a:off x="208634" y="1590838"/>
            <a:ext cx="10726064" cy="7168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4E19419-EA17-5836-1AC8-5C28B43550CF}"/>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28944" y="3429000"/>
            <a:ext cx="1468518" cy="1468518"/>
          </a:xfrm>
          <a:prstGeom prst="rect">
            <a:avLst/>
          </a:prstGeom>
        </p:spPr>
      </p:pic>
      <p:pic>
        <p:nvPicPr>
          <p:cNvPr id="10" name="Picture 9">
            <a:extLst>
              <a:ext uri="{FF2B5EF4-FFF2-40B4-BE49-F238E27FC236}">
                <a16:creationId xmlns:a16="http://schemas.microsoft.com/office/drawing/2014/main" id="{E66EB3CF-5E5E-733A-5989-84C6598FB603}"/>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361741" y="3429000"/>
            <a:ext cx="1468518" cy="1468518"/>
          </a:xfrm>
          <a:prstGeom prst="rect">
            <a:avLst/>
          </a:prstGeom>
        </p:spPr>
      </p:pic>
      <p:pic>
        <p:nvPicPr>
          <p:cNvPr id="14" name="Picture 13">
            <a:extLst>
              <a:ext uri="{FF2B5EF4-FFF2-40B4-BE49-F238E27FC236}">
                <a16:creationId xmlns:a16="http://schemas.microsoft.com/office/drawing/2014/main" id="{0A728D0F-1438-341B-0A92-970491F07028}"/>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994538" y="3429000"/>
            <a:ext cx="1468518" cy="1468518"/>
          </a:xfrm>
          <a:prstGeom prst="rect">
            <a:avLst/>
          </a:prstGeom>
        </p:spPr>
      </p:pic>
      <p:cxnSp>
        <p:nvCxnSpPr>
          <p:cNvPr id="5" name="Straight Connector 4">
            <a:extLst>
              <a:ext uri="{FF2B5EF4-FFF2-40B4-BE49-F238E27FC236}">
                <a16:creationId xmlns:a16="http://schemas.microsoft.com/office/drawing/2014/main" id="{DC4E9C4E-EBDB-F7BD-3ECA-AE2784002E56}"/>
              </a:ext>
            </a:extLst>
          </p:cNvPr>
          <p:cNvCxnSpPr>
            <a:cxnSpLocks/>
          </p:cNvCxnSpPr>
          <p:nvPr/>
        </p:nvCxnSpPr>
        <p:spPr>
          <a:xfrm>
            <a:off x="1969881" y="5732821"/>
            <a:ext cx="8456493"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D65ADB5-5C06-6671-7097-1F15CE646B04}"/>
              </a:ext>
            </a:extLst>
          </p:cNvPr>
          <p:cNvSpPr txBox="1"/>
          <p:nvPr/>
        </p:nvSpPr>
        <p:spPr>
          <a:xfrm>
            <a:off x="3097475" y="5022636"/>
            <a:ext cx="1019175" cy="338554"/>
          </a:xfrm>
          <a:prstGeom prst="rect">
            <a:avLst/>
          </a:prstGeom>
          <a:noFill/>
        </p:spPr>
        <p:txBody>
          <a:bodyPr wrap="square">
            <a:spAutoFit/>
          </a:bodyPr>
          <a:lstStyle/>
          <a:p>
            <a:r>
              <a:rPr lang="en-US" sz="1600" b="1" dirty="0">
                <a:solidFill>
                  <a:srgbClr val="44546A"/>
                </a:solidFill>
                <a:latin typeface="+mj-lt"/>
              </a:rPr>
              <a:t>Apps</a:t>
            </a:r>
            <a:endParaRPr lang="en-US" b="1" dirty="0"/>
          </a:p>
        </p:txBody>
      </p:sp>
      <p:sp>
        <p:nvSpPr>
          <p:cNvPr id="9" name="TextBox 8">
            <a:extLst>
              <a:ext uri="{FF2B5EF4-FFF2-40B4-BE49-F238E27FC236}">
                <a16:creationId xmlns:a16="http://schemas.microsoft.com/office/drawing/2014/main" id="{BBA7F594-4852-B69B-48DC-673DAB7D05A9}"/>
              </a:ext>
            </a:extLst>
          </p:cNvPr>
          <p:cNvSpPr txBox="1"/>
          <p:nvPr/>
        </p:nvSpPr>
        <p:spPr>
          <a:xfrm>
            <a:off x="5796717" y="5038009"/>
            <a:ext cx="728606" cy="338554"/>
          </a:xfrm>
          <a:prstGeom prst="rect">
            <a:avLst/>
          </a:prstGeom>
          <a:noFill/>
        </p:spPr>
        <p:txBody>
          <a:bodyPr wrap="square">
            <a:spAutoFit/>
          </a:bodyPr>
          <a:lstStyle/>
          <a:p>
            <a:r>
              <a:rPr lang="en-US" sz="1600" b="1" dirty="0">
                <a:solidFill>
                  <a:srgbClr val="44546A"/>
                </a:solidFill>
                <a:latin typeface="+mj-lt"/>
              </a:rPr>
              <a:t>GPS</a:t>
            </a:r>
          </a:p>
        </p:txBody>
      </p:sp>
      <p:sp>
        <p:nvSpPr>
          <p:cNvPr id="13" name="TextBox 12">
            <a:extLst>
              <a:ext uri="{FF2B5EF4-FFF2-40B4-BE49-F238E27FC236}">
                <a16:creationId xmlns:a16="http://schemas.microsoft.com/office/drawing/2014/main" id="{564E45E0-4642-DCD7-4804-35D126775D91}"/>
              </a:ext>
            </a:extLst>
          </p:cNvPr>
          <p:cNvSpPr txBox="1"/>
          <p:nvPr/>
        </p:nvSpPr>
        <p:spPr>
          <a:xfrm>
            <a:off x="8219209" y="5022636"/>
            <a:ext cx="1019175" cy="338554"/>
          </a:xfrm>
          <a:prstGeom prst="rect">
            <a:avLst/>
          </a:prstGeom>
          <a:noFill/>
        </p:spPr>
        <p:txBody>
          <a:bodyPr wrap="square">
            <a:spAutoFit/>
          </a:bodyPr>
          <a:lstStyle/>
          <a:p>
            <a:r>
              <a:rPr lang="en-US" sz="1600" b="1" dirty="0">
                <a:solidFill>
                  <a:srgbClr val="44546A"/>
                </a:solidFill>
                <a:latin typeface="+mj-lt"/>
              </a:rPr>
              <a:t>Sensors</a:t>
            </a:r>
            <a:endParaRPr lang="en-US" b="1" dirty="0"/>
          </a:p>
        </p:txBody>
      </p:sp>
    </p:spTree>
    <p:extLst>
      <p:ext uri="{BB962C8B-B14F-4D97-AF65-F5344CB8AC3E}">
        <p14:creationId xmlns:p14="http://schemas.microsoft.com/office/powerpoint/2010/main" val="2297254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P spid="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05AB-F09F-76E7-8F5B-9405C279B6EF}"/>
              </a:ext>
            </a:extLst>
          </p:cNvPr>
          <p:cNvSpPr>
            <a:spLocks noGrp="1"/>
          </p:cNvSpPr>
          <p:nvPr>
            <p:ph type="title"/>
          </p:nvPr>
        </p:nvSpPr>
        <p:spPr/>
        <p:txBody>
          <a:bodyPr/>
          <a:lstStyle/>
          <a:p>
            <a:r>
              <a:rPr lang="en-US" dirty="0"/>
              <a:t>Sources of Big Data Generation</a:t>
            </a:r>
          </a:p>
        </p:txBody>
      </p:sp>
      <p:sp>
        <p:nvSpPr>
          <p:cNvPr id="4" name="TextBox 3">
            <a:extLst>
              <a:ext uri="{FF2B5EF4-FFF2-40B4-BE49-F238E27FC236}">
                <a16:creationId xmlns:a16="http://schemas.microsoft.com/office/drawing/2014/main" id="{096211C4-A28A-9B82-6606-87B810E1FF0B}"/>
              </a:ext>
            </a:extLst>
          </p:cNvPr>
          <p:cNvSpPr txBox="1"/>
          <p:nvPr/>
        </p:nvSpPr>
        <p:spPr>
          <a:xfrm>
            <a:off x="139040" y="1626678"/>
            <a:ext cx="2155235" cy="338554"/>
          </a:xfrm>
          <a:prstGeom prst="rect">
            <a:avLst/>
          </a:prstGeom>
          <a:noFill/>
        </p:spPr>
        <p:txBody>
          <a:bodyPr wrap="square">
            <a:spAutoFit/>
          </a:bodyPr>
          <a:lstStyle/>
          <a:p>
            <a:pPr algn="ctr"/>
            <a:r>
              <a:rPr lang="en-US" sz="1600" b="1" dirty="0">
                <a:solidFill>
                  <a:srgbClr val="44546A"/>
                </a:solidFill>
                <a:effectLst/>
                <a:latin typeface="+mn-lt"/>
                <a:ea typeface="Segoe UI" panose="020B0502040204020203" pitchFamily="34" charset="0"/>
              </a:rPr>
              <a:t>Internet of Things </a:t>
            </a:r>
            <a:endParaRPr lang="en-US" sz="1600" b="1" dirty="0">
              <a:solidFill>
                <a:srgbClr val="44546A"/>
              </a:solidFill>
              <a:latin typeface="+mn-lt"/>
            </a:endParaRPr>
          </a:p>
        </p:txBody>
      </p:sp>
      <p:sp>
        <p:nvSpPr>
          <p:cNvPr id="8" name="TextBox 7">
            <a:extLst>
              <a:ext uri="{FF2B5EF4-FFF2-40B4-BE49-F238E27FC236}">
                <a16:creationId xmlns:a16="http://schemas.microsoft.com/office/drawing/2014/main" id="{8EC386E4-D9F0-7448-0F31-3E1D94B4B57F}"/>
              </a:ext>
            </a:extLst>
          </p:cNvPr>
          <p:cNvSpPr txBox="1"/>
          <p:nvPr/>
        </p:nvSpPr>
        <p:spPr>
          <a:xfrm>
            <a:off x="2363158" y="1662518"/>
            <a:ext cx="8571540" cy="738664"/>
          </a:xfrm>
          <a:prstGeom prst="rect">
            <a:avLst/>
          </a:prstGeom>
          <a:noFill/>
        </p:spPr>
        <p:txBody>
          <a:bodyPr wrap="square">
            <a:spAutoFit/>
          </a:bodyPr>
          <a:lstStyle/>
          <a:p>
            <a:r>
              <a:rPr lang="en-US" sz="1400" dirty="0">
                <a:solidFill>
                  <a:srgbClr val="44546A"/>
                </a:solidFill>
                <a:latin typeface="+mj-lt"/>
              </a:rPr>
              <a:t>IoT devices include sensors, RFID tags, and other connected devices. These devices continuously generate data about their status, location, and other parameters. For example, a smart thermostat will generate data about the temperature, humidity, etc.</a:t>
            </a:r>
          </a:p>
        </p:txBody>
      </p:sp>
      <p:cxnSp>
        <p:nvCxnSpPr>
          <p:cNvPr id="11" name="Straight Connector 10">
            <a:extLst>
              <a:ext uri="{FF2B5EF4-FFF2-40B4-BE49-F238E27FC236}">
                <a16:creationId xmlns:a16="http://schemas.microsoft.com/office/drawing/2014/main" id="{E77B254B-2F6F-C792-5E13-C5B2FD969E3B}"/>
              </a:ext>
            </a:extLst>
          </p:cNvPr>
          <p:cNvCxnSpPr/>
          <p:nvPr/>
        </p:nvCxnSpPr>
        <p:spPr>
          <a:xfrm>
            <a:off x="2294276" y="1599238"/>
            <a:ext cx="0" cy="12830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3BA068-7AFD-D016-A2C3-07C09E76C980}"/>
              </a:ext>
            </a:extLst>
          </p:cNvPr>
          <p:cNvCxnSpPr>
            <a:cxnSpLocks/>
          </p:cNvCxnSpPr>
          <p:nvPr/>
        </p:nvCxnSpPr>
        <p:spPr>
          <a:xfrm flipH="1" flipV="1">
            <a:off x="208634" y="1590838"/>
            <a:ext cx="10726064" cy="7168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872239B-AD50-4522-D1E7-D8F986311554}"/>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artisticCutout/>
                    </a14:imgEffect>
                    <a14:imgEffect>
                      <a14:sharpenSoften amount="50000"/>
                    </a14:imgEffect>
                  </a14:imgLayer>
                </a14:imgProps>
              </a:ext>
            </a:extLst>
          </a:blip>
          <a:stretch>
            <a:fillRect/>
          </a:stretch>
        </p:blipFill>
        <p:spPr>
          <a:xfrm>
            <a:off x="2593910" y="3586454"/>
            <a:ext cx="1468517" cy="1468517"/>
          </a:xfrm>
          <a:prstGeom prst="rect">
            <a:avLst/>
          </a:prstGeom>
        </p:spPr>
      </p:pic>
      <p:pic>
        <p:nvPicPr>
          <p:cNvPr id="5" name="Picture 4">
            <a:extLst>
              <a:ext uri="{FF2B5EF4-FFF2-40B4-BE49-F238E27FC236}">
                <a16:creationId xmlns:a16="http://schemas.microsoft.com/office/drawing/2014/main" id="{92A101DC-4E6C-DC34-B231-65E33BB9BE8F}"/>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artisticGlowEdges/>
                    </a14:imgEffect>
                    <a14:imgEffect>
                      <a14:sharpenSoften amount="50000"/>
                    </a14:imgEffect>
                  </a14:imgLayer>
                </a14:imgProps>
              </a:ext>
            </a:extLst>
          </a:blip>
          <a:stretch>
            <a:fillRect/>
          </a:stretch>
        </p:blipFill>
        <p:spPr>
          <a:xfrm>
            <a:off x="5283015" y="3586454"/>
            <a:ext cx="1468516" cy="1468516"/>
          </a:xfrm>
          <a:prstGeom prst="rect">
            <a:avLst/>
          </a:prstGeom>
        </p:spPr>
      </p:pic>
      <p:pic>
        <p:nvPicPr>
          <p:cNvPr id="9" name="Picture 8">
            <a:extLst>
              <a:ext uri="{FF2B5EF4-FFF2-40B4-BE49-F238E27FC236}">
                <a16:creationId xmlns:a16="http://schemas.microsoft.com/office/drawing/2014/main" id="{57E2788E-16D9-8A39-A6ED-CE4F61DC7D97}"/>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GlowEdges/>
                    </a14:imgEffect>
                  </a14:imgLayer>
                </a14:imgProps>
              </a:ext>
            </a:extLst>
          </a:blip>
          <a:stretch>
            <a:fillRect/>
          </a:stretch>
        </p:blipFill>
        <p:spPr>
          <a:xfrm>
            <a:off x="7972119" y="3429000"/>
            <a:ext cx="1625970" cy="1625970"/>
          </a:xfrm>
          <a:prstGeom prst="rect">
            <a:avLst/>
          </a:prstGeom>
        </p:spPr>
      </p:pic>
      <p:cxnSp>
        <p:nvCxnSpPr>
          <p:cNvPr id="6" name="Straight Connector 5">
            <a:extLst>
              <a:ext uri="{FF2B5EF4-FFF2-40B4-BE49-F238E27FC236}">
                <a16:creationId xmlns:a16="http://schemas.microsoft.com/office/drawing/2014/main" id="{60F11C46-ED16-77E2-EE7D-7F7A359317FE}"/>
              </a:ext>
            </a:extLst>
          </p:cNvPr>
          <p:cNvCxnSpPr>
            <a:cxnSpLocks/>
          </p:cNvCxnSpPr>
          <p:nvPr/>
        </p:nvCxnSpPr>
        <p:spPr>
          <a:xfrm>
            <a:off x="1969881" y="5732821"/>
            <a:ext cx="845649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426208-984E-61F2-8EBC-F18E9B0A664F}"/>
              </a:ext>
            </a:extLst>
          </p:cNvPr>
          <p:cNvSpPr txBox="1"/>
          <p:nvPr/>
        </p:nvSpPr>
        <p:spPr>
          <a:xfrm>
            <a:off x="2818580" y="5143870"/>
            <a:ext cx="1019175" cy="338554"/>
          </a:xfrm>
          <a:prstGeom prst="rect">
            <a:avLst/>
          </a:prstGeom>
          <a:noFill/>
        </p:spPr>
        <p:txBody>
          <a:bodyPr wrap="square">
            <a:spAutoFit/>
          </a:bodyPr>
          <a:lstStyle/>
          <a:p>
            <a:r>
              <a:rPr lang="en-US" sz="1600" b="1" dirty="0">
                <a:solidFill>
                  <a:srgbClr val="44546A"/>
                </a:solidFill>
                <a:latin typeface="+mj-lt"/>
              </a:rPr>
              <a:t>Sensors</a:t>
            </a:r>
            <a:endParaRPr lang="en-US" b="1" dirty="0"/>
          </a:p>
        </p:txBody>
      </p:sp>
      <p:sp>
        <p:nvSpPr>
          <p:cNvPr id="14" name="TextBox 13">
            <a:extLst>
              <a:ext uri="{FF2B5EF4-FFF2-40B4-BE49-F238E27FC236}">
                <a16:creationId xmlns:a16="http://schemas.microsoft.com/office/drawing/2014/main" id="{0B1C1899-ADF0-DE3E-4FC1-55B33C2F382A}"/>
              </a:ext>
            </a:extLst>
          </p:cNvPr>
          <p:cNvSpPr txBox="1"/>
          <p:nvPr/>
        </p:nvSpPr>
        <p:spPr>
          <a:xfrm>
            <a:off x="5717701" y="5143870"/>
            <a:ext cx="756598" cy="338554"/>
          </a:xfrm>
          <a:prstGeom prst="rect">
            <a:avLst/>
          </a:prstGeom>
          <a:noFill/>
        </p:spPr>
        <p:txBody>
          <a:bodyPr wrap="square">
            <a:spAutoFit/>
          </a:bodyPr>
          <a:lstStyle/>
          <a:p>
            <a:r>
              <a:rPr lang="en-US" sz="1600" b="1" dirty="0">
                <a:solidFill>
                  <a:srgbClr val="44546A"/>
                </a:solidFill>
                <a:latin typeface="+mj-lt"/>
              </a:rPr>
              <a:t>RFID</a:t>
            </a:r>
          </a:p>
        </p:txBody>
      </p:sp>
      <p:sp>
        <p:nvSpPr>
          <p:cNvPr id="17" name="TextBox 16">
            <a:extLst>
              <a:ext uri="{FF2B5EF4-FFF2-40B4-BE49-F238E27FC236}">
                <a16:creationId xmlns:a16="http://schemas.microsoft.com/office/drawing/2014/main" id="{696C2B66-822C-B884-1CE8-EDC65710CDED}"/>
              </a:ext>
            </a:extLst>
          </p:cNvPr>
          <p:cNvSpPr txBox="1"/>
          <p:nvPr/>
        </p:nvSpPr>
        <p:spPr>
          <a:xfrm>
            <a:off x="8275516" y="5136090"/>
            <a:ext cx="1019175" cy="338554"/>
          </a:xfrm>
          <a:prstGeom prst="rect">
            <a:avLst/>
          </a:prstGeom>
          <a:noFill/>
        </p:spPr>
        <p:txBody>
          <a:bodyPr wrap="square">
            <a:spAutoFit/>
          </a:bodyPr>
          <a:lstStyle/>
          <a:p>
            <a:r>
              <a:rPr lang="en-US" sz="1600" b="1" dirty="0">
                <a:solidFill>
                  <a:srgbClr val="44546A"/>
                </a:solidFill>
                <a:latin typeface="+mj-lt"/>
              </a:rPr>
              <a:t>Devices</a:t>
            </a:r>
          </a:p>
        </p:txBody>
      </p:sp>
    </p:spTree>
    <p:extLst>
      <p:ext uri="{BB962C8B-B14F-4D97-AF65-F5344CB8AC3E}">
        <p14:creationId xmlns:p14="http://schemas.microsoft.com/office/powerpoint/2010/main" val="2436791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P spid="14"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A25F-4A3D-8169-D922-ACC84AA96F7C}"/>
              </a:ext>
            </a:extLst>
          </p:cNvPr>
          <p:cNvSpPr>
            <a:spLocks noGrp="1"/>
          </p:cNvSpPr>
          <p:nvPr>
            <p:ph type="title"/>
          </p:nvPr>
        </p:nvSpPr>
        <p:spPr/>
        <p:txBody>
          <a:bodyPr/>
          <a:lstStyle/>
          <a:p>
            <a:r>
              <a:rPr lang="en-IN" dirty="0"/>
              <a:t>Case Study:</a:t>
            </a:r>
            <a:r>
              <a:rPr lang="en-US" sz="2800" kern="1200" dirty="0">
                <a:solidFill>
                  <a:srgbClr val="44546A"/>
                </a:solidFill>
                <a:ea typeface="+mn-ea"/>
                <a:cs typeface="+mn-cs"/>
              </a:rPr>
              <a:t> Data Corp </a:t>
            </a:r>
            <a:endParaRPr lang="en-IN" dirty="0">
              <a:solidFill>
                <a:srgbClr val="44546A"/>
              </a:solidFill>
            </a:endParaRPr>
          </a:p>
        </p:txBody>
      </p:sp>
      <p:sp>
        <p:nvSpPr>
          <p:cNvPr id="3" name="Text Placeholder 2">
            <a:extLst>
              <a:ext uri="{FF2B5EF4-FFF2-40B4-BE49-F238E27FC236}">
                <a16:creationId xmlns:a16="http://schemas.microsoft.com/office/drawing/2014/main" id="{E9A755ED-69B7-9A3B-C420-C3D7FA831FF0}"/>
              </a:ext>
            </a:extLst>
          </p:cNvPr>
          <p:cNvSpPr>
            <a:spLocks noGrp="1"/>
          </p:cNvSpPr>
          <p:nvPr>
            <p:ph type="body" idx="2"/>
          </p:nvPr>
        </p:nvSpPr>
        <p:spPr>
          <a:xfrm>
            <a:off x="3712328" y="1383927"/>
            <a:ext cx="7344447" cy="4840828"/>
          </a:xfrm>
        </p:spPr>
        <p:txBody>
          <a:bodyPr/>
          <a:lstStyle/>
          <a:p>
            <a:endParaRPr lang="en-IN" dirty="0">
              <a:solidFill>
                <a:schemeClr val="bg2">
                  <a:lumMod val="75000"/>
                </a:schemeClr>
              </a:solidFill>
            </a:endParaRPr>
          </a:p>
          <a:p>
            <a:endParaRPr lang="en-IN" dirty="0">
              <a:solidFill>
                <a:schemeClr val="bg2">
                  <a:lumMod val="75000"/>
                </a:schemeClr>
              </a:solidFill>
            </a:endParaRPr>
          </a:p>
          <a:p>
            <a:r>
              <a:rPr lang="en-IN" b="1" dirty="0">
                <a:solidFill>
                  <a:srgbClr val="44546A"/>
                </a:solidFill>
              </a:rPr>
              <a:t>Company Background:</a:t>
            </a:r>
          </a:p>
          <a:p>
            <a:pPr marL="285750" indent="-285750">
              <a:lnSpc>
                <a:spcPct val="150000"/>
              </a:lnSpc>
              <a:buFont typeface="Arial" panose="020B0604020202020204" pitchFamily="34" charset="0"/>
              <a:buChar char="•"/>
            </a:pPr>
            <a:r>
              <a:rPr lang="en-US" sz="1400" kern="1200" dirty="0">
                <a:solidFill>
                  <a:srgbClr val="44546A"/>
                </a:solidFill>
                <a:ea typeface="+mn-ea"/>
                <a:cs typeface="+mn-cs"/>
              </a:rPr>
              <a:t>Data Corp has been a leading player in the financial sector for over a decade. </a:t>
            </a:r>
          </a:p>
          <a:p>
            <a:pPr marL="285750" indent="-285750">
              <a:lnSpc>
                <a:spcPct val="150000"/>
              </a:lnSpc>
              <a:buFont typeface="Arial" panose="020B0604020202020204" pitchFamily="34" charset="0"/>
              <a:buChar char="•"/>
            </a:pPr>
            <a:r>
              <a:rPr lang="en-US" sz="1400" kern="1200" dirty="0">
                <a:solidFill>
                  <a:srgbClr val="44546A"/>
                </a:solidFill>
                <a:ea typeface="+mn-ea"/>
                <a:cs typeface="+mn-cs"/>
              </a:rPr>
              <a:t>Serving millions of customers worldwide, they offer a range of products from savings accounts to complex financial instruments. </a:t>
            </a:r>
          </a:p>
          <a:p>
            <a:pPr marL="285750" indent="-285750">
              <a:lnSpc>
                <a:spcPct val="150000"/>
              </a:lnSpc>
              <a:buFont typeface="Arial" panose="020B0604020202020204" pitchFamily="34" charset="0"/>
              <a:buChar char="•"/>
            </a:pPr>
            <a:r>
              <a:rPr lang="en-US" sz="1400" kern="1200" dirty="0">
                <a:solidFill>
                  <a:srgbClr val="44546A"/>
                </a:solidFill>
                <a:ea typeface="+mn-ea"/>
                <a:cs typeface="+mn-cs"/>
              </a:rPr>
              <a:t>With the rise of digital transactions, Data Corp has seen an exponential increase in the volume of data they handle daily.</a:t>
            </a:r>
          </a:p>
        </p:txBody>
      </p:sp>
      <p:sp>
        <p:nvSpPr>
          <p:cNvPr id="5" name="TextBox 4">
            <a:extLst>
              <a:ext uri="{FF2B5EF4-FFF2-40B4-BE49-F238E27FC236}">
                <a16:creationId xmlns:a16="http://schemas.microsoft.com/office/drawing/2014/main" id="{43418D65-FB32-F4A2-AAD6-B0979D94653B}"/>
              </a:ext>
            </a:extLst>
          </p:cNvPr>
          <p:cNvSpPr txBox="1"/>
          <p:nvPr/>
        </p:nvSpPr>
        <p:spPr>
          <a:xfrm>
            <a:off x="299284" y="1173500"/>
            <a:ext cx="2920999" cy="523220"/>
          </a:xfrm>
          <a:prstGeom prst="rect">
            <a:avLst/>
          </a:prstGeom>
          <a:noFill/>
        </p:spPr>
        <p:txBody>
          <a:bodyPr wrap="square">
            <a:spAutoFit/>
          </a:bodyPr>
          <a:lstStyle/>
          <a:p>
            <a:pPr algn="ctr"/>
            <a:r>
              <a:rPr lang="en-IN" sz="1400" kern="1200" dirty="0">
                <a:solidFill>
                  <a:srgbClr val="44546A"/>
                </a:solidFill>
                <a:ea typeface="+mn-ea"/>
                <a:cs typeface="+mn-cs"/>
              </a:rPr>
              <a:t>John Anderson</a:t>
            </a:r>
          </a:p>
          <a:p>
            <a:pPr algn="ctr"/>
            <a:r>
              <a:rPr lang="en-IN" sz="1400" kern="1200" dirty="0">
                <a:solidFill>
                  <a:srgbClr val="44546A"/>
                </a:solidFill>
                <a:ea typeface="+mn-ea"/>
                <a:cs typeface="+mn-cs"/>
              </a:rPr>
              <a:t>(CDE at </a:t>
            </a:r>
            <a:r>
              <a:rPr lang="en-US" sz="1400" kern="1200" dirty="0">
                <a:solidFill>
                  <a:srgbClr val="44546A"/>
                </a:solidFill>
                <a:ea typeface="+mn-ea"/>
                <a:cs typeface="+mn-cs"/>
              </a:rPr>
              <a:t>Data Corp </a:t>
            </a:r>
            <a:r>
              <a:rPr lang="en-IN" sz="1400" kern="1200" dirty="0">
                <a:solidFill>
                  <a:srgbClr val="44546A"/>
                </a:solidFill>
                <a:ea typeface="+mn-ea"/>
                <a:cs typeface="+mn-cs"/>
              </a:rPr>
              <a:t>)</a:t>
            </a:r>
          </a:p>
        </p:txBody>
      </p:sp>
      <p:pic>
        <p:nvPicPr>
          <p:cNvPr id="6" name="Picture 5">
            <a:extLst>
              <a:ext uri="{FF2B5EF4-FFF2-40B4-BE49-F238E27FC236}">
                <a16:creationId xmlns:a16="http://schemas.microsoft.com/office/drawing/2014/main" id="{F469C889-F960-EE94-E21C-EC52645DAF1C}"/>
              </a:ext>
            </a:extLst>
          </p:cNvPr>
          <p:cNvPicPr>
            <a:picLocks noChangeAspect="1"/>
          </p:cNvPicPr>
          <p:nvPr/>
        </p:nvPicPr>
        <p:blipFill>
          <a:blip r:embed="rId3"/>
          <a:stretch>
            <a:fillRect/>
          </a:stretch>
        </p:blipFill>
        <p:spPr>
          <a:xfrm>
            <a:off x="474107" y="1891566"/>
            <a:ext cx="2571352" cy="4433366"/>
          </a:xfrm>
          <a:prstGeom prst="rect">
            <a:avLst/>
          </a:prstGeom>
        </p:spPr>
      </p:pic>
    </p:spTree>
    <p:extLst>
      <p:ext uri="{BB962C8B-B14F-4D97-AF65-F5344CB8AC3E}">
        <p14:creationId xmlns:p14="http://schemas.microsoft.com/office/powerpoint/2010/main" val="58898523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05AB-F09F-76E7-8F5B-9405C279B6EF}"/>
              </a:ext>
            </a:extLst>
          </p:cNvPr>
          <p:cNvSpPr>
            <a:spLocks noGrp="1"/>
          </p:cNvSpPr>
          <p:nvPr>
            <p:ph type="title"/>
          </p:nvPr>
        </p:nvSpPr>
        <p:spPr/>
        <p:txBody>
          <a:bodyPr/>
          <a:lstStyle/>
          <a:p>
            <a:r>
              <a:rPr lang="en-US" dirty="0"/>
              <a:t>Sources of Big Data Generation</a:t>
            </a:r>
          </a:p>
        </p:txBody>
      </p:sp>
      <p:sp>
        <p:nvSpPr>
          <p:cNvPr id="4" name="TextBox 3">
            <a:extLst>
              <a:ext uri="{FF2B5EF4-FFF2-40B4-BE49-F238E27FC236}">
                <a16:creationId xmlns:a16="http://schemas.microsoft.com/office/drawing/2014/main" id="{096211C4-A28A-9B82-6606-87B810E1FF0B}"/>
              </a:ext>
            </a:extLst>
          </p:cNvPr>
          <p:cNvSpPr txBox="1"/>
          <p:nvPr/>
        </p:nvSpPr>
        <p:spPr>
          <a:xfrm>
            <a:off x="139040" y="1626678"/>
            <a:ext cx="2155235" cy="338554"/>
          </a:xfrm>
          <a:prstGeom prst="rect">
            <a:avLst/>
          </a:prstGeom>
          <a:noFill/>
        </p:spPr>
        <p:txBody>
          <a:bodyPr wrap="square">
            <a:spAutoFit/>
          </a:bodyPr>
          <a:lstStyle/>
          <a:p>
            <a:pPr algn="ctr"/>
            <a:r>
              <a:rPr lang="en-US" sz="1600" b="1" dirty="0">
                <a:solidFill>
                  <a:srgbClr val="44546A"/>
                </a:solidFill>
                <a:effectLst/>
                <a:latin typeface="+mn-lt"/>
                <a:ea typeface="Segoe UI" panose="020B0502040204020203" pitchFamily="34" charset="0"/>
              </a:rPr>
              <a:t>Business Systems  </a:t>
            </a:r>
            <a:endParaRPr lang="en-US" sz="1600" b="1" dirty="0">
              <a:solidFill>
                <a:srgbClr val="44546A"/>
              </a:solidFill>
              <a:latin typeface="+mn-lt"/>
            </a:endParaRPr>
          </a:p>
        </p:txBody>
      </p:sp>
      <p:sp>
        <p:nvSpPr>
          <p:cNvPr id="8" name="TextBox 7">
            <a:extLst>
              <a:ext uri="{FF2B5EF4-FFF2-40B4-BE49-F238E27FC236}">
                <a16:creationId xmlns:a16="http://schemas.microsoft.com/office/drawing/2014/main" id="{8EC386E4-D9F0-7448-0F31-3E1D94B4B57F}"/>
              </a:ext>
            </a:extLst>
          </p:cNvPr>
          <p:cNvSpPr txBox="1"/>
          <p:nvPr/>
        </p:nvSpPr>
        <p:spPr>
          <a:xfrm>
            <a:off x="2363158" y="1662518"/>
            <a:ext cx="8571540" cy="738664"/>
          </a:xfrm>
          <a:prstGeom prst="rect">
            <a:avLst/>
          </a:prstGeom>
          <a:noFill/>
        </p:spPr>
        <p:txBody>
          <a:bodyPr wrap="square">
            <a:spAutoFit/>
          </a:bodyPr>
          <a:lstStyle/>
          <a:p>
            <a:r>
              <a:rPr lang="en-US" sz="1400" dirty="0">
                <a:solidFill>
                  <a:srgbClr val="44546A"/>
                </a:solidFill>
                <a:latin typeface="+mj-lt"/>
              </a:rPr>
              <a:t>Business systems like Enterprise Resource Planning (ERP), Customer Relationship Management (CRM), accounting software, etc., generate a large amount of data. These systems record every transaction, every interaction with the customers, every financial transaction, etc.</a:t>
            </a:r>
          </a:p>
        </p:txBody>
      </p:sp>
      <p:cxnSp>
        <p:nvCxnSpPr>
          <p:cNvPr id="11" name="Straight Connector 10">
            <a:extLst>
              <a:ext uri="{FF2B5EF4-FFF2-40B4-BE49-F238E27FC236}">
                <a16:creationId xmlns:a16="http://schemas.microsoft.com/office/drawing/2014/main" id="{E77B254B-2F6F-C792-5E13-C5B2FD969E3B}"/>
              </a:ext>
            </a:extLst>
          </p:cNvPr>
          <p:cNvCxnSpPr/>
          <p:nvPr/>
        </p:nvCxnSpPr>
        <p:spPr>
          <a:xfrm>
            <a:off x="2294276" y="1599238"/>
            <a:ext cx="0" cy="12830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3BA068-7AFD-D016-A2C3-07C09E76C980}"/>
              </a:ext>
            </a:extLst>
          </p:cNvPr>
          <p:cNvCxnSpPr>
            <a:cxnSpLocks/>
          </p:cNvCxnSpPr>
          <p:nvPr/>
        </p:nvCxnSpPr>
        <p:spPr>
          <a:xfrm flipH="1" flipV="1">
            <a:off x="208634" y="1590838"/>
            <a:ext cx="10726064" cy="7168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825EFCC-A8D7-EE87-593E-A7B09C859157}"/>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101589" y="3533350"/>
            <a:ext cx="1521620" cy="1521620"/>
          </a:xfrm>
          <a:prstGeom prst="rect">
            <a:avLst/>
          </a:prstGeom>
        </p:spPr>
      </p:pic>
      <p:pic>
        <p:nvPicPr>
          <p:cNvPr id="9" name="Picture 8">
            <a:extLst>
              <a:ext uri="{FF2B5EF4-FFF2-40B4-BE49-F238E27FC236}">
                <a16:creationId xmlns:a16="http://schemas.microsoft.com/office/drawing/2014/main" id="{DAE80329-11F5-B47F-DED3-A1379369E742}"/>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670397" y="3429000"/>
            <a:ext cx="1625970" cy="1625970"/>
          </a:xfrm>
          <a:prstGeom prst="rect">
            <a:avLst/>
          </a:prstGeom>
        </p:spPr>
      </p:pic>
      <p:cxnSp>
        <p:nvCxnSpPr>
          <p:cNvPr id="3" name="Straight Connector 2">
            <a:extLst>
              <a:ext uri="{FF2B5EF4-FFF2-40B4-BE49-F238E27FC236}">
                <a16:creationId xmlns:a16="http://schemas.microsoft.com/office/drawing/2014/main" id="{FAACEDC7-0B0A-2A99-64A6-D1B87C5C7F46}"/>
              </a:ext>
            </a:extLst>
          </p:cNvPr>
          <p:cNvCxnSpPr>
            <a:cxnSpLocks/>
          </p:cNvCxnSpPr>
          <p:nvPr/>
        </p:nvCxnSpPr>
        <p:spPr>
          <a:xfrm>
            <a:off x="1969881" y="5732821"/>
            <a:ext cx="845649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CD2AB6-7450-7F9B-5160-799402AB42F1}"/>
              </a:ext>
            </a:extLst>
          </p:cNvPr>
          <p:cNvSpPr txBox="1"/>
          <p:nvPr/>
        </p:nvSpPr>
        <p:spPr>
          <a:xfrm>
            <a:off x="2944277" y="5138206"/>
            <a:ext cx="1019175" cy="338554"/>
          </a:xfrm>
          <a:prstGeom prst="rect">
            <a:avLst/>
          </a:prstGeom>
          <a:noFill/>
        </p:spPr>
        <p:txBody>
          <a:bodyPr wrap="square">
            <a:spAutoFit/>
          </a:bodyPr>
          <a:lstStyle/>
          <a:p>
            <a:r>
              <a:rPr lang="en-US" sz="1600" b="1" dirty="0">
                <a:solidFill>
                  <a:srgbClr val="44546A"/>
                </a:solidFill>
                <a:latin typeface="+mj-lt"/>
              </a:rPr>
              <a:t>ERP</a:t>
            </a:r>
            <a:endParaRPr lang="en-US" b="1" dirty="0"/>
          </a:p>
        </p:txBody>
      </p:sp>
      <p:sp>
        <p:nvSpPr>
          <p:cNvPr id="13" name="TextBox 12">
            <a:extLst>
              <a:ext uri="{FF2B5EF4-FFF2-40B4-BE49-F238E27FC236}">
                <a16:creationId xmlns:a16="http://schemas.microsoft.com/office/drawing/2014/main" id="{368396BF-FDDB-AF3F-E436-E7E43B77628A}"/>
              </a:ext>
            </a:extLst>
          </p:cNvPr>
          <p:cNvSpPr txBox="1"/>
          <p:nvPr/>
        </p:nvSpPr>
        <p:spPr>
          <a:xfrm>
            <a:off x="5474847" y="5138206"/>
            <a:ext cx="775104" cy="338554"/>
          </a:xfrm>
          <a:prstGeom prst="rect">
            <a:avLst/>
          </a:prstGeom>
          <a:noFill/>
        </p:spPr>
        <p:txBody>
          <a:bodyPr wrap="square">
            <a:spAutoFit/>
          </a:bodyPr>
          <a:lstStyle/>
          <a:p>
            <a:r>
              <a:rPr lang="en-US" sz="1600" b="1" dirty="0">
                <a:solidFill>
                  <a:srgbClr val="44546A"/>
                </a:solidFill>
                <a:latin typeface="+mj-lt"/>
              </a:rPr>
              <a:t>CRM</a:t>
            </a:r>
          </a:p>
        </p:txBody>
      </p:sp>
      <p:sp>
        <p:nvSpPr>
          <p:cNvPr id="16" name="TextBox 15">
            <a:extLst>
              <a:ext uri="{FF2B5EF4-FFF2-40B4-BE49-F238E27FC236}">
                <a16:creationId xmlns:a16="http://schemas.microsoft.com/office/drawing/2014/main" id="{F691E3E0-C5F0-960A-0930-4EDB256A5496}"/>
              </a:ext>
            </a:extLst>
          </p:cNvPr>
          <p:cNvSpPr txBox="1"/>
          <p:nvPr/>
        </p:nvSpPr>
        <p:spPr>
          <a:xfrm>
            <a:off x="7874535" y="5113325"/>
            <a:ext cx="1625970" cy="338554"/>
          </a:xfrm>
          <a:prstGeom prst="rect">
            <a:avLst/>
          </a:prstGeom>
          <a:noFill/>
        </p:spPr>
        <p:txBody>
          <a:bodyPr wrap="square">
            <a:spAutoFit/>
          </a:bodyPr>
          <a:lstStyle/>
          <a:p>
            <a:r>
              <a:rPr lang="en-US" sz="1600" b="1" dirty="0">
                <a:solidFill>
                  <a:srgbClr val="44546A"/>
                </a:solidFill>
                <a:latin typeface="+mj-lt"/>
              </a:rPr>
              <a:t>Accounting</a:t>
            </a:r>
            <a:endParaRPr lang="en-US" b="1" dirty="0"/>
          </a:p>
        </p:txBody>
      </p:sp>
      <p:pic>
        <p:nvPicPr>
          <p:cNvPr id="19" name="Picture 18">
            <a:extLst>
              <a:ext uri="{FF2B5EF4-FFF2-40B4-BE49-F238E27FC236}">
                <a16:creationId xmlns:a16="http://schemas.microsoft.com/office/drawing/2014/main" id="{E51855E9-8B76-F1CE-6273-242DC806AD4D}"/>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46969" y="3533350"/>
            <a:ext cx="1521620" cy="1521620"/>
          </a:xfrm>
          <a:prstGeom prst="rect">
            <a:avLst/>
          </a:prstGeom>
        </p:spPr>
      </p:pic>
    </p:spTree>
    <p:extLst>
      <p:ext uri="{BB962C8B-B14F-4D97-AF65-F5344CB8AC3E}">
        <p14:creationId xmlns:p14="http://schemas.microsoft.com/office/powerpoint/2010/main" val="1701704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3"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05AB-F09F-76E7-8F5B-9405C279B6EF}"/>
              </a:ext>
            </a:extLst>
          </p:cNvPr>
          <p:cNvSpPr>
            <a:spLocks noGrp="1"/>
          </p:cNvSpPr>
          <p:nvPr>
            <p:ph type="title"/>
          </p:nvPr>
        </p:nvSpPr>
        <p:spPr/>
        <p:txBody>
          <a:bodyPr/>
          <a:lstStyle/>
          <a:p>
            <a:r>
              <a:rPr lang="en-US" dirty="0"/>
              <a:t>Sources of Big Data Generation</a:t>
            </a:r>
          </a:p>
        </p:txBody>
      </p:sp>
      <p:sp>
        <p:nvSpPr>
          <p:cNvPr id="4" name="TextBox 3">
            <a:extLst>
              <a:ext uri="{FF2B5EF4-FFF2-40B4-BE49-F238E27FC236}">
                <a16:creationId xmlns:a16="http://schemas.microsoft.com/office/drawing/2014/main" id="{096211C4-A28A-9B82-6606-87B810E1FF0B}"/>
              </a:ext>
            </a:extLst>
          </p:cNvPr>
          <p:cNvSpPr txBox="1"/>
          <p:nvPr/>
        </p:nvSpPr>
        <p:spPr>
          <a:xfrm>
            <a:off x="139040" y="1626678"/>
            <a:ext cx="2155235" cy="338554"/>
          </a:xfrm>
          <a:prstGeom prst="rect">
            <a:avLst/>
          </a:prstGeom>
          <a:noFill/>
        </p:spPr>
        <p:txBody>
          <a:bodyPr wrap="square">
            <a:spAutoFit/>
          </a:bodyPr>
          <a:lstStyle/>
          <a:p>
            <a:pPr algn="ctr"/>
            <a:r>
              <a:rPr lang="en-US" sz="1600" b="1" dirty="0">
                <a:solidFill>
                  <a:srgbClr val="44546A"/>
                </a:solidFill>
                <a:effectLst/>
                <a:latin typeface="+mn-lt"/>
                <a:ea typeface="Segoe UI" panose="020B0502040204020203" pitchFamily="34" charset="0"/>
              </a:rPr>
              <a:t>Multimedia</a:t>
            </a:r>
            <a:endParaRPr lang="en-US" sz="1600" b="1" dirty="0">
              <a:solidFill>
                <a:srgbClr val="44546A"/>
              </a:solidFill>
              <a:latin typeface="+mn-lt"/>
            </a:endParaRPr>
          </a:p>
        </p:txBody>
      </p:sp>
      <p:sp>
        <p:nvSpPr>
          <p:cNvPr id="8" name="TextBox 7">
            <a:extLst>
              <a:ext uri="{FF2B5EF4-FFF2-40B4-BE49-F238E27FC236}">
                <a16:creationId xmlns:a16="http://schemas.microsoft.com/office/drawing/2014/main" id="{8EC386E4-D9F0-7448-0F31-3E1D94B4B57F}"/>
              </a:ext>
            </a:extLst>
          </p:cNvPr>
          <p:cNvSpPr txBox="1"/>
          <p:nvPr/>
        </p:nvSpPr>
        <p:spPr>
          <a:xfrm>
            <a:off x="2363158" y="1662518"/>
            <a:ext cx="8571540" cy="523220"/>
          </a:xfrm>
          <a:prstGeom prst="rect">
            <a:avLst/>
          </a:prstGeom>
          <a:noFill/>
        </p:spPr>
        <p:txBody>
          <a:bodyPr wrap="square">
            <a:spAutoFit/>
          </a:bodyPr>
          <a:lstStyle/>
          <a:p>
            <a:r>
              <a:rPr lang="en-US" sz="1400" dirty="0">
                <a:solidFill>
                  <a:srgbClr val="44546A"/>
                </a:solidFill>
                <a:latin typeface="+mj-lt"/>
              </a:rPr>
              <a:t>Multimedia includes images, audio, video, documents, etc. Every file that is created, every video that is recorded, every document that is written generates data.</a:t>
            </a:r>
          </a:p>
        </p:txBody>
      </p:sp>
      <p:cxnSp>
        <p:nvCxnSpPr>
          <p:cNvPr id="11" name="Straight Connector 10">
            <a:extLst>
              <a:ext uri="{FF2B5EF4-FFF2-40B4-BE49-F238E27FC236}">
                <a16:creationId xmlns:a16="http://schemas.microsoft.com/office/drawing/2014/main" id="{E77B254B-2F6F-C792-5E13-C5B2FD969E3B}"/>
              </a:ext>
            </a:extLst>
          </p:cNvPr>
          <p:cNvCxnSpPr/>
          <p:nvPr/>
        </p:nvCxnSpPr>
        <p:spPr>
          <a:xfrm>
            <a:off x="2294276" y="1599238"/>
            <a:ext cx="0" cy="12830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3BA068-7AFD-D016-A2C3-07C09E76C980}"/>
              </a:ext>
            </a:extLst>
          </p:cNvPr>
          <p:cNvCxnSpPr>
            <a:cxnSpLocks/>
          </p:cNvCxnSpPr>
          <p:nvPr/>
        </p:nvCxnSpPr>
        <p:spPr>
          <a:xfrm flipH="1" flipV="1">
            <a:off x="208634" y="1590838"/>
            <a:ext cx="10726064" cy="7168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EF84418-ACF3-FDA9-D3BC-445542BAE11E}"/>
              </a:ext>
            </a:extLst>
          </p:cNvPr>
          <p:cNvPicPr>
            <a:picLocks noChangeAspect="1"/>
          </p:cNvPicPr>
          <p:nvPr/>
        </p:nvPicPr>
        <p:blipFill>
          <a:blip r:embed="rId2">
            <a:duotone>
              <a:schemeClr val="accent1">
                <a:shade val="45000"/>
                <a:satMod val="135000"/>
              </a:schemeClr>
              <a:prstClr val="white"/>
            </a:duotone>
          </a:blip>
          <a:stretch>
            <a:fillRect/>
          </a:stretch>
        </p:blipFill>
        <p:spPr>
          <a:xfrm>
            <a:off x="1829128" y="3431326"/>
            <a:ext cx="1625970" cy="1625970"/>
          </a:xfrm>
          <a:prstGeom prst="rect">
            <a:avLst/>
          </a:prstGeom>
        </p:spPr>
      </p:pic>
      <p:pic>
        <p:nvPicPr>
          <p:cNvPr id="6" name="Picture 5">
            <a:extLst>
              <a:ext uri="{FF2B5EF4-FFF2-40B4-BE49-F238E27FC236}">
                <a16:creationId xmlns:a16="http://schemas.microsoft.com/office/drawing/2014/main" id="{72CA695A-D31D-EA0B-D0E8-A55DF750710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197099" y="3515403"/>
            <a:ext cx="1625970" cy="1469077"/>
          </a:xfrm>
          <a:prstGeom prst="rect">
            <a:avLst/>
          </a:prstGeom>
          <a:ln>
            <a:noFill/>
          </a:ln>
        </p:spPr>
      </p:pic>
      <p:pic>
        <p:nvPicPr>
          <p:cNvPr id="7" name="Picture 6">
            <a:extLst>
              <a:ext uri="{FF2B5EF4-FFF2-40B4-BE49-F238E27FC236}">
                <a16:creationId xmlns:a16="http://schemas.microsoft.com/office/drawing/2014/main" id="{FA961201-6CBB-EAC2-8DEB-FDE9BB862467}"/>
              </a:ext>
            </a:extLst>
          </p:cNvPr>
          <p:cNvPicPr>
            <a:picLocks noChangeAspect="1"/>
          </p:cNvPicPr>
          <p:nvPr/>
        </p:nvPicPr>
        <p:blipFill>
          <a:blip r:embed="rId5">
            <a:duotone>
              <a:schemeClr val="accent1">
                <a:shade val="45000"/>
                <a:satMod val="135000"/>
              </a:schemeClr>
              <a:prstClr val="white"/>
            </a:duotone>
          </a:blip>
          <a:stretch>
            <a:fillRect/>
          </a:stretch>
        </p:blipFill>
        <p:spPr>
          <a:xfrm>
            <a:off x="6368933" y="3441158"/>
            <a:ext cx="1625970" cy="1625970"/>
          </a:xfrm>
          <a:prstGeom prst="rect">
            <a:avLst/>
          </a:prstGeom>
        </p:spPr>
      </p:pic>
      <p:pic>
        <p:nvPicPr>
          <p:cNvPr id="9" name="Picture 8">
            <a:extLst>
              <a:ext uri="{FF2B5EF4-FFF2-40B4-BE49-F238E27FC236}">
                <a16:creationId xmlns:a16="http://schemas.microsoft.com/office/drawing/2014/main" id="{5431C9AA-2067-2976-E391-465024259A7D}"/>
              </a:ext>
            </a:extLst>
          </p:cNvPr>
          <p:cNvPicPr>
            <a:picLocks noChangeAspect="1"/>
          </p:cNvPicPr>
          <p:nvPr/>
        </p:nvPicPr>
        <p:blipFill>
          <a:blip r:embed="rId6">
            <a:duotone>
              <a:schemeClr val="accent1">
                <a:shade val="45000"/>
                <a:satMod val="135000"/>
              </a:schemeClr>
              <a:prstClr val="white"/>
            </a:duotone>
          </a:blip>
          <a:stretch>
            <a:fillRect/>
          </a:stretch>
        </p:blipFill>
        <p:spPr>
          <a:xfrm>
            <a:off x="8736902" y="3431326"/>
            <a:ext cx="1625970" cy="1625970"/>
          </a:xfrm>
          <a:prstGeom prst="rect">
            <a:avLst/>
          </a:prstGeom>
        </p:spPr>
      </p:pic>
      <p:cxnSp>
        <p:nvCxnSpPr>
          <p:cNvPr id="3" name="Straight Connector 2">
            <a:extLst>
              <a:ext uri="{FF2B5EF4-FFF2-40B4-BE49-F238E27FC236}">
                <a16:creationId xmlns:a16="http://schemas.microsoft.com/office/drawing/2014/main" id="{331C607F-6125-7AE0-4162-3625E6CDB20E}"/>
              </a:ext>
            </a:extLst>
          </p:cNvPr>
          <p:cNvCxnSpPr>
            <a:cxnSpLocks/>
          </p:cNvCxnSpPr>
          <p:nvPr/>
        </p:nvCxnSpPr>
        <p:spPr>
          <a:xfrm>
            <a:off x="1969881" y="5732821"/>
            <a:ext cx="8456493"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E23F32-3F3B-BA69-4BBE-235BBDBEC8AF}"/>
              </a:ext>
            </a:extLst>
          </p:cNvPr>
          <p:cNvSpPr txBox="1"/>
          <p:nvPr/>
        </p:nvSpPr>
        <p:spPr>
          <a:xfrm>
            <a:off x="2132525" y="5138206"/>
            <a:ext cx="1019175" cy="338554"/>
          </a:xfrm>
          <a:prstGeom prst="rect">
            <a:avLst/>
          </a:prstGeom>
          <a:noFill/>
        </p:spPr>
        <p:txBody>
          <a:bodyPr wrap="square">
            <a:spAutoFit/>
          </a:bodyPr>
          <a:lstStyle/>
          <a:p>
            <a:r>
              <a:rPr lang="en-US" sz="1600" b="1" dirty="0">
                <a:solidFill>
                  <a:srgbClr val="44546A"/>
                </a:solidFill>
                <a:latin typeface="+mj-lt"/>
              </a:rPr>
              <a:t>Images</a:t>
            </a:r>
            <a:endParaRPr lang="en-US" b="1" dirty="0"/>
          </a:p>
        </p:txBody>
      </p:sp>
      <p:sp>
        <p:nvSpPr>
          <p:cNvPr id="16" name="TextBox 15">
            <a:extLst>
              <a:ext uri="{FF2B5EF4-FFF2-40B4-BE49-F238E27FC236}">
                <a16:creationId xmlns:a16="http://schemas.microsoft.com/office/drawing/2014/main" id="{135C3B5C-66C0-7056-941E-CC91FEFB1CF5}"/>
              </a:ext>
            </a:extLst>
          </p:cNvPr>
          <p:cNvSpPr txBox="1"/>
          <p:nvPr/>
        </p:nvSpPr>
        <p:spPr>
          <a:xfrm>
            <a:off x="4630152" y="5138206"/>
            <a:ext cx="759864" cy="338554"/>
          </a:xfrm>
          <a:prstGeom prst="rect">
            <a:avLst/>
          </a:prstGeom>
          <a:noFill/>
        </p:spPr>
        <p:txBody>
          <a:bodyPr wrap="square">
            <a:spAutoFit/>
          </a:bodyPr>
          <a:lstStyle/>
          <a:p>
            <a:r>
              <a:rPr lang="en-US" sz="1600" b="1" dirty="0">
                <a:solidFill>
                  <a:srgbClr val="44546A"/>
                </a:solidFill>
                <a:latin typeface="+mj-lt"/>
              </a:rPr>
              <a:t>Audio</a:t>
            </a:r>
          </a:p>
        </p:txBody>
      </p:sp>
      <p:sp>
        <p:nvSpPr>
          <p:cNvPr id="17" name="TextBox 16">
            <a:extLst>
              <a:ext uri="{FF2B5EF4-FFF2-40B4-BE49-F238E27FC236}">
                <a16:creationId xmlns:a16="http://schemas.microsoft.com/office/drawing/2014/main" id="{04482BB0-CFB7-C5D8-4D43-2E49FC656370}"/>
              </a:ext>
            </a:extLst>
          </p:cNvPr>
          <p:cNvSpPr txBox="1"/>
          <p:nvPr/>
        </p:nvSpPr>
        <p:spPr>
          <a:xfrm>
            <a:off x="6868468" y="5138206"/>
            <a:ext cx="1019175" cy="338554"/>
          </a:xfrm>
          <a:prstGeom prst="rect">
            <a:avLst/>
          </a:prstGeom>
          <a:noFill/>
        </p:spPr>
        <p:txBody>
          <a:bodyPr wrap="square">
            <a:spAutoFit/>
          </a:bodyPr>
          <a:lstStyle/>
          <a:p>
            <a:r>
              <a:rPr lang="en-US" sz="1600" b="1" dirty="0">
                <a:solidFill>
                  <a:srgbClr val="44546A"/>
                </a:solidFill>
                <a:latin typeface="+mj-lt"/>
              </a:rPr>
              <a:t>Video</a:t>
            </a:r>
            <a:endParaRPr lang="en-US" b="1" dirty="0"/>
          </a:p>
        </p:txBody>
      </p:sp>
      <p:sp>
        <p:nvSpPr>
          <p:cNvPr id="18" name="TextBox 17">
            <a:extLst>
              <a:ext uri="{FF2B5EF4-FFF2-40B4-BE49-F238E27FC236}">
                <a16:creationId xmlns:a16="http://schemas.microsoft.com/office/drawing/2014/main" id="{971664D2-938B-56E9-4F2F-6774023F5892}"/>
              </a:ext>
            </a:extLst>
          </p:cNvPr>
          <p:cNvSpPr txBox="1"/>
          <p:nvPr/>
        </p:nvSpPr>
        <p:spPr>
          <a:xfrm>
            <a:off x="9096414" y="5138206"/>
            <a:ext cx="1329960" cy="338554"/>
          </a:xfrm>
          <a:prstGeom prst="rect">
            <a:avLst/>
          </a:prstGeom>
          <a:noFill/>
        </p:spPr>
        <p:txBody>
          <a:bodyPr wrap="square">
            <a:spAutoFit/>
          </a:bodyPr>
          <a:lstStyle/>
          <a:p>
            <a:r>
              <a:rPr lang="en-US" sz="1600" b="1" dirty="0">
                <a:solidFill>
                  <a:srgbClr val="44546A"/>
                </a:solidFill>
                <a:latin typeface="+mj-lt"/>
              </a:rPr>
              <a:t>Documents</a:t>
            </a:r>
          </a:p>
        </p:txBody>
      </p:sp>
    </p:spTree>
    <p:extLst>
      <p:ext uri="{BB962C8B-B14F-4D97-AF65-F5344CB8AC3E}">
        <p14:creationId xmlns:p14="http://schemas.microsoft.com/office/powerpoint/2010/main" val="13679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4" grpId="0"/>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05AB-F09F-76E7-8F5B-9405C279B6EF}"/>
              </a:ext>
            </a:extLst>
          </p:cNvPr>
          <p:cNvSpPr>
            <a:spLocks noGrp="1"/>
          </p:cNvSpPr>
          <p:nvPr>
            <p:ph type="title"/>
          </p:nvPr>
        </p:nvSpPr>
        <p:spPr/>
        <p:txBody>
          <a:bodyPr/>
          <a:lstStyle/>
          <a:p>
            <a:r>
              <a:rPr lang="en-US" dirty="0"/>
              <a:t>Sources of Big Data Generation</a:t>
            </a:r>
          </a:p>
        </p:txBody>
      </p:sp>
      <p:sp>
        <p:nvSpPr>
          <p:cNvPr id="4" name="TextBox 3">
            <a:extLst>
              <a:ext uri="{FF2B5EF4-FFF2-40B4-BE49-F238E27FC236}">
                <a16:creationId xmlns:a16="http://schemas.microsoft.com/office/drawing/2014/main" id="{096211C4-A28A-9B82-6606-87B810E1FF0B}"/>
              </a:ext>
            </a:extLst>
          </p:cNvPr>
          <p:cNvSpPr txBox="1"/>
          <p:nvPr/>
        </p:nvSpPr>
        <p:spPr>
          <a:xfrm>
            <a:off x="139040" y="1626678"/>
            <a:ext cx="2155231" cy="338554"/>
          </a:xfrm>
          <a:prstGeom prst="rect">
            <a:avLst/>
          </a:prstGeom>
          <a:noFill/>
        </p:spPr>
        <p:txBody>
          <a:bodyPr wrap="square">
            <a:spAutoFit/>
          </a:bodyPr>
          <a:lstStyle/>
          <a:p>
            <a:pPr algn="ctr"/>
            <a:r>
              <a:rPr lang="en-US" sz="1600" b="1" dirty="0">
                <a:solidFill>
                  <a:srgbClr val="44546A"/>
                </a:solidFill>
                <a:effectLst/>
                <a:latin typeface="+mn-lt"/>
                <a:ea typeface="Segoe UI" panose="020B0502040204020203" pitchFamily="34" charset="0"/>
              </a:rPr>
              <a:t>Others</a:t>
            </a:r>
            <a:endParaRPr lang="en-US" sz="1600" b="1" dirty="0">
              <a:solidFill>
                <a:srgbClr val="44546A"/>
              </a:solidFill>
              <a:latin typeface="+mn-lt"/>
            </a:endParaRPr>
          </a:p>
        </p:txBody>
      </p:sp>
      <p:sp>
        <p:nvSpPr>
          <p:cNvPr id="8" name="TextBox 7">
            <a:extLst>
              <a:ext uri="{FF2B5EF4-FFF2-40B4-BE49-F238E27FC236}">
                <a16:creationId xmlns:a16="http://schemas.microsoft.com/office/drawing/2014/main" id="{8EC386E4-D9F0-7448-0F31-3E1D94B4B57F}"/>
              </a:ext>
            </a:extLst>
          </p:cNvPr>
          <p:cNvSpPr txBox="1"/>
          <p:nvPr/>
        </p:nvSpPr>
        <p:spPr>
          <a:xfrm>
            <a:off x="2363158" y="1662518"/>
            <a:ext cx="8571540" cy="523220"/>
          </a:xfrm>
          <a:prstGeom prst="rect">
            <a:avLst/>
          </a:prstGeom>
          <a:noFill/>
        </p:spPr>
        <p:txBody>
          <a:bodyPr wrap="square">
            <a:spAutoFit/>
          </a:bodyPr>
          <a:lstStyle/>
          <a:p>
            <a:r>
              <a:rPr lang="en-US" sz="1400" dirty="0">
                <a:solidFill>
                  <a:srgbClr val="44546A"/>
                </a:solidFill>
                <a:latin typeface="+mj-lt"/>
              </a:rPr>
              <a:t>Extensive archives, transactions, and logs, etc. Sources of Big Data include archival emails, financial transaction data, server log files, and more.</a:t>
            </a:r>
          </a:p>
        </p:txBody>
      </p:sp>
      <p:cxnSp>
        <p:nvCxnSpPr>
          <p:cNvPr id="11" name="Straight Connector 10">
            <a:extLst>
              <a:ext uri="{FF2B5EF4-FFF2-40B4-BE49-F238E27FC236}">
                <a16:creationId xmlns:a16="http://schemas.microsoft.com/office/drawing/2014/main" id="{E77B254B-2F6F-C792-5E13-C5B2FD969E3B}"/>
              </a:ext>
            </a:extLst>
          </p:cNvPr>
          <p:cNvCxnSpPr/>
          <p:nvPr/>
        </p:nvCxnSpPr>
        <p:spPr>
          <a:xfrm>
            <a:off x="2294276" y="1599238"/>
            <a:ext cx="0" cy="12830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3BA068-7AFD-D016-A2C3-07C09E76C980}"/>
              </a:ext>
            </a:extLst>
          </p:cNvPr>
          <p:cNvCxnSpPr>
            <a:cxnSpLocks/>
          </p:cNvCxnSpPr>
          <p:nvPr/>
        </p:nvCxnSpPr>
        <p:spPr>
          <a:xfrm flipH="1" flipV="1">
            <a:off x="208634" y="1590838"/>
            <a:ext cx="10726064" cy="7168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descr="A black background with a black square&#10;&#10;Description automatically generated with medium confidence">
            <a:extLst>
              <a:ext uri="{FF2B5EF4-FFF2-40B4-BE49-F238E27FC236}">
                <a16:creationId xmlns:a16="http://schemas.microsoft.com/office/drawing/2014/main" id="{660B6CC9-3E51-4A0A-C2BD-749C7D07CF10}"/>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745546" y="3518796"/>
            <a:ext cx="1371600" cy="1371600"/>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55C7CA3C-50B4-4996-4842-EC3D7F4F4EF9}"/>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275507" y="3518795"/>
            <a:ext cx="1461395" cy="1461395"/>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2922238A-8F0C-BBDE-2AFA-A2AF1F590DAD}"/>
              </a:ext>
            </a:extLst>
          </p:cNvPr>
          <p:cNvPicPr>
            <a:picLocks noChangeAspect="1"/>
          </p:cNvPicPr>
          <p:nvPr/>
        </p:nvPicPr>
        <p:blipFill>
          <a:blip r:embed="rId6">
            <a:duotone>
              <a:schemeClr val="accent5">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7895263" y="3429000"/>
            <a:ext cx="1551190" cy="1551190"/>
          </a:xfrm>
          <a:prstGeom prst="rect">
            <a:avLst/>
          </a:prstGeom>
        </p:spPr>
      </p:pic>
      <p:cxnSp>
        <p:nvCxnSpPr>
          <p:cNvPr id="22" name="Straight Connector 21">
            <a:extLst>
              <a:ext uri="{FF2B5EF4-FFF2-40B4-BE49-F238E27FC236}">
                <a16:creationId xmlns:a16="http://schemas.microsoft.com/office/drawing/2014/main" id="{1071B019-0CE5-CBE2-9445-E5C58699D936}"/>
              </a:ext>
            </a:extLst>
          </p:cNvPr>
          <p:cNvCxnSpPr>
            <a:cxnSpLocks/>
          </p:cNvCxnSpPr>
          <p:nvPr/>
        </p:nvCxnSpPr>
        <p:spPr>
          <a:xfrm>
            <a:off x="1969881" y="5732821"/>
            <a:ext cx="845649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A6A9863-B856-A694-81CD-75D1B565FB36}"/>
              </a:ext>
            </a:extLst>
          </p:cNvPr>
          <p:cNvSpPr txBox="1"/>
          <p:nvPr/>
        </p:nvSpPr>
        <p:spPr>
          <a:xfrm>
            <a:off x="3151508" y="5138206"/>
            <a:ext cx="1019175" cy="338554"/>
          </a:xfrm>
          <a:prstGeom prst="rect">
            <a:avLst/>
          </a:prstGeom>
          <a:noFill/>
        </p:spPr>
        <p:txBody>
          <a:bodyPr wrap="square">
            <a:spAutoFit/>
          </a:bodyPr>
          <a:lstStyle/>
          <a:p>
            <a:r>
              <a:rPr lang="en-US" sz="1600" b="1" dirty="0">
                <a:solidFill>
                  <a:srgbClr val="44546A"/>
                </a:solidFill>
                <a:latin typeface="+mj-lt"/>
              </a:rPr>
              <a:t>Logs</a:t>
            </a:r>
            <a:endParaRPr lang="en-US" b="1" dirty="0">
              <a:solidFill>
                <a:srgbClr val="44546A"/>
              </a:solidFill>
            </a:endParaRPr>
          </a:p>
        </p:txBody>
      </p:sp>
      <p:sp>
        <p:nvSpPr>
          <p:cNvPr id="25" name="TextBox 24">
            <a:extLst>
              <a:ext uri="{FF2B5EF4-FFF2-40B4-BE49-F238E27FC236}">
                <a16:creationId xmlns:a16="http://schemas.microsoft.com/office/drawing/2014/main" id="{7994EBC8-9AFA-9330-E074-E1723307DD74}"/>
              </a:ext>
            </a:extLst>
          </p:cNvPr>
          <p:cNvSpPr txBox="1"/>
          <p:nvPr/>
        </p:nvSpPr>
        <p:spPr>
          <a:xfrm>
            <a:off x="5281728" y="5139764"/>
            <a:ext cx="1628544" cy="338554"/>
          </a:xfrm>
          <a:prstGeom prst="rect">
            <a:avLst/>
          </a:prstGeom>
          <a:noFill/>
        </p:spPr>
        <p:txBody>
          <a:bodyPr wrap="square">
            <a:spAutoFit/>
          </a:bodyPr>
          <a:lstStyle/>
          <a:p>
            <a:r>
              <a:rPr lang="en-US" sz="1600" b="1" dirty="0">
                <a:solidFill>
                  <a:srgbClr val="44546A"/>
                </a:solidFill>
                <a:latin typeface="+mj-lt"/>
              </a:rPr>
              <a:t>Transactions</a:t>
            </a:r>
          </a:p>
        </p:txBody>
      </p:sp>
      <p:sp>
        <p:nvSpPr>
          <p:cNvPr id="26" name="TextBox 25">
            <a:extLst>
              <a:ext uri="{FF2B5EF4-FFF2-40B4-BE49-F238E27FC236}">
                <a16:creationId xmlns:a16="http://schemas.microsoft.com/office/drawing/2014/main" id="{2F5775D9-FAEF-09EB-103A-A9BE4D05B6EF}"/>
              </a:ext>
            </a:extLst>
          </p:cNvPr>
          <p:cNvSpPr txBox="1"/>
          <p:nvPr/>
        </p:nvSpPr>
        <p:spPr>
          <a:xfrm>
            <a:off x="8084660" y="5136185"/>
            <a:ext cx="1172396" cy="338554"/>
          </a:xfrm>
          <a:prstGeom prst="rect">
            <a:avLst/>
          </a:prstGeom>
          <a:noFill/>
        </p:spPr>
        <p:txBody>
          <a:bodyPr wrap="square">
            <a:spAutoFit/>
          </a:bodyPr>
          <a:lstStyle/>
          <a:p>
            <a:r>
              <a:rPr lang="en-US" sz="1600" b="1" dirty="0">
                <a:solidFill>
                  <a:srgbClr val="44546A"/>
                </a:solidFill>
                <a:latin typeface="+mj-lt"/>
              </a:rPr>
              <a:t>Archives</a:t>
            </a:r>
            <a:endParaRPr lang="en-US" b="1" dirty="0"/>
          </a:p>
        </p:txBody>
      </p:sp>
    </p:spTree>
    <p:extLst>
      <p:ext uri="{BB962C8B-B14F-4D97-AF65-F5344CB8AC3E}">
        <p14:creationId xmlns:p14="http://schemas.microsoft.com/office/powerpoint/2010/main" val="3180041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1500"/>
                            </p:stCondLst>
                            <p:childTnLst>
                              <p:par>
                                <p:cTn id="43" presetID="22" presetClass="entr" presetSubtype="4"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dirty="0"/>
              <a:t>QUIZ </a:t>
            </a:r>
            <a:endParaRPr lang="en-IN" dirty="0"/>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208634" y="1298767"/>
            <a:ext cx="7805243" cy="4840828"/>
          </a:xfrm>
        </p:spPr>
        <p:txBody>
          <a:bodyPr/>
          <a:lstStyle/>
          <a:p>
            <a:r>
              <a:rPr lang="en-US" sz="1400" b="1" dirty="0">
                <a:solidFill>
                  <a:schemeClr val="bg2"/>
                </a:solidFill>
                <a:latin typeface="+mn-lt"/>
              </a:rPr>
              <a:t>Which of the following components are typically found in the architecture of Big Data systems?</a:t>
            </a:r>
          </a:p>
          <a:p>
            <a:endParaRPr lang="en-US" sz="1400" dirty="0">
              <a:solidFill>
                <a:schemeClr val="bg2"/>
              </a:solidFill>
              <a:latin typeface="+mn-lt"/>
            </a:endParaRPr>
          </a:p>
          <a:p>
            <a:pPr marL="342900" indent="-342900">
              <a:buClr>
                <a:srgbClr val="44546A"/>
              </a:buClr>
              <a:buFont typeface="+mj-lt"/>
              <a:buAutoNum type="alphaUcPeriod"/>
            </a:pPr>
            <a:r>
              <a:rPr lang="en-US" sz="1400" dirty="0">
                <a:solidFill>
                  <a:schemeClr val="bg2"/>
                </a:solidFill>
                <a:latin typeface="+mn-lt"/>
              </a:rPr>
              <a:t>Centralized Database Management Systems</a:t>
            </a:r>
          </a:p>
          <a:p>
            <a:pPr marL="342900" indent="-342900">
              <a:buClr>
                <a:srgbClr val="44546A"/>
              </a:buClr>
              <a:buFont typeface="+mj-lt"/>
              <a:buAutoNum type="alphaUcPeriod"/>
            </a:pPr>
            <a:r>
              <a:rPr lang="en-US" sz="1400" dirty="0">
                <a:solidFill>
                  <a:schemeClr val="bg2"/>
                </a:solidFill>
                <a:latin typeface="+mn-lt"/>
              </a:rPr>
              <a:t>Single-tier Architecture</a:t>
            </a:r>
          </a:p>
          <a:p>
            <a:pPr marL="342900" indent="-342900">
              <a:buClr>
                <a:srgbClr val="44546A"/>
              </a:buClr>
              <a:buFont typeface="+mj-lt"/>
              <a:buAutoNum type="alphaUcPeriod"/>
            </a:pPr>
            <a:r>
              <a:rPr lang="en-US" sz="1400" dirty="0">
                <a:solidFill>
                  <a:schemeClr val="bg2"/>
                </a:solidFill>
                <a:latin typeface="+mn-lt"/>
              </a:rPr>
              <a:t>Data Warehouses</a:t>
            </a:r>
          </a:p>
          <a:p>
            <a:pPr marL="342900" indent="-342900">
              <a:buClr>
                <a:srgbClr val="44546A"/>
              </a:buClr>
              <a:buFont typeface="+mj-lt"/>
              <a:buAutoNum type="alphaUcPeriod"/>
            </a:pPr>
            <a:r>
              <a:rPr lang="en-US" sz="1400" dirty="0">
                <a:solidFill>
                  <a:schemeClr val="bg2"/>
                </a:solidFill>
                <a:latin typeface="+mn-lt"/>
              </a:rPr>
              <a:t>Distributed File Systems</a:t>
            </a:r>
          </a:p>
          <a:p>
            <a:endParaRPr lang="en-US" sz="1400" dirty="0">
              <a:solidFill>
                <a:schemeClr val="bg2"/>
              </a:solidFill>
              <a:latin typeface="+mn-lt"/>
            </a:endParaRPr>
          </a:p>
          <a:p>
            <a:r>
              <a:rPr lang="en-US" sz="1400" b="1" dirty="0">
                <a:solidFill>
                  <a:schemeClr val="bg2"/>
                </a:solidFill>
                <a:latin typeface="+mn-lt"/>
              </a:rPr>
              <a:t>Answer: </a:t>
            </a:r>
            <a:r>
              <a:rPr lang="en-US" sz="1400" dirty="0">
                <a:solidFill>
                  <a:schemeClr val="bg2"/>
                </a:solidFill>
                <a:latin typeface="+mn-lt"/>
              </a:rPr>
              <a:t>D</a:t>
            </a:r>
          </a:p>
          <a:p>
            <a:endParaRPr lang="en-US" sz="1400" dirty="0">
              <a:solidFill>
                <a:schemeClr val="bg2"/>
              </a:solidFill>
              <a:latin typeface="+mn-lt"/>
            </a:endParaRPr>
          </a:p>
          <a:p>
            <a:r>
              <a:rPr lang="en-US" sz="1400" b="1" dirty="0">
                <a:solidFill>
                  <a:schemeClr val="bg2"/>
                </a:solidFill>
                <a:latin typeface="+mn-lt"/>
              </a:rPr>
              <a:t>Explanation</a:t>
            </a:r>
            <a:r>
              <a:rPr lang="en-US" sz="1400" dirty="0">
                <a:solidFill>
                  <a:schemeClr val="bg2"/>
                </a:solidFill>
                <a:latin typeface="+mn-lt"/>
              </a:rPr>
              <a:t>: </a:t>
            </a:r>
          </a:p>
          <a:p>
            <a:r>
              <a:rPr lang="en-US" sz="1400" dirty="0">
                <a:solidFill>
                  <a:schemeClr val="bg2"/>
                </a:solidFill>
                <a:latin typeface="+mn-lt"/>
              </a:rPr>
              <a:t>In Big Data architectures, distributed file systems play a crucial role in handling massive volumes of data. These file systems, such as Hadoop Distributed File System (HDFS), are designed to store and manage data across a cluster of machines. Unlike traditional centralized databases, distributed file systems are scalable, fault-tolerant, and can efficiently handle the storage and processing requirements of Big Data.</a:t>
            </a:r>
          </a:p>
        </p:txBody>
      </p:sp>
      <p:pic>
        <p:nvPicPr>
          <p:cNvPr id="3" name="Google Shape;722;p27">
            <a:extLst>
              <a:ext uri="{FF2B5EF4-FFF2-40B4-BE49-F238E27FC236}">
                <a16:creationId xmlns:a16="http://schemas.microsoft.com/office/drawing/2014/main" id="{C2DDAC6C-87C1-1A70-66EF-4F0CC7D6258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8135999" y="633245"/>
            <a:ext cx="3712675" cy="3571007"/>
          </a:xfrm>
          <a:prstGeom prst="rect">
            <a:avLst/>
          </a:prstGeom>
          <a:noFill/>
          <a:ln>
            <a:noFill/>
          </a:ln>
        </p:spPr>
      </p:pic>
    </p:spTree>
    <p:extLst>
      <p:ext uri="{BB962C8B-B14F-4D97-AF65-F5344CB8AC3E}">
        <p14:creationId xmlns:p14="http://schemas.microsoft.com/office/powerpoint/2010/main" val="2939672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dirty="0"/>
              <a:t>QUIZ </a:t>
            </a:r>
            <a:endParaRPr lang="en-IN" dirty="0"/>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208634" y="1304995"/>
            <a:ext cx="7349162" cy="4274711"/>
          </a:xfrm>
        </p:spPr>
        <p:txBody>
          <a:bodyPr/>
          <a:lstStyle/>
          <a:p>
            <a:r>
              <a:rPr lang="en-US" sz="1400" b="1" dirty="0">
                <a:solidFill>
                  <a:schemeClr val="bg2"/>
                </a:solidFill>
                <a:latin typeface="+mn-lt"/>
              </a:rPr>
              <a:t>Which of the following are common sources of Big Data generation?</a:t>
            </a:r>
          </a:p>
          <a:p>
            <a:endParaRPr lang="en-US" sz="1400" dirty="0">
              <a:solidFill>
                <a:schemeClr val="bg2"/>
              </a:solidFill>
              <a:latin typeface="+mn-lt"/>
            </a:endParaRPr>
          </a:p>
          <a:p>
            <a:pPr marL="342900" indent="-342900">
              <a:buClr>
                <a:srgbClr val="44546A"/>
              </a:buClr>
              <a:buFont typeface="+mj-lt"/>
              <a:buAutoNum type="alphaUcPeriod"/>
            </a:pPr>
            <a:r>
              <a:rPr lang="en-US" sz="1400" dirty="0">
                <a:solidFill>
                  <a:schemeClr val="bg2"/>
                </a:solidFill>
                <a:latin typeface="+mn-lt"/>
              </a:rPr>
              <a:t>Printed Books</a:t>
            </a:r>
          </a:p>
          <a:p>
            <a:pPr marL="342900" indent="-342900">
              <a:buClr>
                <a:srgbClr val="44546A"/>
              </a:buClr>
              <a:buFont typeface="+mj-lt"/>
              <a:buAutoNum type="alphaUcPeriod"/>
            </a:pPr>
            <a:r>
              <a:rPr lang="en-US" sz="1400" dirty="0">
                <a:solidFill>
                  <a:schemeClr val="bg2"/>
                </a:solidFill>
                <a:latin typeface="+mn-lt"/>
              </a:rPr>
              <a:t>Online Transaction Records</a:t>
            </a:r>
          </a:p>
          <a:p>
            <a:pPr marL="342900" indent="-342900">
              <a:buClr>
                <a:srgbClr val="44546A"/>
              </a:buClr>
              <a:buFont typeface="+mj-lt"/>
              <a:buAutoNum type="alphaUcPeriod"/>
            </a:pPr>
            <a:r>
              <a:rPr lang="en-US" sz="1400" dirty="0">
                <a:solidFill>
                  <a:schemeClr val="bg2"/>
                </a:solidFill>
                <a:latin typeface="+mn-lt"/>
              </a:rPr>
              <a:t>Rotary Phones</a:t>
            </a:r>
          </a:p>
          <a:p>
            <a:pPr marL="342900" indent="-342900">
              <a:buClr>
                <a:srgbClr val="44546A"/>
              </a:buClr>
              <a:buFont typeface="+mj-lt"/>
              <a:buAutoNum type="alphaUcPeriod"/>
            </a:pPr>
            <a:r>
              <a:rPr lang="en-US" sz="1400" dirty="0">
                <a:solidFill>
                  <a:schemeClr val="bg2"/>
                </a:solidFill>
                <a:latin typeface="+mn-lt"/>
              </a:rPr>
              <a:t>Analog Thermometers</a:t>
            </a:r>
          </a:p>
          <a:p>
            <a:pPr marL="342900" indent="-342900">
              <a:buClr>
                <a:srgbClr val="44546A"/>
              </a:buClr>
              <a:buFont typeface="+mj-lt"/>
              <a:buAutoNum type="alphaUcPeriod"/>
            </a:pPr>
            <a:endParaRPr lang="en-US" sz="1400" dirty="0">
              <a:solidFill>
                <a:schemeClr val="bg2"/>
              </a:solidFill>
              <a:latin typeface="+mn-lt"/>
            </a:endParaRPr>
          </a:p>
          <a:p>
            <a:r>
              <a:rPr lang="en-US" sz="1400" b="1" dirty="0">
                <a:solidFill>
                  <a:schemeClr val="bg2"/>
                </a:solidFill>
                <a:latin typeface="+mn-lt"/>
              </a:rPr>
              <a:t>Answer:</a:t>
            </a:r>
            <a:r>
              <a:rPr lang="en-US" sz="1400" dirty="0">
                <a:solidFill>
                  <a:schemeClr val="bg2"/>
                </a:solidFill>
                <a:latin typeface="+mn-lt"/>
              </a:rPr>
              <a:t> B</a:t>
            </a:r>
          </a:p>
          <a:p>
            <a:endParaRPr lang="en-US" sz="1400" dirty="0">
              <a:solidFill>
                <a:schemeClr val="bg2"/>
              </a:solidFill>
              <a:latin typeface="+mn-lt"/>
            </a:endParaRPr>
          </a:p>
          <a:p>
            <a:r>
              <a:rPr lang="en-US" sz="1400" b="1" dirty="0">
                <a:solidFill>
                  <a:schemeClr val="bg2"/>
                </a:solidFill>
                <a:latin typeface="+mn-lt"/>
              </a:rPr>
              <a:t>Explanation</a:t>
            </a:r>
            <a:r>
              <a:rPr lang="en-US" sz="1400" dirty="0">
                <a:solidFill>
                  <a:schemeClr val="bg2"/>
                </a:solidFill>
                <a:latin typeface="+mn-lt"/>
              </a:rPr>
              <a:t>: </a:t>
            </a:r>
          </a:p>
          <a:p>
            <a:r>
              <a:rPr lang="en-US" sz="1400" dirty="0">
                <a:solidFill>
                  <a:schemeClr val="bg2"/>
                </a:solidFill>
                <a:latin typeface="+mn-lt"/>
              </a:rPr>
              <a:t>Online transaction records are one of the significant sources of Big Data generation. E-commerce platforms, financial institutions, and various online services generate massive amounts of transaction data daily.</a:t>
            </a:r>
          </a:p>
        </p:txBody>
      </p:sp>
      <p:pic>
        <p:nvPicPr>
          <p:cNvPr id="3" name="Google Shape;722;p27">
            <a:extLst>
              <a:ext uri="{FF2B5EF4-FFF2-40B4-BE49-F238E27FC236}">
                <a16:creationId xmlns:a16="http://schemas.microsoft.com/office/drawing/2014/main" id="{C2DDAC6C-87C1-1A70-66EF-4F0CC7D6258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803490" y="712177"/>
            <a:ext cx="3712675" cy="3571007"/>
          </a:xfrm>
          <a:prstGeom prst="rect">
            <a:avLst/>
          </a:prstGeom>
          <a:noFill/>
          <a:ln>
            <a:noFill/>
          </a:ln>
        </p:spPr>
      </p:pic>
    </p:spTree>
    <p:extLst>
      <p:ext uri="{BB962C8B-B14F-4D97-AF65-F5344CB8AC3E}">
        <p14:creationId xmlns:p14="http://schemas.microsoft.com/office/powerpoint/2010/main" val="2984268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000873-E3B7-AC42-002B-447AD8B5211A}"/>
              </a:ext>
            </a:extLst>
          </p:cNvPr>
          <p:cNvSpPr>
            <a:spLocks noGrp="1"/>
          </p:cNvSpPr>
          <p:nvPr>
            <p:ph type="title"/>
          </p:nvPr>
        </p:nvSpPr>
        <p:spPr/>
        <p:txBody>
          <a:bodyPr/>
          <a:lstStyle/>
          <a:p>
            <a:r>
              <a:rPr lang="en-US" dirty="0"/>
              <a:t>In a nutshell, we learnt</a:t>
            </a:r>
          </a:p>
        </p:txBody>
      </p:sp>
      <p:sp>
        <p:nvSpPr>
          <p:cNvPr id="5" name="Text Placeholder 4">
            <a:extLst>
              <a:ext uri="{FF2B5EF4-FFF2-40B4-BE49-F238E27FC236}">
                <a16:creationId xmlns:a16="http://schemas.microsoft.com/office/drawing/2014/main" id="{C9FA0B90-B21D-DC63-E9CC-E829F6A31F53}"/>
              </a:ext>
            </a:extLst>
          </p:cNvPr>
          <p:cNvSpPr>
            <a:spLocks noGrp="1"/>
          </p:cNvSpPr>
          <p:nvPr>
            <p:ph type="body" idx="2"/>
          </p:nvPr>
        </p:nvSpPr>
        <p:spPr>
          <a:xfrm>
            <a:off x="6214418" y="1554295"/>
            <a:ext cx="5285919" cy="3749409"/>
          </a:xfrm>
        </p:spPr>
        <p:txBody>
          <a:bodyPr/>
          <a:lstStyle/>
          <a:p>
            <a:pPr marL="4572" indent="0">
              <a:lnSpc>
                <a:spcPct val="150000"/>
              </a:lnSpc>
              <a:buNone/>
            </a:pPr>
            <a:endParaRPr lang="en-US" sz="1400" dirty="0">
              <a:solidFill>
                <a:srgbClr val="44546A"/>
              </a:solidFill>
            </a:endParaRPr>
          </a:p>
          <a:p>
            <a:pPr>
              <a:lnSpc>
                <a:spcPct val="150000"/>
              </a:lnSpc>
            </a:pPr>
            <a:r>
              <a:rPr lang="en-US" sz="1400" dirty="0">
                <a:solidFill>
                  <a:srgbClr val="44546A"/>
                </a:solidFill>
              </a:rPr>
              <a:t>This module has covered two key areas. Firstly, we explored Big Data architecture components, including storage, processing, analysis, and visualization tools. Our architecture diagram illustrated the flow of data.</a:t>
            </a:r>
          </a:p>
          <a:p>
            <a:pPr>
              <a:lnSpc>
                <a:spcPct val="150000"/>
              </a:lnSpc>
            </a:pPr>
            <a:endParaRPr lang="en-US" sz="1400" dirty="0">
              <a:solidFill>
                <a:srgbClr val="44546A"/>
              </a:solidFill>
            </a:endParaRPr>
          </a:p>
          <a:p>
            <a:pPr>
              <a:lnSpc>
                <a:spcPct val="150000"/>
              </a:lnSpc>
            </a:pPr>
            <a:r>
              <a:rPr lang="en-US" sz="1400" dirty="0">
                <a:solidFill>
                  <a:srgbClr val="44546A"/>
                </a:solidFill>
              </a:rPr>
              <a:t>Secondly, we examined diverse sources of Big Data, ranging from web interactions and mobile activities to IoT devices and business systems. This foundation sets the stage for deeper exploration, enabling you to tap into the potential of Big Data for real-world impact.</a:t>
            </a:r>
          </a:p>
        </p:txBody>
      </p:sp>
    </p:spTree>
    <p:extLst>
      <p:ext uri="{BB962C8B-B14F-4D97-AF65-F5344CB8AC3E}">
        <p14:creationId xmlns:p14="http://schemas.microsoft.com/office/powerpoint/2010/main" val="3934184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399" y="2774950"/>
            <a:ext cx="9601200" cy="1169865"/>
          </a:xfrm>
        </p:spPr>
        <p:txBody>
          <a:bodyPr/>
          <a:lstStyle/>
          <a:p>
            <a:pPr marL="0" indent="0">
              <a:lnSpc>
                <a:spcPct val="150000"/>
              </a:lnSpc>
              <a:buNone/>
            </a:pPr>
            <a:r>
              <a:rPr lang="en-US" dirty="0">
                <a:solidFill>
                  <a:srgbClr val="44546A"/>
                </a:solidFill>
              </a:rPr>
              <a:t>• Introduction to Data Ingestion</a:t>
            </a:r>
          </a:p>
          <a:p>
            <a:pPr marL="0" indent="0">
              <a:lnSpc>
                <a:spcPct val="150000"/>
              </a:lnSpc>
              <a:buNone/>
            </a:pPr>
            <a:r>
              <a:rPr lang="en-US" dirty="0">
                <a:solidFill>
                  <a:srgbClr val="44546A"/>
                </a:solidFill>
              </a:rPr>
              <a:t>• Batch vs Stream Data Ingestion</a:t>
            </a:r>
          </a:p>
          <a:p>
            <a:pPr>
              <a:lnSpc>
                <a:spcPct val="150000"/>
              </a:lnSpc>
            </a:pPr>
            <a:endParaRPr lang="en-US" dirty="0">
              <a:solidFill>
                <a:srgbClr val="44546A"/>
              </a:solidFill>
            </a:endParaRP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a:xfrm>
            <a:off x="2464141" y="2012950"/>
            <a:ext cx="7263717" cy="762000"/>
          </a:xfrm>
        </p:spPr>
        <p:txBody>
          <a:bodyPr anchor="ctr"/>
          <a:lstStyle/>
          <a:p>
            <a:r>
              <a:rPr lang="en-IN" dirty="0"/>
              <a:t>Introduction to Data Ingestion</a:t>
            </a:r>
          </a:p>
        </p:txBody>
      </p:sp>
    </p:spTree>
    <p:extLst>
      <p:ext uri="{BB962C8B-B14F-4D97-AF65-F5344CB8AC3E}">
        <p14:creationId xmlns:p14="http://schemas.microsoft.com/office/powerpoint/2010/main" val="2735691947"/>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AD30-995F-9CC9-C1E6-45AB78B09765}"/>
              </a:ext>
            </a:extLst>
          </p:cNvPr>
          <p:cNvSpPr>
            <a:spLocks noGrp="1"/>
          </p:cNvSpPr>
          <p:nvPr>
            <p:ph type="title"/>
          </p:nvPr>
        </p:nvSpPr>
        <p:spPr>
          <a:xfrm>
            <a:off x="514350" y="3038475"/>
            <a:ext cx="11047534" cy="2030671"/>
          </a:xfrm>
        </p:spPr>
        <p:txBody>
          <a:bodyPr anchor="b">
            <a:noAutofit/>
          </a:bodyPr>
          <a:lstStyle/>
          <a:p>
            <a:pPr algn="ctr"/>
            <a:r>
              <a:rPr lang="en-US" sz="2800" b="0" dirty="0">
                <a:solidFill>
                  <a:schemeClr val="bg1"/>
                </a:solidFill>
                <a:latin typeface="+mj-lt"/>
              </a:rPr>
              <a:t>Big Data ingestion refers to the process of collecting, transferring, and loading large volumes of data from various sources into a storage or processing system, often for analysis and decision-making purposes. It involves handling data from diverse formats and sources, ensuring its accuracy, and preparing it for further processing.</a:t>
            </a:r>
            <a:endParaRPr lang="en-IN" sz="2800" b="0" dirty="0">
              <a:solidFill>
                <a:schemeClr val="bg1"/>
              </a:solidFill>
              <a:latin typeface="+mj-lt"/>
            </a:endParaRPr>
          </a:p>
        </p:txBody>
      </p:sp>
      <p:sp>
        <p:nvSpPr>
          <p:cNvPr id="3" name="Text Placeholder 2">
            <a:extLst>
              <a:ext uri="{FF2B5EF4-FFF2-40B4-BE49-F238E27FC236}">
                <a16:creationId xmlns:a16="http://schemas.microsoft.com/office/drawing/2014/main" id="{1E68264E-FED4-7399-5EBB-F056FBB9BA07}"/>
              </a:ext>
            </a:extLst>
          </p:cNvPr>
          <p:cNvSpPr>
            <a:spLocks noGrp="1"/>
          </p:cNvSpPr>
          <p:nvPr>
            <p:ph sz="quarter" idx="13"/>
          </p:nvPr>
        </p:nvSpPr>
        <p:spPr/>
        <p:txBody>
          <a:bodyPr>
            <a:normAutofit/>
          </a:bodyPr>
          <a:lstStyle/>
          <a:p>
            <a:pPr>
              <a:spcAft>
                <a:spcPts val="600"/>
              </a:spcAft>
            </a:pPr>
            <a:r>
              <a:rPr lang="en-US" sz="6000" b="0" i="0" dirty="0">
                <a:effectLst/>
                <a:latin typeface="+mn-lt"/>
              </a:rPr>
              <a:t>What</a:t>
            </a:r>
            <a:r>
              <a:rPr lang="en-US" sz="6000" b="0" i="0" dirty="0">
                <a:effectLst/>
              </a:rPr>
              <a:t> is Data Ingestion? </a:t>
            </a:r>
            <a:endParaRPr lang="en-IN" sz="6000" dirty="0"/>
          </a:p>
        </p:txBody>
      </p:sp>
    </p:spTree>
    <p:extLst>
      <p:ext uri="{BB962C8B-B14F-4D97-AF65-F5344CB8AC3E}">
        <p14:creationId xmlns:p14="http://schemas.microsoft.com/office/powerpoint/2010/main" val="170284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dirty="0"/>
              <a:t>Data Ingestion</a:t>
            </a:r>
            <a:endParaRPr lang="en-IN" dirty="0"/>
          </a:p>
        </p:txBody>
      </p:sp>
      <p:sp>
        <p:nvSpPr>
          <p:cNvPr id="5" name="TextBox 4">
            <a:extLst>
              <a:ext uri="{FF2B5EF4-FFF2-40B4-BE49-F238E27FC236}">
                <a16:creationId xmlns:a16="http://schemas.microsoft.com/office/drawing/2014/main" id="{E4804305-296B-5BDB-208E-DA1D4D52D4AB}"/>
              </a:ext>
            </a:extLst>
          </p:cNvPr>
          <p:cNvSpPr txBox="1"/>
          <p:nvPr/>
        </p:nvSpPr>
        <p:spPr>
          <a:xfrm>
            <a:off x="208635" y="1589661"/>
            <a:ext cx="4118692" cy="361083"/>
          </a:xfrm>
          <a:prstGeom prst="rect">
            <a:avLst/>
          </a:prstGeom>
          <a:noFill/>
        </p:spPr>
        <p:txBody>
          <a:bodyPr wrap="square">
            <a:spAutoFit/>
          </a:bodyPr>
          <a:lstStyle/>
          <a:p>
            <a:r>
              <a:rPr lang="en-US" sz="1400" b="1" dirty="0">
                <a:solidFill>
                  <a:srgbClr val="44546A"/>
                </a:solidFill>
                <a:latin typeface="+mn-lt"/>
              </a:rPr>
              <a:t>What is Data </a:t>
            </a:r>
            <a:r>
              <a:rPr lang="en-US" sz="1400" b="1" i="0" dirty="0">
                <a:solidFill>
                  <a:srgbClr val="44546A"/>
                </a:solidFill>
                <a:effectLst/>
                <a:latin typeface="+mn-lt"/>
              </a:rPr>
              <a:t>Ingestion</a:t>
            </a:r>
            <a:r>
              <a:rPr lang="en-US" sz="1400" b="1" i="0" dirty="0">
                <a:effectLst/>
                <a:latin typeface="+mn-lt"/>
              </a:rPr>
              <a:t>?</a:t>
            </a:r>
            <a:endParaRPr lang="en-US" sz="1400" b="1" dirty="0">
              <a:latin typeface="+mn-lt"/>
            </a:endParaRPr>
          </a:p>
        </p:txBody>
      </p:sp>
      <p:sp>
        <p:nvSpPr>
          <p:cNvPr id="7" name="TextBox 6">
            <a:extLst>
              <a:ext uri="{FF2B5EF4-FFF2-40B4-BE49-F238E27FC236}">
                <a16:creationId xmlns:a16="http://schemas.microsoft.com/office/drawing/2014/main" id="{BF481B8A-D57B-4806-317A-F79DBD9C1C08}"/>
              </a:ext>
            </a:extLst>
          </p:cNvPr>
          <p:cNvSpPr txBox="1"/>
          <p:nvPr/>
        </p:nvSpPr>
        <p:spPr>
          <a:xfrm>
            <a:off x="208635" y="2004907"/>
            <a:ext cx="6763665" cy="819734"/>
          </a:xfrm>
          <a:prstGeom prst="rect">
            <a:avLst/>
          </a:prstGeom>
          <a:noFill/>
        </p:spPr>
        <p:txBody>
          <a:bodyPr wrap="square">
            <a:spAutoFit/>
          </a:bodyPr>
          <a:lstStyle/>
          <a:p>
            <a:pPr marL="228600" indent="-228600" algn="l">
              <a:lnSpc>
                <a:spcPct val="150000"/>
              </a:lnSpc>
              <a:buFont typeface="Arial" panose="020B0604020202020204" pitchFamily="34" charset="0"/>
              <a:buChar char="•"/>
            </a:pPr>
            <a:r>
              <a:rPr lang="en-US" sz="1400" dirty="0">
                <a:solidFill>
                  <a:srgbClr val="44546A"/>
                </a:solidFill>
                <a:latin typeface="+mn-lt"/>
              </a:rPr>
              <a:t>Data ingestion is the crucial process of acquiring, validating, and processing data from a variety of sources.</a:t>
            </a:r>
          </a:p>
          <a:p>
            <a:pPr marL="228600" lvl="3" indent="-228600">
              <a:lnSpc>
                <a:spcPct val="150000"/>
              </a:lnSpc>
              <a:buFont typeface="Arial" panose="020B0604020202020204" pitchFamily="34" charset="0"/>
              <a:buChar char="•"/>
            </a:pPr>
            <a:r>
              <a:rPr lang="en-US" sz="1400" dirty="0">
                <a:solidFill>
                  <a:srgbClr val="44546A"/>
                </a:solidFill>
                <a:latin typeface="+mn-lt"/>
              </a:rPr>
              <a:t>It serves as the foundational step within a big data pipeline, setting the stage for subsequent processing and analysis.</a:t>
            </a:r>
          </a:p>
        </p:txBody>
      </p:sp>
      <p:cxnSp>
        <p:nvCxnSpPr>
          <p:cNvPr id="9" name="Straight Connector 8">
            <a:extLst>
              <a:ext uri="{FF2B5EF4-FFF2-40B4-BE49-F238E27FC236}">
                <a16:creationId xmlns:a16="http://schemas.microsoft.com/office/drawing/2014/main" id="{BCF79F6E-E949-8ABB-93B4-A77E19EC0236}"/>
              </a:ext>
            </a:extLst>
          </p:cNvPr>
          <p:cNvCxnSpPr>
            <a:cxnSpLocks/>
          </p:cNvCxnSpPr>
          <p:nvPr/>
        </p:nvCxnSpPr>
        <p:spPr>
          <a:xfrm>
            <a:off x="208635" y="1950744"/>
            <a:ext cx="6763665" cy="19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A52EB-97E4-AC72-D99C-5A6D11994F28}"/>
              </a:ext>
            </a:extLst>
          </p:cNvPr>
          <p:cNvCxnSpPr>
            <a:cxnSpLocks/>
          </p:cNvCxnSpPr>
          <p:nvPr/>
        </p:nvCxnSpPr>
        <p:spPr>
          <a:xfrm>
            <a:off x="208634" y="4179003"/>
            <a:ext cx="6763666" cy="16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686DB0-275D-67ED-83B1-0ECCCF121DEB}"/>
              </a:ext>
            </a:extLst>
          </p:cNvPr>
          <p:cNvSpPr txBox="1"/>
          <p:nvPr/>
        </p:nvSpPr>
        <p:spPr>
          <a:xfrm>
            <a:off x="208634" y="3826815"/>
            <a:ext cx="4693307" cy="307777"/>
          </a:xfrm>
          <a:prstGeom prst="rect">
            <a:avLst/>
          </a:prstGeom>
          <a:noFill/>
        </p:spPr>
        <p:txBody>
          <a:bodyPr wrap="square">
            <a:spAutoFit/>
          </a:bodyPr>
          <a:lstStyle/>
          <a:p>
            <a:pPr algn="l"/>
            <a:r>
              <a:rPr lang="en-US" sz="1400" b="1" dirty="0">
                <a:solidFill>
                  <a:srgbClr val="44546A"/>
                </a:solidFill>
                <a:latin typeface="+mn-lt"/>
              </a:rPr>
              <a:t>Why is Data Ingestion Important?</a:t>
            </a:r>
          </a:p>
        </p:txBody>
      </p:sp>
      <p:sp>
        <p:nvSpPr>
          <p:cNvPr id="17" name="TextBox 16">
            <a:extLst>
              <a:ext uri="{FF2B5EF4-FFF2-40B4-BE49-F238E27FC236}">
                <a16:creationId xmlns:a16="http://schemas.microsoft.com/office/drawing/2014/main" id="{056BD16E-E2E8-3170-54D3-71F1FE6B04EC}"/>
              </a:ext>
            </a:extLst>
          </p:cNvPr>
          <p:cNvSpPr txBox="1"/>
          <p:nvPr/>
        </p:nvSpPr>
        <p:spPr>
          <a:xfrm>
            <a:off x="208634" y="4225100"/>
            <a:ext cx="6699311" cy="1345051"/>
          </a:xfrm>
          <a:prstGeom prst="rect">
            <a:avLst/>
          </a:prstGeom>
          <a:noFill/>
        </p:spPr>
        <p:txBody>
          <a:bodyPr wrap="square">
            <a:spAutoFit/>
          </a:bodyPr>
          <a:lstStyle/>
          <a:p>
            <a:pPr marL="228600" indent="-228600">
              <a:lnSpc>
                <a:spcPct val="150000"/>
              </a:lnSpc>
              <a:buFont typeface="Arial" panose="020B0604020202020204" pitchFamily="34" charset="0"/>
              <a:buChar char="•"/>
            </a:pPr>
            <a:r>
              <a:rPr lang="en-US" sz="1400" dirty="0">
                <a:solidFill>
                  <a:srgbClr val="44546A"/>
                </a:solidFill>
                <a:latin typeface="+mn-lt"/>
              </a:rPr>
              <a:t>Data ingestion is the critical first step in the journey of transforming raw data into valuable insights.</a:t>
            </a:r>
          </a:p>
          <a:p>
            <a:pPr marL="228600" indent="-228600">
              <a:lnSpc>
                <a:spcPct val="150000"/>
              </a:lnSpc>
              <a:buFont typeface="Arial" panose="020B0604020202020204" pitchFamily="34" charset="0"/>
              <a:buChar char="•"/>
            </a:pPr>
            <a:r>
              <a:rPr lang="en-US" sz="1400" dirty="0">
                <a:solidFill>
                  <a:srgbClr val="44546A"/>
                </a:solidFill>
                <a:latin typeface="+mn-lt"/>
              </a:rPr>
              <a:t>It ensures that data is efficiently moved from various sources into data lakes, data warehouses, or other storage systems.</a:t>
            </a:r>
          </a:p>
        </p:txBody>
      </p:sp>
      <p:pic>
        <p:nvPicPr>
          <p:cNvPr id="26" name="Picture 25">
            <a:extLst>
              <a:ext uri="{FF2B5EF4-FFF2-40B4-BE49-F238E27FC236}">
                <a16:creationId xmlns:a16="http://schemas.microsoft.com/office/drawing/2014/main" id="{79A9F084-ACE7-697A-B419-518811D81A51}"/>
              </a:ext>
            </a:extLst>
          </p:cNvPr>
          <p:cNvPicPr>
            <a:picLocks noChangeAspect="1"/>
          </p:cNvPicPr>
          <p:nvPr/>
        </p:nvPicPr>
        <p:blipFill rotWithShape="1">
          <a:blip r:embed="rId3">
            <a:duotone>
              <a:schemeClr val="accent1">
                <a:shade val="45000"/>
                <a:satMod val="135000"/>
              </a:schemeClr>
              <a:prstClr val="white"/>
            </a:duotone>
          </a:blip>
          <a:srcRect l="20348" t="16410" r="13007" b="26906"/>
          <a:stretch/>
        </p:blipFill>
        <p:spPr>
          <a:xfrm>
            <a:off x="7431030" y="1125417"/>
            <a:ext cx="4552335" cy="3887351"/>
          </a:xfrm>
          <a:prstGeom prst="rect">
            <a:avLst/>
          </a:prstGeom>
        </p:spPr>
      </p:pic>
    </p:spTree>
    <p:extLst>
      <p:ext uri="{BB962C8B-B14F-4D97-AF65-F5344CB8AC3E}">
        <p14:creationId xmlns:p14="http://schemas.microsoft.com/office/powerpoint/2010/main" val="778757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fade">
                                      <p:cBhvr>
                                        <p:cTn id="37" dur="500"/>
                                        <p:tgtEl>
                                          <p:spTgt spid="17">
                                            <p:txEl>
                                              <p:pRg st="0" end="0"/>
                                            </p:txEl>
                                          </p:spTgt>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7">
                                            <p:txEl>
                                              <p:pRg st="1" end="1"/>
                                            </p:txEl>
                                          </p:spTgt>
                                        </p:tgtEl>
                                        <p:attrNameLst>
                                          <p:attrName>style.visibility</p:attrName>
                                        </p:attrNameLst>
                                      </p:cBhvr>
                                      <p:to>
                                        <p:strVal val="visible"/>
                                      </p:to>
                                    </p:set>
                                    <p:animEffect transition="in" filter="fade">
                                      <p:cBhvr>
                                        <p:cTn id="41"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uiExpand="1" build="p"/>
      <p:bldP spid="14" grpId="0"/>
      <p:bldP spid="1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A71A-3E96-44BF-9851-9BED75168D01}"/>
              </a:ext>
            </a:extLst>
          </p:cNvPr>
          <p:cNvSpPr>
            <a:spLocks noGrp="1"/>
          </p:cNvSpPr>
          <p:nvPr>
            <p:ph type="title"/>
          </p:nvPr>
        </p:nvSpPr>
        <p:spPr/>
        <p:txBody>
          <a:bodyPr/>
          <a:lstStyle/>
          <a:p>
            <a:r>
              <a:rPr lang="en-US" dirty="0"/>
              <a:t>Key Functions of Data Ingestion</a:t>
            </a:r>
            <a:endParaRPr lang="en-US" b="1" dirty="0"/>
          </a:p>
        </p:txBody>
      </p:sp>
      <p:sp>
        <p:nvSpPr>
          <p:cNvPr id="5" name="Arrow: Notched Right 4">
            <a:extLst>
              <a:ext uri="{FF2B5EF4-FFF2-40B4-BE49-F238E27FC236}">
                <a16:creationId xmlns:a16="http://schemas.microsoft.com/office/drawing/2014/main" id="{5D719168-A4CD-E5F5-2AD9-4706522C025B}"/>
              </a:ext>
            </a:extLst>
          </p:cNvPr>
          <p:cNvSpPr/>
          <p:nvPr/>
        </p:nvSpPr>
        <p:spPr>
          <a:xfrm>
            <a:off x="208635" y="2546642"/>
            <a:ext cx="11774731" cy="1764713"/>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FA659D28-50F8-E154-0DC8-95FBAF810A0C}"/>
              </a:ext>
            </a:extLst>
          </p:cNvPr>
          <p:cNvSpPr/>
          <p:nvPr/>
        </p:nvSpPr>
        <p:spPr>
          <a:xfrm>
            <a:off x="536712" y="2512500"/>
            <a:ext cx="1677456" cy="467348"/>
          </a:xfrm>
          <a:custGeom>
            <a:avLst/>
            <a:gdLst>
              <a:gd name="connsiteX0" fmla="*/ 0 w 1677456"/>
              <a:gd name="connsiteY0" fmla="*/ 0 h 467348"/>
              <a:gd name="connsiteX1" fmla="*/ 1677456 w 1677456"/>
              <a:gd name="connsiteY1" fmla="*/ 0 h 467348"/>
              <a:gd name="connsiteX2" fmla="*/ 1677456 w 1677456"/>
              <a:gd name="connsiteY2" fmla="*/ 467348 h 467348"/>
              <a:gd name="connsiteX3" fmla="*/ 0 w 1677456"/>
              <a:gd name="connsiteY3" fmla="*/ 467348 h 467348"/>
              <a:gd name="connsiteX4" fmla="*/ 0 w 1677456"/>
              <a:gd name="connsiteY4" fmla="*/ 0 h 467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456" h="467348">
                <a:moveTo>
                  <a:pt x="0" y="0"/>
                </a:moveTo>
                <a:lnTo>
                  <a:pt x="1677456" y="0"/>
                </a:lnTo>
                <a:lnTo>
                  <a:pt x="1677456" y="467348"/>
                </a:lnTo>
                <a:lnTo>
                  <a:pt x="0" y="4673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0" i="0" kern="1200" dirty="0">
                <a:solidFill>
                  <a:srgbClr val="44546A"/>
                </a:solidFill>
              </a:rPr>
              <a:t>Acquisition</a:t>
            </a:r>
            <a:endParaRPr lang="en-US" sz="1500" kern="1200" dirty="0"/>
          </a:p>
        </p:txBody>
      </p:sp>
      <p:sp>
        <p:nvSpPr>
          <p:cNvPr id="17" name="Oval 16">
            <a:extLst>
              <a:ext uri="{FF2B5EF4-FFF2-40B4-BE49-F238E27FC236}">
                <a16:creationId xmlns:a16="http://schemas.microsoft.com/office/drawing/2014/main" id="{15C1979E-FA61-70B2-5B41-339BD0A405B1}"/>
              </a:ext>
            </a:extLst>
          </p:cNvPr>
          <p:cNvSpPr/>
          <p:nvPr/>
        </p:nvSpPr>
        <p:spPr>
          <a:xfrm>
            <a:off x="1154858" y="3208410"/>
            <a:ext cx="441178" cy="44117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8" name="Freeform: Shape 17">
            <a:extLst>
              <a:ext uri="{FF2B5EF4-FFF2-40B4-BE49-F238E27FC236}">
                <a16:creationId xmlns:a16="http://schemas.microsoft.com/office/drawing/2014/main" id="{1EC19014-8C57-3DD1-7F80-9D6C1F8924FF}"/>
              </a:ext>
            </a:extLst>
          </p:cNvPr>
          <p:cNvSpPr/>
          <p:nvPr/>
        </p:nvSpPr>
        <p:spPr>
          <a:xfrm>
            <a:off x="2351242" y="3870177"/>
            <a:ext cx="2036143" cy="1764713"/>
          </a:xfrm>
          <a:custGeom>
            <a:avLst/>
            <a:gdLst>
              <a:gd name="connsiteX0" fmla="*/ 0 w 2036143"/>
              <a:gd name="connsiteY0" fmla="*/ 0 h 1764713"/>
              <a:gd name="connsiteX1" fmla="*/ 2036143 w 2036143"/>
              <a:gd name="connsiteY1" fmla="*/ 0 h 1764713"/>
              <a:gd name="connsiteX2" fmla="*/ 2036143 w 2036143"/>
              <a:gd name="connsiteY2" fmla="*/ 1764713 h 1764713"/>
              <a:gd name="connsiteX3" fmla="*/ 0 w 2036143"/>
              <a:gd name="connsiteY3" fmla="*/ 1764713 h 1764713"/>
              <a:gd name="connsiteX4" fmla="*/ 0 w 2036143"/>
              <a:gd name="connsiteY4" fmla="*/ 0 h 176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143" h="1764713">
                <a:moveTo>
                  <a:pt x="0" y="0"/>
                </a:moveTo>
                <a:lnTo>
                  <a:pt x="2036143" y="0"/>
                </a:lnTo>
                <a:lnTo>
                  <a:pt x="2036143" y="1764713"/>
                </a:lnTo>
                <a:lnTo>
                  <a:pt x="0" y="1764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b="0" i="0" kern="1200" dirty="0">
                <a:solidFill>
                  <a:srgbClr val="44546A"/>
                </a:solidFill>
                <a:latin typeface="Arial"/>
                <a:ea typeface="+mn-ea"/>
                <a:cs typeface="+mn-cs"/>
              </a:rPr>
              <a:t>Validation</a:t>
            </a:r>
          </a:p>
        </p:txBody>
      </p:sp>
      <p:sp>
        <p:nvSpPr>
          <p:cNvPr id="19" name="Oval 18">
            <a:extLst>
              <a:ext uri="{FF2B5EF4-FFF2-40B4-BE49-F238E27FC236}">
                <a16:creationId xmlns:a16="http://schemas.microsoft.com/office/drawing/2014/main" id="{B30B9581-56AB-FD23-7F61-76D8CD5DB372}"/>
              </a:ext>
            </a:extLst>
          </p:cNvPr>
          <p:cNvSpPr/>
          <p:nvPr/>
        </p:nvSpPr>
        <p:spPr>
          <a:xfrm>
            <a:off x="3148724" y="3208410"/>
            <a:ext cx="441178" cy="44117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AEEB5EF1-A0BC-67BB-F5B6-99E10556EA40}"/>
              </a:ext>
            </a:extLst>
          </p:cNvPr>
          <p:cNvSpPr/>
          <p:nvPr/>
        </p:nvSpPr>
        <p:spPr>
          <a:xfrm>
            <a:off x="4489192" y="1223108"/>
            <a:ext cx="2036143" cy="1764713"/>
          </a:xfrm>
          <a:custGeom>
            <a:avLst/>
            <a:gdLst>
              <a:gd name="connsiteX0" fmla="*/ 0 w 2036143"/>
              <a:gd name="connsiteY0" fmla="*/ 0 h 1764713"/>
              <a:gd name="connsiteX1" fmla="*/ 2036143 w 2036143"/>
              <a:gd name="connsiteY1" fmla="*/ 0 h 1764713"/>
              <a:gd name="connsiteX2" fmla="*/ 2036143 w 2036143"/>
              <a:gd name="connsiteY2" fmla="*/ 1764713 h 1764713"/>
              <a:gd name="connsiteX3" fmla="*/ 0 w 2036143"/>
              <a:gd name="connsiteY3" fmla="*/ 1764713 h 1764713"/>
              <a:gd name="connsiteX4" fmla="*/ 0 w 2036143"/>
              <a:gd name="connsiteY4" fmla="*/ 0 h 176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143" h="1764713">
                <a:moveTo>
                  <a:pt x="0" y="0"/>
                </a:moveTo>
                <a:lnTo>
                  <a:pt x="2036143" y="0"/>
                </a:lnTo>
                <a:lnTo>
                  <a:pt x="2036143" y="1764713"/>
                </a:lnTo>
                <a:lnTo>
                  <a:pt x="0" y="1764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0" i="0" kern="1200" dirty="0">
                <a:solidFill>
                  <a:srgbClr val="44546A"/>
                </a:solidFill>
                <a:latin typeface="Arial"/>
                <a:ea typeface="+mn-ea"/>
                <a:cs typeface="+mn-cs"/>
              </a:rPr>
              <a:t>Processing</a:t>
            </a:r>
          </a:p>
        </p:txBody>
      </p:sp>
      <p:sp>
        <p:nvSpPr>
          <p:cNvPr id="21" name="Oval 20">
            <a:extLst>
              <a:ext uri="{FF2B5EF4-FFF2-40B4-BE49-F238E27FC236}">
                <a16:creationId xmlns:a16="http://schemas.microsoft.com/office/drawing/2014/main" id="{B0E2D952-F518-B867-5D8B-D8BAED0C91BD}"/>
              </a:ext>
            </a:extLst>
          </p:cNvPr>
          <p:cNvSpPr/>
          <p:nvPr/>
        </p:nvSpPr>
        <p:spPr>
          <a:xfrm>
            <a:off x="5286674" y="3208410"/>
            <a:ext cx="441178" cy="44117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2" name="Freeform: Shape 21">
            <a:extLst>
              <a:ext uri="{FF2B5EF4-FFF2-40B4-BE49-F238E27FC236}">
                <a16:creationId xmlns:a16="http://schemas.microsoft.com/office/drawing/2014/main" id="{7AD702A7-6FA4-9F6F-A7B1-8CEFB4341114}"/>
              </a:ext>
            </a:extLst>
          </p:cNvPr>
          <p:cNvSpPr/>
          <p:nvPr/>
        </p:nvSpPr>
        <p:spPr>
          <a:xfrm>
            <a:off x="6627142" y="3870177"/>
            <a:ext cx="2036143" cy="1764713"/>
          </a:xfrm>
          <a:custGeom>
            <a:avLst/>
            <a:gdLst>
              <a:gd name="connsiteX0" fmla="*/ 0 w 2036143"/>
              <a:gd name="connsiteY0" fmla="*/ 0 h 1764713"/>
              <a:gd name="connsiteX1" fmla="*/ 2036143 w 2036143"/>
              <a:gd name="connsiteY1" fmla="*/ 0 h 1764713"/>
              <a:gd name="connsiteX2" fmla="*/ 2036143 w 2036143"/>
              <a:gd name="connsiteY2" fmla="*/ 1764713 h 1764713"/>
              <a:gd name="connsiteX3" fmla="*/ 0 w 2036143"/>
              <a:gd name="connsiteY3" fmla="*/ 1764713 h 1764713"/>
              <a:gd name="connsiteX4" fmla="*/ 0 w 2036143"/>
              <a:gd name="connsiteY4" fmla="*/ 0 h 176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143" h="1764713">
                <a:moveTo>
                  <a:pt x="0" y="0"/>
                </a:moveTo>
                <a:lnTo>
                  <a:pt x="2036143" y="0"/>
                </a:lnTo>
                <a:lnTo>
                  <a:pt x="2036143" y="1764713"/>
                </a:lnTo>
                <a:lnTo>
                  <a:pt x="0" y="1764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b="0" i="0" kern="1200" dirty="0">
                <a:solidFill>
                  <a:srgbClr val="44546A"/>
                </a:solidFill>
                <a:latin typeface="Arial"/>
                <a:ea typeface="+mn-ea"/>
                <a:cs typeface="+mn-cs"/>
              </a:rPr>
              <a:t>Storage</a:t>
            </a:r>
            <a:endParaRPr lang="en-US" sz="3200" kern="1200" dirty="0"/>
          </a:p>
        </p:txBody>
      </p:sp>
      <p:sp>
        <p:nvSpPr>
          <p:cNvPr id="23" name="Oval 22">
            <a:extLst>
              <a:ext uri="{FF2B5EF4-FFF2-40B4-BE49-F238E27FC236}">
                <a16:creationId xmlns:a16="http://schemas.microsoft.com/office/drawing/2014/main" id="{E5F3B912-2815-DFFC-BA10-D894BA8010A8}"/>
              </a:ext>
            </a:extLst>
          </p:cNvPr>
          <p:cNvSpPr/>
          <p:nvPr/>
        </p:nvSpPr>
        <p:spPr>
          <a:xfrm>
            <a:off x="7424625" y="3208410"/>
            <a:ext cx="441178" cy="44117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4" name="Freeform: Shape 23">
            <a:extLst>
              <a:ext uri="{FF2B5EF4-FFF2-40B4-BE49-F238E27FC236}">
                <a16:creationId xmlns:a16="http://schemas.microsoft.com/office/drawing/2014/main" id="{B0FB6595-D30C-5571-A06C-F987D470EBD9}"/>
              </a:ext>
            </a:extLst>
          </p:cNvPr>
          <p:cNvSpPr/>
          <p:nvPr/>
        </p:nvSpPr>
        <p:spPr>
          <a:xfrm>
            <a:off x="8765092" y="1223108"/>
            <a:ext cx="2036143" cy="1764713"/>
          </a:xfrm>
          <a:custGeom>
            <a:avLst/>
            <a:gdLst>
              <a:gd name="connsiteX0" fmla="*/ 0 w 2036143"/>
              <a:gd name="connsiteY0" fmla="*/ 0 h 1764713"/>
              <a:gd name="connsiteX1" fmla="*/ 2036143 w 2036143"/>
              <a:gd name="connsiteY1" fmla="*/ 0 h 1764713"/>
              <a:gd name="connsiteX2" fmla="*/ 2036143 w 2036143"/>
              <a:gd name="connsiteY2" fmla="*/ 1764713 h 1764713"/>
              <a:gd name="connsiteX3" fmla="*/ 0 w 2036143"/>
              <a:gd name="connsiteY3" fmla="*/ 1764713 h 1764713"/>
              <a:gd name="connsiteX4" fmla="*/ 0 w 2036143"/>
              <a:gd name="connsiteY4" fmla="*/ 0 h 176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143" h="1764713">
                <a:moveTo>
                  <a:pt x="0" y="0"/>
                </a:moveTo>
                <a:lnTo>
                  <a:pt x="2036143" y="0"/>
                </a:lnTo>
                <a:lnTo>
                  <a:pt x="2036143" y="1764713"/>
                </a:lnTo>
                <a:lnTo>
                  <a:pt x="0" y="1764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0" i="0" kern="1200" dirty="0">
                <a:solidFill>
                  <a:srgbClr val="44546A"/>
                </a:solidFill>
                <a:latin typeface="Arial"/>
                <a:ea typeface="+mn-ea"/>
                <a:cs typeface="+mn-cs"/>
              </a:rPr>
              <a:t>Routing</a:t>
            </a:r>
            <a:endParaRPr lang="en-US" sz="3300" kern="1200" dirty="0"/>
          </a:p>
        </p:txBody>
      </p:sp>
      <p:sp>
        <p:nvSpPr>
          <p:cNvPr id="25" name="Oval 24">
            <a:extLst>
              <a:ext uri="{FF2B5EF4-FFF2-40B4-BE49-F238E27FC236}">
                <a16:creationId xmlns:a16="http://schemas.microsoft.com/office/drawing/2014/main" id="{737D8C91-A76F-F984-1556-D32366E09798}"/>
              </a:ext>
            </a:extLst>
          </p:cNvPr>
          <p:cNvSpPr/>
          <p:nvPr/>
        </p:nvSpPr>
        <p:spPr>
          <a:xfrm>
            <a:off x="9562575" y="3208410"/>
            <a:ext cx="441178" cy="44117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0" name="Rectangle: Rounded Corners 9">
            <a:extLst>
              <a:ext uri="{FF2B5EF4-FFF2-40B4-BE49-F238E27FC236}">
                <a16:creationId xmlns:a16="http://schemas.microsoft.com/office/drawing/2014/main" id="{CAA7A316-13D9-D72A-7800-B15B0DAE7A39}"/>
              </a:ext>
            </a:extLst>
          </p:cNvPr>
          <p:cNvSpPr/>
          <p:nvPr/>
        </p:nvSpPr>
        <p:spPr>
          <a:xfrm>
            <a:off x="208634" y="1571624"/>
            <a:ext cx="2333625" cy="96202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4546A"/>
                </a:solidFill>
              </a:rPr>
              <a:t>Gathering data from diverse sources such as databases, APIs, logs, sensors, and more.</a:t>
            </a:r>
          </a:p>
        </p:txBody>
      </p:sp>
      <p:sp>
        <p:nvSpPr>
          <p:cNvPr id="11" name="Rectangle: Rounded Corners 10">
            <a:extLst>
              <a:ext uri="{FF2B5EF4-FFF2-40B4-BE49-F238E27FC236}">
                <a16:creationId xmlns:a16="http://schemas.microsoft.com/office/drawing/2014/main" id="{1781D419-B593-E2C3-7035-ECA1666D6077}"/>
              </a:ext>
            </a:extLst>
          </p:cNvPr>
          <p:cNvSpPr/>
          <p:nvPr/>
        </p:nvSpPr>
        <p:spPr>
          <a:xfrm>
            <a:off x="2266034" y="4324352"/>
            <a:ext cx="2333625" cy="96202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4546A"/>
                </a:solidFill>
              </a:rPr>
              <a:t>Verifying the integrity, quality, and consistency of the incoming data.</a:t>
            </a:r>
          </a:p>
        </p:txBody>
      </p:sp>
      <p:sp>
        <p:nvSpPr>
          <p:cNvPr id="12" name="Rectangle: Rounded Corners 11">
            <a:extLst>
              <a:ext uri="{FF2B5EF4-FFF2-40B4-BE49-F238E27FC236}">
                <a16:creationId xmlns:a16="http://schemas.microsoft.com/office/drawing/2014/main" id="{C18C690E-824D-F85F-AF44-DA2A81217DA0}"/>
              </a:ext>
            </a:extLst>
          </p:cNvPr>
          <p:cNvSpPr/>
          <p:nvPr/>
        </p:nvSpPr>
        <p:spPr>
          <a:xfrm>
            <a:off x="4299622" y="1571623"/>
            <a:ext cx="2333625" cy="96202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4546A"/>
                </a:solidFill>
              </a:rPr>
              <a:t> Performing initial transformations like data cleaning, enrichment, and structuring.</a:t>
            </a:r>
          </a:p>
        </p:txBody>
      </p:sp>
      <p:sp>
        <p:nvSpPr>
          <p:cNvPr id="13" name="Rectangle: Rounded Corners 12">
            <a:extLst>
              <a:ext uri="{FF2B5EF4-FFF2-40B4-BE49-F238E27FC236}">
                <a16:creationId xmlns:a16="http://schemas.microsoft.com/office/drawing/2014/main" id="{30D60167-0513-3E02-8953-8B8B098EA8B3}"/>
              </a:ext>
            </a:extLst>
          </p:cNvPr>
          <p:cNvSpPr/>
          <p:nvPr/>
        </p:nvSpPr>
        <p:spPr>
          <a:xfrm>
            <a:off x="6533234" y="4324352"/>
            <a:ext cx="2333625" cy="96202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4546A"/>
                </a:solidFill>
              </a:rPr>
              <a:t>Storing ingested data in appropriate formats and structures for future analysis.</a:t>
            </a:r>
          </a:p>
        </p:txBody>
      </p:sp>
      <p:sp>
        <p:nvSpPr>
          <p:cNvPr id="14" name="Rectangle: Rounded Corners 13">
            <a:extLst>
              <a:ext uri="{FF2B5EF4-FFF2-40B4-BE49-F238E27FC236}">
                <a16:creationId xmlns:a16="http://schemas.microsoft.com/office/drawing/2014/main" id="{72DD358B-6970-4E11-6A83-565CAC28A76E}"/>
              </a:ext>
            </a:extLst>
          </p:cNvPr>
          <p:cNvSpPr/>
          <p:nvPr/>
        </p:nvSpPr>
        <p:spPr>
          <a:xfrm>
            <a:off x="8515306" y="1571623"/>
            <a:ext cx="2333625" cy="96202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4546A"/>
                </a:solidFill>
              </a:rPr>
              <a:t>Directing data to the correct destinations within the data architecture.</a:t>
            </a:r>
          </a:p>
        </p:txBody>
      </p:sp>
      <p:cxnSp>
        <p:nvCxnSpPr>
          <p:cNvPr id="4" name="Straight Connector 3">
            <a:extLst>
              <a:ext uri="{FF2B5EF4-FFF2-40B4-BE49-F238E27FC236}">
                <a16:creationId xmlns:a16="http://schemas.microsoft.com/office/drawing/2014/main" id="{8EE9FD7E-E7AE-F62D-9801-6D2004D7640A}"/>
              </a:ext>
            </a:extLst>
          </p:cNvPr>
          <p:cNvCxnSpPr>
            <a:cxnSpLocks/>
          </p:cNvCxnSpPr>
          <p:nvPr/>
        </p:nvCxnSpPr>
        <p:spPr>
          <a:xfrm>
            <a:off x="115328" y="2631987"/>
            <a:ext cx="25253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4DF0366-06FE-D0C5-91E1-716AA158E0B3}"/>
              </a:ext>
            </a:extLst>
          </p:cNvPr>
          <p:cNvCxnSpPr>
            <a:cxnSpLocks/>
          </p:cNvCxnSpPr>
          <p:nvPr/>
        </p:nvCxnSpPr>
        <p:spPr>
          <a:xfrm>
            <a:off x="4233238" y="2631987"/>
            <a:ext cx="25253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919C3AD-1336-D036-2BF0-55B1F2EA640B}"/>
              </a:ext>
            </a:extLst>
          </p:cNvPr>
          <p:cNvCxnSpPr>
            <a:cxnSpLocks/>
          </p:cNvCxnSpPr>
          <p:nvPr/>
        </p:nvCxnSpPr>
        <p:spPr>
          <a:xfrm>
            <a:off x="2152512" y="4230632"/>
            <a:ext cx="25253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E9F8FC-A4DC-341F-65F0-644E5DA5CCEB}"/>
              </a:ext>
            </a:extLst>
          </p:cNvPr>
          <p:cNvCxnSpPr>
            <a:cxnSpLocks/>
          </p:cNvCxnSpPr>
          <p:nvPr/>
        </p:nvCxnSpPr>
        <p:spPr>
          <a:xfrm>
            <a:off x="6407271" y="4230632"/>
            <a:ext cx="25253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FFEF36-4637-FCFF-037B-8B4CC5D08F8D}"/>
              </a:ext>
            </a:extLst>
          </p:cNvPr>
          <p:cNvCxnSpPr>
            <a:cxnSpLocks/>
          </p:cNvCxnSpPr>
          <p:nvPr/>
        </p:nvCxnSpPr>
        <p:spPr>
          <a:xfrm>
            <a:off x="8419454" y="2631987"/>
            <a:ext cx="252533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472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par>
                          <p:cTn id="71" fill="hold">
                            <p:stCondLst>
                              <p:cond delay="1500"/>
                            </p:stCondLst>
                            <p:childTnLst>
                              <p:par>
                                <p:cTn id="72" presetID="22" presetClass="entr" presetSubtype="1"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up)">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childTnLst>
                          </p:cTn>
                        </p:par>
                        <p:par>
                          <p:cTn id="88" fill="hold">
                            <p:stCondLst>
                              <p:cond delay="1500"/>
                            </p:stCondLst>
                            <p:childTnLst>
                              <p:par>
                                <p:cTn id="89" presetID="22" presetClass="entr" presetSubtype="4" fill="hold" grpId="0"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wipe(down)">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animBg="1"/>
      <p:bldP spid="18" grpId="0"/>
      <p:bldP spid="19" grpId="0" animBg="1"/>
      <p:bldP spid="20" grpId="0"/>
      <p:bldP spid="21" grpId="0" animBg="1"/>
      <p:bldP spid="22" grpId="0"/>
      <p:bldP spid="23" grpId="0" animBg="1"/>
      <p:bldP spid="24" grpId="0"/>
      <p:bldP spid="25" grpId="0" animBg="1"/>
      <p:bldP spid="10" grpId="0" animBg="1"/>
      <p:bldP spid="11" grpId="0" animBg="1"/>
      <p:bldP spid="12"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A25F-4A3D-8169-D922-ACC84AA96F7C}"/>
              </a:ext>
            </a:extLst>
          </p:cNvPr>
          <p:cNvSpPr>
            <a:spLocks noGrp="1"/>
          </p:cNvSpPr>
          <p:nvPr>
            <p:ph type="title"/>
          </p:nvPr>
        </p:nvSpPr>
        <p:spPr/>
        <p:txBody>
          <a:bodyPr/>
          <a:lstStyle/>
          <a:p>
            <a:r>
              <a:rPr lang="en-IN" dirty="0"/>
              <a:t>Case Study: </a:t>
            </a:r>
            <a:r>
              <a:rPr lang="en-US" sz="2800" dirty="0">
                <a:solidFill>
                  <a:srgbClr val="44546A"/>
                </a:solidFill>
                <a:latin typeface="+mj-lt"/>
              </a:rPr>
              <a:t>Data Corp </a:t>
            </a:r>
            <a:endParaRPr lang="en-IN" dirty="0"/>
          </a:p>
        </p:txBody>
      </p:sp>
      <p:sp>
        <p:nvSpPr>
          <p:cNvPr id="3" name="Text Placeholder 2">
            <a:extLst>
              <a:ext uri="{FF2B5EF4-FFF2-40B4-BE49-F238E27FC236}">
                <a16:creationId xmlns:a16="http://schemas.microsoft.com/office/drawing/2014/main" id="{E9A755ED-69B7-9A3B-C420-C3D7FA831FF0}"/>
              </a:ext>
            </a:extLst>
          </p:cNvPr>
          <p:cNvSpPr>
            <a:spLocks noGrp="1"/>
          </p:cNvSpPr>
          <p:nvPr>
            <p:ph type="body" idx="2"/>
          </p:nvPr>
        </p:nvSpPr>
        <p:spPr>
          <a:xfrm>
            <a:off x="4058816" y="1748188"/>
            <a:ext cx="7168100" cy="4296781"/>
          </a:xfrm>
        </p:spPr>
        <p:txBody>
          <a:bodyPr/>
          <a:lstStyle/>
          <a:p>
            <a:endParaRPr lang="en-IN" dirty="0">
              <a:solidFill>
                <a:schemeClr val="bg2">
                  <a:lumMod val="75000"/>
                </a:schemeClr>
              </a:solidFill>
            </a:endParaRPr>
          </a:p>
          <a:p>
            <a:r>
              <a:rPr lang="en-US" b="1" dirty="0">
                <a:solidFill>
                  <a:srgbClr val="44546A"/>
                </a:solidFill>
              </a:rPr>
              <a:t>Current Situation &amp; Challenges: </a:t>
            </a:r>
          </a:p>
          <a:p>
            <a:pPr marL="285750" indent="-285750">
              <a:lnSpc>
                <a:spcPct val="150000"/>
              </a:lnSpc>
              <a:buFont typeface="Arial" panose="020B0604020202020204" pitchFamily="34" charset="0"/>
              <a:buChar char="•"/>
            </a:pPr>
            <a:r>
              <a:rPr lang="en-US" sz="1400" dirty="0">
                <a:solidFill>
                  <a:srgbClr val="44546A"/>
                </a:solidFill>
              </a:rPr>
              <a:t>As </a:t>
            </a:r>
            <a:r>
              <a:rPr lang="en-US" sz="1400" dirty="0">
                <a:solidFill>
                  <a:schemeClr val="bg2"/>
                </a:solidFill>
              </a:rPr>
              <a:t>Data Corp ventured into the new age of digital finance, they faced a sudden surge in data, much of which was unstructured and spread across multiple sources like web logs, customer feedback, transaction data, and mobile app analytics. </a:t>
            </a:r>
          </a:p>
          <a:p>
            <a:pPr marL="285750" indent="-285750">
              <a:lnSpc>
                <a:spcPct val="150000"/>
              </a:lnSpc>
              <a:buFont typeface="Arial" panose="020B0604020202020204" pitchFamily="34" charset="0"/>
              <a:buChar char="•"/>
            </a:pPr>
            <a:r>
              <a:rPr lang="en-US" sz="1400" dirty="0">
                <a:solidFill>
                  <a:schemeClr val="bg2"/>
                </a:solidFill>
              </a:rPr>
              <a:t>The sheer volume of this data made it challenging to process, analyze, and extract meaningful insights in real-time.</a:t>
            </a:r>
          </a:p>
          <a:p>
            <a:pPr marL="285750" indent="-285750">
              <a:lnSpc>
                <a:spcPct val="150000"/>
              </a:lnSpc>
              <a:buFont typeface="Arial" panose="020B0604020202020204" pitchFamily="34" charset="0"/>
              <a:buChar char="•"/>
            </a:pPr>
            <a:r>
              <a:rPr lang="en-US" sz="1400" dirty="0">
                <a:solidFill>
                  <a:schemeClr val="bg2"/>
                </a:solidFill>
              </a:rPr>
              <a:t>Mr. John Anderson, the Chief Data Officer at Data Corp, voiced the problem </a:t>
            </a:r>
            <a:r>
              <a:rPr lang="en-US" sz="1400" dirty="0">
                <a:solidFill>
                  <a:srgbClr val="44546A"/>
                </a:solidFill>
              </a:rPr>
              <a:t>succinctly, "We are drowning in information, but starving for insights. </a:t>
            </a:r>
          </a:p>
          <a:p>
            <a:pPr marL="285750" indent="-285750">
              <a:lnSpc>
                <a:spcPct val="150000"/>
              </a:lnSpc>
              <a:buFont typeface="Arial" panose="020B0604020202020204" pitchFamily="34" charset="0"/>
              <a:buChar char="•"/>
            </a:pPr>
            <a:r>
              <a:rPr lang="en-US" sz="1400" dirty="0">
                <a:solidFill>
                  <a:srgbClr val="44546A"/>
                </a:solidFill>
              </a:rPr>
              <a:t>The traditional data handling tools are no longer sufficient for the new age challenges."</a:t>
            </a:r>
          </a:p>
          <a:p>
            <a:endParaRPr lang="en-US" sz="1600" dirty="0">
              <a:solidFill>
                <a:schemeClr val="bg2">
                  <a:lumMod val="75000"/>
                </a:schemeClr>
              </a:solidFill>
            </a:endParaRPr>
          </a:p>
          <a:p>
            <a:endParaRPr lang="en-US" sz="1600" dirty="0">
              <a:solidFill>
                <a:schemeClr val="bg2">
                  <a:lumMod val="75000"/>
                </a:schemeClr>
              </a:solidFill>
            </a:endParaRPr>
          </a:p>
          <a:p>
            <a:endParaRPr lang="en-US" sz="1600" dirty="0">
              <a:solidFill>
                <a:schemeClr val="bg2">
                  <a:lumMod val="75000"/>
                </a:schemeClr>
              </a:solidFill>
            </a:endParaRPr>
          </a:p>
          <a:p>
            <a:endParaRPr lang="en-US" sz="1600" dirty="0">
              <a:solidFill>
                <a:schemeClr val="bg2">
                  <a:lumMod val="75000"/>
                </a:schemeClr>
              </a:solidFill>
            </a:endParaRPr>
          </a:p>
        </p:txBody>
      </p:sp>
      <p:pic>
        <p:nvPicPr>
          <p:cNvPr id="5" name="Picture 4">
            <a:extLst>
              <a:ext uri="{FF2B5EF4-FFF2-40B4-BE49-F238E27FC236}">
                <a16:creationId xmlns:a16="http://schemas.microsoft.com/office/drawing/2014/main" id="{C611C908-A4D7-8AF4-2790-D5485DEC73A3}"/>
              </a:ext>
            </a:extLst>
          </p:cNvPr>
          <p:cNvPicPr>
            <a:picLocks noChangeAspect="1"/>
          </p:cNvPicPr>
          <p:nvPr/>
        </p:nvPicPr>
        <p:blipFill>
          <a:blip r:embed="rId3"/>
          <a:stretch>
            <a:fillRect/>
          </a:stretch>
        </p:blipFill>
        <p:spPr>
          <a:xfrm>
            <a:off x="1056637" y="1847740"/>
            <a:ext cx="1771393" cy="4616006"/>
          </a:xfrm>
          <a:prstGeom prst="rect">
            <a:avLst/>
          </a:prstGeom>
        </p:spPr>
      </p:pic>
      <p:sp>
        <p:nvSpPr>
          <p:cNvPr id="7" name="TextBox 6">
            <a:extLst>
              <a:ext uri="{FF2B5EF4-FFF2-40B4-BE49-F238E27FC236}">
                <a16:creationId xmlns:a16="http://schemas.microsoft.com/office/drawing/2014/main" id="{9DBE1A4E-2195-A4DF-A047-D781FE93E2B4}"/>
              </a:ext>
            </a:extLst>
          </p:cNvPr>
          <p:cNvSpPr txBox="1"/>
          <p:nvPr/>
        </p:nvSpPr>
        <p:spPr>
          <a:xfrm>
            <a:off x="481833" y="1224968"/>
            <a:ext cx="2920999" cy="523220"/>
          </a:xfrm>
          <a:prstGeom prst="rect">
            <a:avLst/>
          </a:prstGeom>
          <a:noFill/>
        </p:spPr>
        <p:txBody>
          <a:bodyPr wrap="square">
            <a:spAutoFit/>
          </a:bodyPr>
          <a:lstStyle/>
          <a:p>
            <a:pPr algn="ctr"/>
            <a:r>
              <a:rPr lang="en-IN" sz="1400" kern="1200" dirty="0">
                <a:solidFill>
                  <a:srgbClr val="44546A"/>
                </a:solidFill>
                <a:ea typeface="+mn-ea"/>
                <a:cs typeface="+mn-cs"/>
              </a:rPr>
              <a:t>John Anderson</a:t>
            </a:r>
          </a:p>
          <a:p>
            <a:pPr algn="ctr"/>
            <a:r>
              <a:rPr lang="en-IN" sz="1400" kern="1200" dirty="0">
                <a:solidFill>
                  <a:srgbClr val="44546A"/>
                </a:solidFill>
                <a:ea typeface="+mn-ea"/>
                <a:cs typeface="+mn-cs"/>
              </a:rPr>
              <a:t>(CDE at </a:t>
            </a:r>
            <a:r>
              <a:rPr lang="en-US" sz="1400" kern="1200" dirty="0">
                <a:solidFill>
                  <a:srgbClr val="44546A"/>
                </a:solidFill>
                <a:ea typeface="+mn-ea"/>
                <a:cs typeface="+mn-cs"/>
              </a:rPr>
              <a:t>Data Corp </a:t>
            </a:r>
            <a:r>
              <a:rPr lang="en-IN" sz="1400" kern="1200" dirty="0">
                <a:solidFill>
                  <a:srgbClr val="44546A"/>
                </a:solidFill>
                <a:ea typeface="+mn-ea"/>
                <a:cs typeface="+mn-cs"/>
              </a:rPr>
              <a:t>)</a:t>
            </a:r>
          </a:p>
        </p:txBody>
      </p:sp>
    </p:spTree>
    <p:extLst>
      <p:ext uri="{BB962C8B-B14F-4D97-AF65-F5344CB8AC3E}">
        <p14:creationId xmlns:p14="http://schemas.microsoft.com/office/powerpoint/2010/main" val="1903008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A71A-3E96-44BF-9851-9BED75168D01}"/>
              </a:ext>
            </a:extLst>
          </p:cNvPr>
          <p:cNvSpPr>
            <a:spLocks noGrp="1"/>
          </p:cNvSpPr>
          <p:nvPr>
            <p:ph type="title"/>
          </p:nvPr>
        </p:nvSpPr>
        <p:spPr/>
        <p:txBody>
          <a:bodyPr/>
          <a:lstStyle/>
          <a:p>
            <a:r>
              <a:rPr lang="en-US" dirty="0"/>
              <a:t>Data Ingestion Process Steps</a:t>
            </a:r>
            <a:endParaRPr lang="en-US" b="1" dirty="0"/>
          </a:p>
        </p:txBody>
      </p:sp>
      <p:sp>
        <p:nvSpPr>
          <p:cNvPr id="4" name="Straight Connector 3">
            <a:extLst>
              <a:ext uri="{FF2B5EF4-FFF2-40B4-BE49-F238E27FC236}">
                <a16:creationId xmlns:a16="http://schemas.microsoft.com/office/drawing/2014/main" id="{936536DC-CC0D-3720-CD9A-305566B1A41E}"/>
              </a:ext>
            </a:extLst>
          </p:cNvPr>
          <p:cNvSpPr/>
          <p:nvPr/>
        </p:nvSpPr>
        <p:spPr>
          <a:xfrm>
            <a:off x="746112" y="2033476"/>
            <a:ext cx="8437206" cy="0"/>
          </a:xfrm>
          <a:prstGeom prst="line">
            <a:avLst/>
          </a:prstGeom>
        </p:spPr>
        <p:style>
          <a:lnRef idx="2">
            <a:schemeClr val="accent5">
              <a:alpha val="90000"/>
              <a:hueOff val="0"/>
              <a:satOff val="0"/>
              <a:lumOff val="0"/>
              <a:alphaOff val="0"/>
            </a:schemeClr>
          </a:lnRef>
          <a:fillRef idx="1">
            <a:schemeClr val="accent5">
              <a:alpha val="90000"/>
              <a:hueOff val="0"/>
              <a:satOff val="0"/>
              <a:lumOff val="0"/>
              <a:alphaOff val="0"/>
            </a:schemeClr>
          </a:fillRef>
          <a:effectRef idx="0">
            <a:schemeClr val="accent5">
              <a:alpha val="90000"/>
              <a:hueOff val="0"/>
              <a:satOff val="0"/>
              <a:lumOff val="0"/>
              <a:alphaOff val="0"/>
            </a:schemeClr>
          </a:effectRef>
          <a:fontRef idx="minor">
            <a:schemeClr val="lt1"/>
          </a:fontRef>
        </p:style>
        <p:txBody>
          <a:bodyPr/>
          <a:lstStyle/>
          <a:p>
            <a:endParaRPr lang="en-US"/>
          </a:p>
        </p:txBody>
      </p:sp>
      <p:sp>
        <p:nvSpPr>
          <p:cNvPr id="5" name="Freeform: Shape 4">
            <a:extLst>
              <a:ext uri="{FF2B5EF4-FFF2-40B4-BE49-F238E27FC236}">
                <a16:creationId xmlns:a16="http://schemas.microsoft.com/office/drawing/2014/main" id="{D86B113D-E84C-9460-86F9-F57FF4204B8A}"/>
              </a:ext>
            </a:extLst>
          </p:cNvPr>
          <p:cNvSpPr/>
          <p:nvPr/>
        </p:nvSpPr>
        <p:spPr>
          <a:xfrm>
            <a:off x="746112" y="2033476"/>
            <a:ext cx="1687441" cy="884857"/>
          </a:xfrm>
          <a:custGeom>
            <a:avLst/>
            <a:gdLst>
              <a:gd name="connsiteX0" fmla="*/ 0 w 1687441"/>
              <a:gd name="connsiteY0" fmla="*/ 0 h 884857"/>
              <a:gd name="connsiteX1" fmla="*/ 1687441 w 1687441"/>
              <a:gd name="connsiteY1" fmla="*/ 0 h 884857"/>
              <a:gd name="connsiteX2" fmla="*/ 1687441 w 1687441"/>
              <a:gd name="connsiteY2" fmla="*/ 884857 h 884857"/>
              <a:gd name="connsiteX3" fmla="*/ 0 w 1687441"/>
              <a:gd name="connsiteY3" fmla="*/ 884857 h 884857"/>
              <a:gd name="connsiteX4" fmla="*/ 0 w 1687441"/>
              <a:gd name="connsiteY4" fmla="*/ 0 h 88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41" h="884857">
                <a:moveTo>
                  <a:pt x="0" y="0"/>
                </a:moveTo>
                <a:lnTo>
                  <a:pt x="1687441" y="0"/>
                </a:lnTo>
                <a:lnTo>
                  <a:pt x="1687441" y="884857"/>
                </a:lnTo>
                <a:lnTo>
                  <a:pt x="0" y="8848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44546A"/>
                </a:solidFill>
              </a:rPr>
              <a:t>Source Identification</a:t>
            </a:r>
          </a:p>
        </p:txBody>
      </p:sp>
      <p:sp>
        <p:nvSpPr>
          <p:cNvPr id="6" name="Freeform: Shape 5">
            <a:extLst>
              <a:ext uri="{FF2B5EF4-FFF2-40B4-BE49-F238E27FC236}">
                <a16:creationId xmlns:a16="http://schemas.microsoft.com/office/drawing/2014/main" id="{308DDDFD-AF02-6BA5-341E-087C95EA7BE4}"/>
              </a:ext>
            </a:extLst>
          </p:cNvPr>
          <p:cNvSpPr/>
          <p:nvPr/>
        </p:nvSpPr>
        <p:spPr>
          <a:xfrm>
            <a:off x="2560111" y="2073657"/>
            <a:ext cx="6623206" cy="803630"/>
          </a:xfrm>
          <a:custGeom>
            <a:avLst/>
            <a:gdLst>
              <a:gd name="connsiteX0" fmla="*/ 0 w 6623206"/>
              <a:gd name="connsiteY0" fmla="*/ 0 h 803630"/>
              <a:gd name="connsiteX1" fmla="*/ 6623206 w 6623206"/>
              <a:gd name="connsiteY1" fmla="*/ 0 h 803630"/>
              <a:gd name="connsiteX2" fmla="*/ 6623206 w 6623206"/>
              <a:gd name="connsiteY2" fmla="*/ 803630 h 803630"/>
              <a:gd name="connsiteX3" fmla="*/ 0 w 6623206"/>
              <a:gd name="connsiteY3" fmla="*/ 803630 h 803630"/>
              <a:gd name="connsiteX4" fmla="*/ 0 w 6623206"/>
              <a:gd name="connsiteY4" fmla="*/ 0 h 803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206" h="803630">
                <a:moveTo>
                  <a:pt x="0" y="0"/>
                </a:moveTo>
                <a:lnTo>
                  <a:pt x="6623206" y="0"/>
                </a:lnTo>
                <a:lnTo>
                  <a:pt x="6623206" y="803630"/>
                </a:lnTo>
                <a:lnTo>
                  <a:pt x="0" y="8036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44546A"/>
                </a:solidFill>
              </a:rPr>
              <a:t>Identifying the data sources that hold relevant information.</a:t>
            </a:r>
          </a:p>
        </p:txBody>
      </p:sp>
      <p:sp>
        <p:nvSpPr>
          <p:cNvPr id="7" name="Straight Connector 6">
            <a:extLst>
              <a:ext uri="{FF2B5EF4-FFF2-40B4-BE49-F238E27FC236}">
                <a16:creationId xmlns:a16="http://schemas.microsoft.com/office/drawing/2014/main" id="{0DFF6F99-CBA3-0233-CB33-585EC948E13C}"/>
              </a:ext>
            </a:extLst>
          </p:cNvPr>
          <p:cNvSpPr/>
          <p:nvPr/>
        </p:nvSpPr>
        <p:spPr>
          <a:xfrm>
            <a:off x="2433553" y="2877287"/>
            <a:ext cx="6749764" cy="0"/>
          </a:xfrm>
          <a:prstGeom prst="lin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8" name="Straight Connector 7">
            <a:extLst>
              <a:ext uri="{FF2B5EF4-FFF2-40B4-BE49-F238E27FC236}">
                <a16:creationId xmlns:a16="http://schemas.microsoft.com/office/drawing/2014/main" id="{2E34B564-D4AB-FB41-AF26-9BAE28A15E89}"/>
              </a:ext>
            </a:extLst>
          </p:cNvPr>
          <p:cNvSpPr/>
          <p:nvPr/>
        </p:nvSpPr>
        <p:spPr>
          <a:xfrm>
            <a:off x="746112" y="2918333"/>
            <a:ext cx="8437206" cy="0"/>
          </a:xfrm>
          <a:prstGeom prst="line">
            <a:avLst/>
          </a:prstGeom>
        </p:spPr>
        <p:style>
          <a:lnRef idx="2">
            <a:schemeClr val="accent5">
              <a:alpha val="90000"/>
              <a:hueOff val="0"/>
              <a:satOff val="0"/>
              <a:lumOff val="0"/>
              <a:alphaOff val="-13333"/>
            </a:schemeClr>
          </a:lnRef>
          <a:fillRef idx="1">
            <a:schemeClr val="accent5">
              <a:alpha val="90000"/>
              <a:hueOff val="0"/>
              <a:satOff val="0"/>
              <a:lumOff val="0"/>
              <a:alphaOff val="-13333"/>
            </a:schemeClr>
          </a:fillRef>
          <a:effectRef idx="0">
            <a:schemeClr val="accent5">
              <a:alpha val="90000"/>
              <a:hueOff val="0"/>
              <a:satOff val="0"/>
              <a:lumOff val="0"/>
              <a:alphaOff val="-13333"/>
            </a:schemeClr>
          </a:effectRef>
          <a:fontRef idx="minor">
            <a:schemeClr val="lt1"/>
          </a:fontRef>
        </p:style>
        <p:txBody>
          <a:bodyPr/>
          <a:lstStyle/>
          <a:p>
            <a:endParaRPr lang="en-US" dirty="0"/>
          </a:p>
        </p:txBody>
      </p:sp>
      <p:sp>
        <p:nvSpPr>
          <p:cNvPr id="9" name="Freeform: Shape 8">
            <a:extLst>
              <a:ext uri="{FF2B5EF4-FFF2-40B4-BE49-F238E27FC236}">
                <a16:creationId xmlns:a16="http://schemas.microsoft.com/office/drawing/2014/main" id="{6E4D5C67-A22E-970B-B180-A6BC7DE4640A}"/>
              </a:ext>
            </a:extLst>
          </p:cNvPr>
          <p:cNvSpPr/>
          <p:nvPr/>
        </p:nvSpPr>
        <p:spPr>
          <a:xfrm>
            <a:off x="746112" y="2918333"/>
            <a:ext cx="1687441" cy="884857"/>
          </a:xfrm>
          <a:custGeom>
            <a:avLst/>
            <a:gdLst>
              <a:gd name="connsiteX0" fmla="*/ 0 w 1687441"/>
              <a:gd name="connsiteY0" fmla="*/ 0 h 884857"/>
              <a:gd name="connsiteX1" fmla="*/ 1687441 w 1687441"/>
              <a:gd name="connsiteY1" fmla="*/ 0 h 884857"/>
              <a:gd name="connsiteX2" fmla="*/ 1687441 w 1687441"/>
              <a:gd name="connsiteY2" fmla="*/ 884857 h 884857"/>
              <a:gd name="connsiteX3" fmla="*/ 0 w 1687441"/>
              <a:gd name="connsiteY3" fmla="*/ 884857 h 884857"/>
              <a:gd name="connsiteX4" fmla="*/ 0 w 1687441"/>
              <a:gd name="connsiteY4" fmla="*/ 0 h 88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41" h="884857">
                <a:moveTo>
                  <a:pt x="0" y="0"/>
                </a:moveTo>
                <a:lnTo>
                  <a:pt x="1687441" y="0"/>
                </a:lnTo>
                <a:lnTo>
                  <a:pt x="1687441" y="884857"/>
                </a:lnTo>
                <a:lnTo>
                  <a:pt x="0" y="8848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44546A"/>
                </a:solidFill>
                <a:latin typeface="Arial"/>
                <a:ea typeface="+mn-ea"/>
                <a:cs typeface="+mn-cs"/>
              </a:rPr>
              <a:t>Connection</a:t>
            </a:r>
            <a:r>
              <a:rPr lang="en-US" sz="2100" b="1" i="0" kern="1200" dirty="0"/>
              <a:t> </a:t>
            </a:r>
            <a:r>
              <a:rPr lang="en-US" sz="1600" b="1" kern="1200" dirty="0">
                <a:solidFill>
                  <a:srgbClr val="44546A"/>
                </a:solidFill>
                <a:latin typeface="Arial"/>
                <a:ea typeface="+mn-ea"/>
                <a:cs typeface="+mn-cs"/>
              </a:rPr>
              <a:t>Establishment</a:t>
            </a:r>
          </a:p>
        </p:txBody>
      </p:sp>
      <p:sp>
        <p:nvSpPr>
          <p:cNvPr id="10" name="Freeform: Shape 9">
            <a:extLst>
              <a:ext uri="{FF2B5EF4-FFF2-40B4-BE49-F238E27FC236}">
                <a16:creationId xmlns:a16="http://schemas.microsoft.com/office/drawing/2014/main" id="{9E7BFF3F-E976-E477-52DC-B2C65E030954}"/>
              </a:ext>
            </a:extLst>
          </p:cNvPr>
          <p:cNvSpPr/>
          <p:nvPr/>
        </p:nvSpPr>
        <p:spPr>
          <a:xfrm>
            <a:off x="2560111" y="2958515"/>
            <a:ext cx="6623206" cy="803630"/>
          </a:xfrm>
          <a:custGeom>
            <a:avLst/>
            <a:gdLst>
              <a:gd name="connsiteX0" fmla="*/ 0 w 6623206"/>
              <a:gd name="connsiteY0" fmla="*/ 0 h 803630"/>
              <a:gd name="connsiteX1" fmla="*/ 6623206 w 6623206"/>
              <a:gd name="connsiteY1" fmla="*/ 0 h 803630"/>
              <a:gd name="connsiteX2" fmla="*/ 6623206 w 6623206"/>
              <a:gd name="connsiteY2" fmla="*/ 803630 h 803630"/>
              <a:gd name="connsiteX3" fmla="*/ 0 w 6623206"/>
              <a:gd name="connsiteY3" fmla="*/ 803630 h 803630"/>
              <a:gd name="connsiteX4" fmla="*/ 0 w 6623206"/>
              <a:gd name="connsiteY4" fmla="*/ 0 h 803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206" h="803630">
                <a:moveTo>
                  <a:pt x="0" y="0"/>
                </a:moveTo>
                <a:lnTo>
                  <a:pt x="6623206" y="0"/>
                </a:lnTo>
                <a:lnTo>
                  <a:pt x="6623206" y="803630"/>
                </a:lnTo>
                <a:lnTo>
                  <a:pt x="0" y="8036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44546A"/>
                </a:solidFill>
              </a:rPr>
              <a:t>Creating connections or interfaces to extract data from the sources.</a:t>
            </a:r>
          </a:p>
        </p:txBody>
      </p:sp>
      <p:sp>
        <p:nvSpPr>
          <p:cNvPr id="11" name="Straight Connector 10">
            <a:extLst>
              <a:ext uri="{FF2B5EF4-FFF2-40B4-BE49-F238E27FC236}">
                <a16:creationId xmlns:a16="http://schemas.microsoft.com/office/drawing/2014/main" id="{1B62605A-2F92-F6B7-C706-B35A90A3157F}"/>
              </a:ext>
            </a:extLst>
          </p:cNvPr>
          <p:cNvSpPr/>
          <p:nvPr/>
        </p:nvSpPr>
        <p:spPr>
          <a:xfrm>
            <a:off x="2433553" y="3762145"/>
            <a:ext cx="6749764" cy="0"/>
          </a:xfrm>
          <a:prstGeom prst="lin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Straight Connector 11">
            <a:extLst>
              <a:ext uri="{FF2B5EF4-FFF2-40B4-BE49-F238E27FC236}">
                <a16:creationId xmlns:a16="http://schemas.microsoft.com/office/drawing/2014/main" id="{0F96AB45-0757-607E-C23F-4231A22B7749}"/>
              </a:ext>
            </a:extLst>
          </p:cNvPr>
          <p:cNvSpPr/>
          <p:nvPr/>
        </p:nvSpPr>
        <p:spPr>
          <a:xfrm>
            <a:off x="746112" y="3803191"/>
            <a:ext cx="8437206" cy="0"/>
          </a:xfrm>
          <a:prstGeom prst="line">
            <a:avLst/>
          </a:prstGeom>
        </p:spPr>
        <p:style>
          <a:lnRef idx="2">
            <a:schemeClr val="accent5">
              <a:alpha val="90000"/>
              <a:hueOff val="0"/>
              <a:satOff val="0"/>
              <a:lumOff val="0"/>
              <a:alphaOff val="-26667"/>
            </a:schemeClr>
          </a:lnRef>
          <a:fillRef idx="1">
            <a:schemeClr val="accent5">
              <a:alpha val="90000"/>
              <a:hueOff val="0"/>
              <a:satOff val="0"/>
              <a:lumOff val="0"/>
              <a:alphaOff val="-26667"/>
            </a:schemeClr>
          </a:fillRef>
          <a:effectRef idx="0">
            <a:schemeClr val="accent5">
              <a:alpha val="90000"/>
              <a:hueOff val="0"/>
              <a:satOff val="0"/>
              <a:lumOff val="0"/>
              <a:alphaOff val="-26667"/>
            </a:schemeClr>
          </a:effectRef>
          <a:fontRef idx="minor">
            <a:schemeClr val="lt1"/>
          </a:fontRef>
        </p:style>
        <p:txBody>
          <a:bodyPr/>
          <a:lstStyle/>
          <a:p>
            <a:endParaRPr lang="en-US"/>
          </a:p>
        </p:txBody>
      </p:sp>
      <p:sp>
        <p:nvSpPr>
          <p:cNvPr id="13" name="Freeform: Shape 12">
            <a:extLst>
              <a:ext uri="{FF2B5EF4-FFF2-40B4-BE49-F238E27FC236}">
                <a16:creationId xmlns:a16="http://schemas.microsoft.com/office/drawing/2014/main" id="{1BE628E2-D597-0D55-D28D-6572A7ECFDD1}"/>
              </a:ext>
            </a:extLst>
          </p:cNvPr>
          <p:cNvSpPr/>
          <p:nvPr/>
        </p:nvSpPr>
        <p:spPr>
          <a:xfrm>
            <a:off x="746112" y="3803190"/>
            <a:ext cx="1687441" cy="884857"/>
          </a:xfrm>
          <a:custGeom>
            <a:avLst/>
            <a:gdLst>
              <a:gd name="connsiteX0" fmla="*/ 0 w 1687441"/>
              <a:gd name="connsiteY0" fmla="*/ 0 h 884857"/>
              <a:gd name="connsiteX1" fmla="*/ 1687441 w 1687441"/>
              <a:gd name="connsiteY1" fmla="*/ 0 h 884857"/>
              <a:gd name="connsiteX2" fmla="*/ 1687441 w 1687441"/>
              <a:gd name="connsiteY2" fmla="*/ 884857 h 884857"/>
              <a:gd name="connsiteX3" fmla="*/ 0 w 1687441"/>
              <a:gd name="connsiteY3" fmla="*/ 884857 h 884857"/>
              <a:gd name="connsiteX4" fmla="*/ 0 w 1687441"/>
              <a:gd name="connsiteY4" fmla="*/ 0 h 88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41" h="884857">
                <a:moveTo>
                  <a:pt x="0" y="0"/>
                </a:moveTo>
                <a:lnTo>
                  <a:pt x="1687441" y="0"/>
                </a:lnTo>
                <a:lnTo>
                  <a:pt x="1687441" y="884857"/>
                </a:lnTo>
                <a:lnTo>
                  <a:pt x="0" y="8848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44546A"/>
                </a:solidFill>
                <a:latin typeface="Arial"/>
                <a:ea typeface="+mn-ea"/>
                <a:cs typeface="+mn-cs"/>
              </a:rPr>
              <a:t>Data</a:t>
            </a:r>
            <a:r>
              <a:rPr lang="en-US" sz="2100" kern="1200" dirty="0"/>
              <a:t> </a:t>
            </a:r>
            <a:r>
              <a:rPr lang="en-US" sz="1600" b="1" kern="1200" dirty="0">
                <a:solidFill>
                  <a:srgbClr val="44546A"/>
                </a:solidFill>
                <a:latin typeface="Arial"/>
                <a:ea typeface="+mn-ea"/>
                <a:cs typeface="+mn-cs"/>
              </a:rPr>
              <a:t>Extraction</a:t>
            </a:r>
          </a:p>
        </p:txBody>
      </p:sp>
      <p:sp>
        <p:nvSpPr>
          <p:cNvPr id="14" name="Freeform: Shape 13">
            <a:extLst>
              <a:ext uri="{FF2B5EF4-FFF2-40B4-BE49-F238E27FC236}">
                <a16:creationId xmlns:a16="http://schemas.microsoft.com/office/drawing/2014/main" id="{31EE45D2-5AD2-13BD-F1E2-57DFA52C4D87}"/>
              </a:ext>
            </a:extLst>
          </p:cNvPr>
          <p:cNvSpPr/>
          <p:nvPr/>
        </p:nvSpPr>
        <p:spPr>
          <a:xfrm>
            <a:off x="2560111" y="3843372"/>
            <a:ext cx="6623206" cy="803630"/>
          </a:xfrm>
          <a:custGeom>
            <a:avLst/>
            <a:gdLst>
              <a:gd name="connsiteX0" fmla="*/ 0 w 6623206"/>
              <a:gd name="connsiteY0" fmla="*/ 0 h 803630"/>
              <a:gd name="connsiteX1" fmla="*/ 6623206 w 6623206"/>
              <a:gd name="connsiteY1" fmla="*/ 0 h 803630"/>
              <a:gd name="connsiteX2" fmla="*/ 6623206 w 6623206"/>
              <a:gd name="connsiteY2" fmla="*/ 803630 h 803630"/>
              <a:gd name="connsiteX3" fmla="*/ 0 w 6623206"/>
              <a:gd name="connsiteY3" fmla="*/ 803630 h 803630"/>
              <a:gd name="connsiteX4" fmla="*/ 0 w 6623206"/>
              <a:gd name="connsiteY4" fmla="*/ 0 h 803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206" h="803630">
                <a:moveTo>
                  <a:pt x="0" y="0"/>
                </a:moveTo>
                <a:lnTo>
                  <a:pt x="6623206" y="0"/>
                </a:lnTo>
                <a:lnTo>
                  <a:pt x="6623206" y="803630"/>
                </a:lnTo>
                <a:lnTo>
                  <a:pt x="0" y="8036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44546A"/>
                </a:solidFill>
                <a:latin typeface="Arial"/>
                <a:ea typeface="+mn-ea"/>
                <a:cs typeface="+mn-cs"/>
              </a:rPr>
              <a:t>Fetching data from sources using various methods (e.g., batch processing, real-time streaming).</a:t>
            </a:r>
          </a:p>
        </p:txBody>
      </p:sp>
      <p:sp>
        <p:nvSpPr>
          <p:cNvPr id="15" name="Straight Connector 14">
            <a:extLst>
              <a:ext uri="{FF2B5EF4-FFF2-40B4-BE49-F238E27FC236}">
                <a16:creationId xmlns:a16="http://schemas.microsoft.com/office/drawing/2014/main" id="{15ACDF62-BD92-CE58-F3B4-C34D9333B9A6}"/>
              </a:ext>
            </a:extLst>
          </p:cNvPr>
          <p:cNvSpPr/>
          <p:nvPr/>
        </p:nvSpPr>
        <p:spPr>
          <a:xfrm>
            <a:off x="2433553" y="4647002"/>
            <a:ext cx="6749764" cy="0"/>
          </a:xfrm>
          <a:prstGeom prst="lin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Straight Connector 15">
            <a:extLst>
              <a:ext uri="{FF2B5EF4-FFF2-40B4-BE49-F238E27FC236}">
                <a16:creationId xmlns:a16="http://schemas.microsoft.com/office/drawing/2014/main" id="{48081CB1-6441-2FE0-FF8B-ED21EBA2B07A}"/>
              </a:ext>
            </a:extLst>
          </p:cNvPr>
          <p:cNvSpPr/>
          <p:nvPr/>
        </p:nvSpPr>
        <p:spPr>
          <a:xfrm>
            <a:off x="746112" y="4685550"/>
            <a:ext cx="8437206" cy="0"/>
          </a:xfrm>
          <a:prstGeom prst="line">
            <a:avLst/>
          </a:prstGeom>
        </p:spPr>
        <p:style>
          <a:lnRef idx="2">
            <a:schemeClr val="accent5">
              <a:alpha val="90000"/>
              <a:hueOff val="0"/>
              <a:satOff val="0"/>
              <a:lumOff val="0"/>
              <a:alphaOff val="-40000"/>
            </a:schemeClr>
          </a:lnRef>
          <a:fillRef idx="1">
            <a:schemeClr val="accent5">
              <a:alpha val="90000"/>
              <a:hueOff val="0"/>
              <a:satOff val="0"/>
              <a:lumOff val="0"/>
              <a:alphaOff val="-40000"/>
            </a:schemeClr>
          </a:fillRef>
          <a:effectRef idx="0">
            <a:schemeClr val="accent5">
              <a:alpha val="90000"/>
              <a:hueOff val="0"/>
              <a:satOff val="0"/>
              <a:lumOff val="0"/>
              <a:alphaOff val="-40000"/>
            </a:schemeClr>
          </a:effectRef>
          <a:fontRef idx="minor">
            <a:schemeClr val="lt1"/>
          </a:fontRef>
        </p:style>
        <p:txBody>
          <a:bodyPr/>
          <a:lstStyle/>
          <a:p>
            <a:endParaRPr lang="en-US"/>
          </a:p>
        </p:txBody>
      </p:sp>
      <p:sp>
        <p:nvSpPr>
          <p:cNvPr id="17" name="Freeform: Shape 16">
            <a:extLst>
              <a:ext uri="{FF2B5EF4-FFF2-40B4-BE49-F238E27FC236}">
                <a16:creationId xmlns:a16="http://schemas.microsoft.com/office/drawing/2014/main" id="{F3F26B1C-E150-646D-1571-A8A0991D1322}"/>
              </a:ext>
            </a:extLst>
          </p:cNvPr>
          <p:cNvSpPr/>
          <p:nvPr/>
        </p:nvSpPr>
        <p:spPr>
          <a:xfrm>
            <a:off x="746112" y="4688048"/>
            <a:ext cx="1687441" cy="884857"/>
          </a:xfrm>
          <a:custGeom>
            <a:avLst/>
            <a:gdLst>
              <a:gd name="connsiteX0" fmla="*/ 0 w 1687441"/>
              <a:gd name="connsiteY0" fmla="*/ 0 h 884857"/>
              <a:gd name="connsiteX1" fmla="*/ 1687441 w 1687441"/>
              <a:gd name="connsiteY1" fmla="*/ 0 h 884857"/>
              <a:gd name="connsiteX2" fmla="*/ 1687441 w 1687441"/>
              <a:gd name="connsiteY2" fmla="*/ 884857 h 884857"/>
              <a:gd name="connsiteX3" fmla="*/ 0 w 1687441"/>
              <a:gd name="connsiteY3" fmla="*/ 884857 h 884857"/>
              <a:gd name="connsiteX4" fmla="*/ 0 w 1687441"/>
              <a:gd name="connsiteY4" fmla="*/ 0 h 88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41" h="884857">
                <a:moveTo>
                  <a:pt x="0" y="0"/>
                </a:moveTo>
                <a:lnTo>
                  <a:pt x="1687441" y="0"/>
                </a:lnTo>
                <a:lnTo>
                  <a:pt x="1687441" y="884857"/>
                </a:lnTo>
                <a:lnTo>
                  <a:pt x="0" y="8848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44546A"/>
                </a:solidFill>
                <a:latin typeface="Arial"/>
                <a:ea typeface="+mn-ea"/>
                <a:cs typeface="+mn-cs"/>
              </a:rPr>
              <a:t>Data</a:t>
            </a:r>
            <a:r>
              <a:rPr lang="en-US" sz="2100" kern="1200" dirty="0"/>
              <a:t> </a:t>
            </a:r>
            <a:r>
              <a:rPr lang="en-US" sz="1600" b="1" kern="1200" dirty="0">
                <a:solidFill>
                  <a:srgbClr val="44546A"/>
                </a:solidFill>
                <a:latin typeface="Arial"/>
                <a:ea typeface="+mn-ea"/>
                <a:cs typeface="+mn-cs"/>
              </a:rPr>
              <a:t>Transformation</a:t>
            </a:r>
          </a:p>
        </p:txBody>
      </p:sp>
      <p:sp>
        <p:nvSpPr>
          <p:cNvPr id="18" name="Freeform: Shape 17">
            <a:extLst>
              <a:ext uri="{FF2B5EF4-FFF2-40B4-BE49-F238E27FC236}">
                <a16:creationId xmlns:a16="http://schemas.microsoft.com/office/drawing/2014/main" id="{62D004D5-A45A-6985-AA7A-7E053E5773E5}"/>
              </a:ext>
            </a:extLst>
          </p:cNvPr>
          <p:cNvSpPr/>
          <p:nvPr/>
        </p:nvSpPr>
        <p:spPr>
          <a:xfrm>
            <a:off x="2560111" y="4728230"/>
            <a:ext cx="6623206" cy="803630"/>
          </a:xfrm>
          <a:custGeom>
            <a:avLst/>
            <a:gdLst>
              <a:gd name="connsiteX0" fmla="*/ 0 w 6623206"/>
              <a:gd name="connsiteY0" fmla="*/ 0 h 803630"/>
              <a:gd name="connsiteX1" fmla="*/ 6623206 w 6623206"/>
              <a:gd name="connsiteY1" fmla="*/ 0 h 803630"/>
              <a:gd name="connsiteX2" fmla="*/ 6623206 w 6623206"/>
              <a:gd name="connsiteY2" fmla="*/ 803630 h 803630"/>
              <a:gd name="connsiteX3" fmla="*/ 0 w 6623206"/>
              <a:gd name="connsiteY3" fmla="*/ 803630 h 803630"/>
              <a:gd name="connsiteX4" fmla="*/ 0 w 6623206"/>
              <a:gd name="connsiteY4" fmla="*/ 0 h 803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206" h="803630">
                <a:moveTo>
                  <a:pt x="0" y="0"/>
                </a:moveTo>
                <a:lnTo>
                  <a:pt x="6623206" y="0"/>
                </a:lnTo>
                <a:lnTo>
                  <a:pt x="6623206" y="803630"/>
                </a:lnTo>
                <a:lnTo>
                  <a:pt x="0" y="8036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44546A"/>
                </a:solidFill>
                <a:latin typeface="Arial"/>
                <a:ea typeface="+mn-ea"/>
                <a:cs typeface="+mn-cs"/>
              </a:rPr>
              <a:t>Converting raw data into a consistent format, handling missing values, and applying necessary encoding.</a:t>
            </a:r>
          </a:p>
        </p:txBody>
      </p:sp>
      <p:sp>
        <p:nvSpPr>
          <p:cNvPr id="19" name="Straight Connector 18">
            <a:extLst>
              <a:ext uri="{FF2B5EF4-FFF2-40B4-BE49-F238E27FC236}">
                <a16:creationId xmlns:a16="http://schemas.microsoft.com/office/drawing/2014/main" id="{EFAD226E-1224-C6C3-2B94-44ADFA2AF6F4}"/>
              </a:ext>
            </a:extLst>
          </p:cNvPr>
          <p:cNvSpPr/>
          <p:nvPr/>
        </p:nvSpPr>
        <p:spPr>
          <a:xfrm>
            <a:off x="2433553" y="5531860"/>
            <a:ext cx="6749764" cy="0"/>
          </a:xfrm>
          <a:prstGeom prst="lin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pic>
        <p:nvPicPr>
          <p:cNvPr id="39" name="Picture 38" descr="A black background with a black square&#10;&#10;Description automatically generated with medium confidence">
            <a:extLst>
              <a:ext uri="{FF2B5EF4-FFF2-40B4-BE49-F238E27FC236}">
                <a16:creationId xmlns:a16="http://schemas.microsoft.com/office/drawing/2014/main" id="{60423353-7408-F269-DE21-F412F54E2C92}"/>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035441" y="2067523"/>
            <a:ext cx="816971" cy="816971"/>
          </a:xfrm>
          <a:prstGeom prst="rect">
            <a:avLst/>
          </a:prstGeom>
        </p:spPr>
      </p:pic>
      <p:pic>
        <p:nvPicPr>
          <p:cNvPr id="41" name="Picture 40" descr="A black background with a black square&#10;&#10;Description automatically generated with medium confidence">
            <a:extLst>
              <a:ext uri="{FF2B5EF4-FFF2-40B4-BE49-F238E27FC236}">
                <a16:creationId xmlns:a16="http://schemas.microsoft.com/office/drawing/2014/main" id="{BCA341E4-BE4D-BF01-5E49-35CDB61EACF9}"/>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035441" y="2943835"/>
            <a:ext cx="816971" cy="816971"/>
          </a:xfrm>
          <a:prstGeom prst="rect">
            <a:avLst/>
          </a:prstGeom>
        </p:spPr>
      </p:pic>
      <p:pic>
        <p:nvPicPr>
          <p:cNvPr id="43" name="Picture 42" descr="A black background with a black square&#10;&#10;Description automatically generated with medium confidence">
            <a:extLst>
              <a:ext uri="{FF2B5EF4-FFF2-40B4-BE49-F238E27FC236}">
                <a16:creationId xmlns:a16="http://schemas.microsoft.com/office/drawing/2014/main" id="{261E05AE-9D38-5728-29A0-9B11A89BAB82}"/>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035440" y="3820147"/>
            <a:ext cx="816972" cy="816972"/>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3FC55CD5-0DA5-5833-5A37-8980451A42F8}"/>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035440" y="4696460"/>
            <a:ext cx="816972" cy="816972"/>
          </a:xfrm>
          <a:prstGeom prst="rect">
            <a:avLst/>
          </a:prstGeom>
        </p:spPr>
      </p:pic>
      <p:sp>
        <p:nvSpPr>
          <p:cNvPr id="46" name="TextBox 45">
            <a:extLst>
              <a:ext uri="{FF2B5EF4-FFF2-40B4-BE49-F238E27FC236}">
                <a16:creationId xmlns:a16="http://schemas.microsoft.com/office/drawing/2014/main" id="{2B142C06-6025-E0A6-E236-4B4A8B81D753}"/>
              </a:ext>
            </a:extLst>
          </p:cNvPr>
          <p:cNvSpPr txBox="1"/>
          <p:nvPr/>
        </p:nvSpPr>
        <p:spPr>
          <a:xfrm>
            <a:off x="338038" y="2033476"/>
            <a:ext cx="816971" cy="379656"/>
          </a:xfrm>
          <a:prstGeom prst="rect">
            <a:avLst/>
          </a:prstGeom>
          <a:noFill/>
        </p:spPr>
        <p:txBody>
          <a:bodyPr wrap="square" rtlCol="0">
            <a:spAutoFit/>
          </a:bodyPr>
          <a:lstStyle/>
          <a:p>
            <a:r>
              <a:rPr lang="en-US" b="1" dirty="0">
                <a:solidFill>
                  <a:srgbClr val="44546A"/>
                </a:solidFill>
              </a:rPr>
              <a:t>1</a:t>
            </a:r>
          </a:p>
        </p:txBody>
      </p:sp>
      <p:sp>
        <p:nvSpPr>
          <p:cNvPr id="47" name="TextBox 46">
            <a:extLst>
              <a:ext uri="{FF2B5EF4-FFF2-40B4-BE49-F238E27FC236}">
                <a16:creationId xmlns:a16="http://schemas.microsoft.com/office/drawing/2014/main" id="{6BA8A37A-4A7C-AF85-DC93-36DD55E1E81B}"/>
              </a:ext>
            </a:extLst>
          </p:cNvPr>
          <p:cNvSpPr txBox="1"/>
          <p:nvPr/>
        </p:nvSpPr>
        <p:spPr>
          <a:xfrm>
            <a:off x="337215" y="3016667"/>
            <a:ext cx="816971" cy="379656"/>
          </a:xfrm>
          <a:prstGeom prst="rect">
            <a:avLst/>
          </a:prstGeom>
          <a:noFill/>
        </p:spPr>
        <p:txBody>
          <a:bodyPr wrap="square" rtlCol="0">
            <a:spAutoFit/>
          </a:bodyPr>
          <a:lstStyle/>
          <a:p>
            <a:r>
              <a:rPr lang="en-US" b="1" dirty="0">
                <a:solidFill>
                  <a:srgbClr val="44546A"/>
                </a:solidFill>
              </a:rPr>
              <a:t>2</a:t>
            </a:r>
          </a:p>
        </p:txBody>
      </p:sp>
      <p:sp>
        <p:nvSpPr>
          <p:cNvPr id="48" name="TextBox 47">
            <a:extLst>
              <a:ext uri="{FF2B5EF4-FFF2-40B4-BE49-F238E27FC236}">
                <a16:creationId xmlns:a16="http://schemas.microsoft.com/office/drawing/2014/main" id="{ECA4CED7-C7A1-C274-8065-BAE916A0BD9E}"/>
              </a:ext>
            </a:extLst>
          </p:cNvPr>
          <p:cNvSpPr txBox="1"/>
          <p:nvPr/>
        </p:nvSpPr>
        <p:spPr>
          <a:xfrm>
            <a:off x="337214" y="3826600"/>
            <a:ext cx="816971" cy="379656"/>
          </a:xfrm>
          <a:prstGeom prst="rect">
            <a:avLst/>
          </a:prstGeom>
          <a:noFill/>
        </p:spPr>
        <p:txBody>
          <a:bodyPr wrap="square" rtlCol="0">
            <a:spAutoFit/>
          </a:bodyPr>
          <a:lstStyle/>
          <a:p>
            <a:r>
              <a:rPr lang="en-US" b="1" dirty="0">
                <a:solidFill>
                  <a:srgbClr val="44546A"/>
                </a:solidFill>
              </a:rPr>
              <a:t>3</a:t>
            </a:r>
          </a:p>
        </p:txBody>
      </p:sp>
      <p:sp>
        <p:nvSpPr>
          <p:cNvPr id="49" name="TextBox 48">
            <a:extLst>
              <a:ext uri="{FF2B5EF4-FFF2-40B4-BE49-F238E27FC236}">
                <a16:creationId xmlns:a16="http://schemas.microsoft.com/office/drawing/2014/main" id="{7224022C-00E9-D820-8678-3865BF2BD037}"/>
              </a:ext>
            </a:extLst>
          </p:cNvPr>
          <p:cNvSpPr txBox="1"/>
          <p:nvPr/>
        </p:nvSpPr>
        <p:spPr>
          <a:xfrm>
            <a:off x="337214" y="4696460"/>
            <a:ext cx="816971" cy="379656"/>
          </a:xfrm>
          <a:prstGeom prst="rect">
            <a:avLst/>
          </a:prstGeom>
          <a:noFill/>
        </p:spPr>
        <p:txBody>
          <a:bodyPr wrap="square" rtlCol="0">
            <a:spAutoFit/>
          </a:bodyPr>
          <a:lstStyle/>
          <a:p>
            <a:r>
              <a:rPr lang="en-US" b="1" dirty="0">
                <a:solidFill>
                  <a:srgbClr val="44546A"/>
                </a:solidFill>
              </a:rPr>
              <a:t>4</a:t>
            </a:r>
          </a:p>
        </p:txBody>
      </p:sp>
    </p:spTree>
    <p:extLst>
      <p:ext uri="{BB962C8B-B14F-4D97-AF65-F5344CB8AC3E}">
        <p14:creationId xmlns:p14="http://schemas.microsoft.com/office/powerpoint/2010/main" val="528202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childTnLst>
                          </p:cTn>
                        </p:par>
                        <p:par>
                          <p:cTn id="62" fill="hold">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1500"/>
                            </p:stCondLst>
                            <p:childTnLst>
                              <p:par>
                                <p:cTn id="67" presetID="10" presetClass="entr" presetSubtype="0"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childTnLst>
                          </p:cTn>
                        </p:par>
                        <p:par>
                          <p:cTn id="70" fill="hold">
                            <p:stCondLst>
                              <p:cond delay="2000"/>
                            </p:stCondLst>
                            <p:childTnLst>
                              <p:par>
                                <p:cTn id="71" presetID="10" presetClass="entr" presetSubtype="0"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par>
                          <p:cTn id="74" fill="hold">
                            <p:stCondLst>
                              <p:cond delay="2500"/>
                            </p:stCondLst>
                            <p:childTnLst>
                              <p:par>
                                <p:cTn id="75" presetID="22" presetClass="entr" presetSubtype="8"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wipe(left)">
                                      <p:cBhvr>
                                        <p:cTn id="82" dur="500"/>
                                        <p:tgtEl>
                                          <p:spTgt spid="16"/>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500"/>
                                        <p:tgtEl>
                                          <p:spTgt spid="49"/>
                                        </p:tgtEl>
                                      </p:cBhvr>
                                    </p:animEffect>
                                  </p:childTnLst>
                                </p:cTn>
                              </p:par>
                            </p:childTnLst>
                          </p:cTn>
                        </p:par>
                        <p:par>
                          <p:cTn id="87" fill="hold">
                            <p:stCondLst>
                              <p:cond delay="1000"/>
                            </p:stCondLst>
                            <p:childTnLst>
                              <p:par>
                                <p:cTn id="88" presetID="22" presetClass="entr" presetSubtype="8" fill="hold" grpId="0" nodeType="after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wipe(left)">
                                      <p:cBhvr>
                                        <p:cTn id="90" dur="500"/>
                                        <p:tgtEl>
                                          <p:spTgt spid="17"/>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par>
                          <p:cTn id="95" fill="hold">
                            <p:stCondLst>
                              <p:cond delay="2000"/>
                            </p:stCondLst>
                            <p:childTnLst>
                              <p:par>
                                <p:cTn id="96" presetID="10" presetClass="entr" presetSubtype="0" fill="hold" nodeType="after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childTnLst>
                          </p:cTn>
                        </p:par>
                        <p:par>
                          <p:cTn id="99" fill="hold">
                            <p:stCondLst>
                              <p:cond delay="2500"/>
                            </p:stCondLst>
                            <p:childTnLst>
                              <p:par>
                                <p:cTn id="100" presetID="22" presetClass="entr" presetSubtype="8" fill="hold" grpId="0" nodeType="after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wipe(left)">
                                      <p:cBhvr>
                                        <p:cTn id="10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animBg="1"/>
      <p:bldP spid="9" grpId="0"/>
      <p:bldP spid="10" grpId="0"/>
      <p:bldP spid="11" grpId="0" animBg="1"/>
      <p:bldP spid="12" grpId="0" animBg="1"/>
      <p:bldP spid="13" grpId="0"/>
      <p:bldP spid="14" grpId="0"/>
      <p:bldP spid="15" grpId="0" animBg="1"/>
      <p:bldP spid="16" grpId="0" animBg="1"/>
      <p:bldP spid="17" grpId="0"/>
      <p:bldP spid="18" grpId="0"/>
      <p:bldP spid="19" grpId="0" animBg="1"/>
      <p:bldP spid="46" grpId="0"/>
      <p:bldP spid="47" grpId="0"/>
      <p:bldP spid="48" grpId="0"/>
      <p:bldP spid="4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949F6-1B26-C4F5-1C45-A47489F71F5D}"/>
              </a:ext>
            </a:extLst>
          </p:cNvPr>
          <p:cNvSpPr>
            <a:spLocks noGrp="1"/>
          </p:cNvSpPr>
          <p:nvPr>
            <p:ph type="title"/>
          </p:nvPr>
        </p:nvSpPr>
        <p:spPr/>
        <p:txBody>
          <a:bodyPr/>
          <a:lstStyle/>
          <a:p>
            <a:r>
              <a:rPr lang="en-US" dirty="0"/>
              <a:t>Data Ingestion Process Steps</a:t>
            </a:r>
          </a:p>
        </p:txBody>
      </p:sp>
      <p:sp>
        <p:nvSpPr>
          <p:cNvPr id="6" name="Straight Connector 5">
            <a:extLst>
              <a:ext uri="{FF2B5EF4-FFF2-40B4-BE49-F238E27FC236}">
                <a16:creationId xmlns:a16="http://schemas.microsoft.com/office/drawing/2014/main" id="{806859FC-FA88-7A8A-CE0C-29F66E399257}"/>
              </a:ext>
            </a:extLst>
          </p:cNvPr>
          <p:cNvSpPr/>
          <p:nvPr/>
        </p:nvSpPr>
        <p:spPr>
          <a:xfrm>
            <a:off x="1247832" y="1752361"/>
            <a:ext cx="8437206" cy="0"/>
          </a:xfrm>
          <a:prstGeom prst="line">
            <a:avLst/>
          </a:prstGeom>
        </p:spPr>
        <p:style>
          <a:lnRef idx="2">
            <a:schemeClr val="accent5">
              <a:alpha val="90000"/>
              <a:hueOff val="0"/>
              <a:satOff val="0"/>
              <a:lumOff val="0"/>
              <a:alphaOff val="0"/>
            </a:schemeClr>
          </a:lnRef>
          <a:fillRef idx="1">
            <a:schemeClr val="accent5">
              <a:alpha val="90000"/>
              <a:hueOff val="0"/>
              <a:satOff val="0"/>
              <a:lumOff val="0"/>
              <a:alphaOff val="0"/>
            </a:schemeClr>
          </a:fillRef>
          <a:effectRef idx="0">
            <a:schemeClr val="accent5">
              <a:alpha val="90000"/>
              <a:hueOff val="0"/>
              <a:satOff val="0"/>
              <a:lumOff val="0"/>
              <a:alphaOff val="0"/>
            </a:schemeClr>
          </a:effectRef>
          <a:fontRef idx="minor">
            <a:schemeClr val="lt1"/>
          </a:fontRef>
        </p:style>
        <p:txBody>
          <a:bodyPr/>
          <a:lstStyle/>
          <a:p>
            <a:endParaRPr lang="en-US"/>
          </a:p>
        </p:txBody>
      </p:sp>
      <p:sp>
        <p:nvSpPr>
          <p:cNvPr id="7" name="Freeform: Shape 6">
            <a:extLst>
              <a:ext uri="{FF2B5EF4-FFF2-40B4-BE49-F238E27FC236}">
                <a16:creationId xmlns:a16="http://schemas.microsoft.com/office/drawing/2014/main" id="{71867DB7-66E7-A770-9A87-5517DD75946A}"/>
              </a:ext>
            </a:extLst>
          </p:cNvPr>
          <p:cNvSpPr/>
          <p:nvPr/>
        </p:nvSpPr>
        <p:spPr>
          <a:xfrm>
            <a:off x="1247832" y="1752361"/>
            <a:ext cx="1687441" cy="884857"/>
          </a:xfrm>
          <a:custGeom>
            <a:avLst/>
            <a:gdLst>
              <a:gd name="connsiteX0" fmla="*/ 0 w 1687441"/>
              <a:gd name="connsiteY0" fmla="*/ 0 h 884857"/>
              <a:gd name="connsiteX1" fmla="*/ 1687441 w 1687441"/>
              <a:gd name="connsiteY1" fmla="*/ 0 h 884857"/>
              <a:gd name="connsiteX2" fmla="*/ 1687441 w 1687441"/>
              <a:gd name="connsiteY2" fmla="*/ 884857 h 884857"/>
              <a:gd name="connsiteX3" fmla="*/ 0 w 1687441"/>
              <a:gd name="connsiteY3" fmla="*/ 884857 h 884857"/>
              <a:gd name="connsiteX4" fmla="*/ 0 w 1687441"/>
              <a:gd name="connsiteY4" fmla="*/ 0 h 88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41" h="884857">
                <a:moveTo>
                  <a:pt x="0" y="0"/>
                </a:moveTo>
                <a:lnTo>
                  <a:pt x="1687441" y="0"/>
                </a:lnTo>
                <a:lnTo>
                  <a:pt x="1687441" y="884857"/>
                </a:lnTo>
                <a:lnTo>
                  <a:pt x="0" y="8848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44546A"/>
                </a:solidFill>
              </a:rPr>
              <a:t>Data Loading</a:t>
            </a:r>
          </a:p>
        </p:txBody>
      </p:sp>
      <p:sp>
        <p:nvSpPr>
          <p:cNvPr id="9" name="Freeform: Shape 8">
            <a:extLst>
              <a:ext uri="{FF2B5EF4-FFF2-40B4-BE49-F238E27FC236}">
                <a16:creationId xmlns:a16="http://schemas.microsoft.com/office/drawing/2014/main" id="{B59BEE34-8F4B-A346-D2FB-9321CD4BDAEB}"/>
              </a:ext>
            </a:extLst>
          </p:cNvPr>
          <p:cNvSpPr/>
          <p:nvPr/>
        </p:nvSpPr>
        <p:spPr>
          <a:xfrm>
            <a:off x="3061831" y="1792542"/>
            <a:ext cx="6623206" cy="803630"/>
          </a:xfrm>
          <a:custGeom>
            <a:avLst/>
            <a:gdLst>
              <a:gd name="connsiteX0" fmla="*/ 0 w 6623206"/>
              <a:gd name="connsiteY0" fmla="*/ 0 h 803630"/>
              <a:gd name="connsiteX1" fmla="*/ 6623206 w 6623206"/>
              <a:gd name="connsiteY1" fmla="*/ 0 h 803630"/>
              <a:gd name="connsiteX2" fmla="*/ 6623206 w 6623206"/>
              <a:gd name="connsiteY2" fmla="*/ 803630 h 803630"/>
              <a:gd name="connsiteX3" fmla="*/ 0 w 6623206"/>
              <a:gd name="connsiteY3" fmla="*/ 803630 h 803630"/>
              <a:gd name="connsiteX4" fmla="*/ 0 w 6623206"/>
              <a:gd name="connsiteY4" fmla="*/ 0 h 803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206" h="803630">
                <a:moveTo>
                  <a:pt x="0" y="0"/>
                </a:moveTo>
                <a:lnTo>
                  <a:pt x="6623206" y="0"/>
                </a:lnTo>
                <a:lnTo>
                  <a:pt x="6623206" y="803630"/>
                </a:lnTo>
                <a:lnTo>
                  <a:pt x="0" y="8036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44546A"/>
                </a:solidFill>
              </a:rPr>
              <a:t>Storing transformed data in data lakes, warehouses, or other storage solutions.</a:t>
            </a:r>
          </a:p>
        </p:txBody>
      </p:sp>
      <p:sp>
        <p:nvSpPr>
          <p:cNvPr id="11" name="Straight Connector 10">
            <a:extLst>
              <a:ext uri="{FF2B5EF4-FFF2-40B4-BE49-F238E27FC236}">
                <a16:creationId xmlns:a16="http://schemas.microsoft.com/office/drawing/2014/main" id="{183BFBFB-FEC4-B9EF-502C-4E429B3D60A7}"/>
              </a:ext>
            </a:extLst>
          </p:cNvPr>
          <p:cNvSpPr/>
          <p:nvPr/>
        </p:nvSpPr>
        <p:spPr>
          <a:xfrm>
            <a:off x="2935273" y="2596172"/>
            <a:ext cx="6749764" cy="0"/>
          </a:xfrm>
          <a:prstGeom prst="lin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 name="Straight Connector 12">
            <a:extLst>
              <a:ext uri="{FF2B5EF4-FFF2-40B4-BE49-F238E27FC236}">
                <a16:creationId xmlns:a16="http://schemas.microsoft.com/office/drawing/2014/main" id="{3130DE96-0FA6-2BD0-458B-05F104A7C62D}"/>
              </a:ext>
            </a:extLst>
          </p:cNvPr>
          <p:cNvSpPr/>
          <p:nvPr/>
        </p:nvSpPr>
        <p:spPr>
          <a:xfrm>
            <a:off x="1247832" y="2637218"/>
            <a:ext cx="8437206" cy="0"/>
          </a:xfrm>
          <a:prstGeom prst="line">
            <a:avLst/>
          </a:prstGeom>
        </p:spPr>
        <p:style>
          <a:lnRef idx="2">
            <a:schemeClr val="accent5">
              <a:alpha val="90000"/>
              <a:hueOff val="0"/>
              <a:satOff val="0"/>
              <a:lumOff val="0"/>
              <a:alphaOff val="-13333"/>
            </a:schemeClr>
          </a:lnRef>
          <a:fillRef idx="1">
            <a:schemeClr val="accent5">
              <a:alpha val="90000"/>
              <a:hueOff val="0"/>
              <a:satOff val="0"/>
              <a:lumOff val="0"/>
              <a:alphaOff val="-13333"/>
            </a:schemeClr>
          </a:fillRef>
          <a:effectRef idx="0">
            <a:schemeClr val="accent5">
              <a:alpha val="90000"/>
              <a:hueOff val="0"/>
              <a:satOff val="0"/>
              <a:lumOff val="0"/>
              <a:alphaOff val="-13333"/>
            </a:schemeClr>
          </a:effectRef>
          <a:fontRef idx="minor">
            <a:schemeClr val="lt1"/>
          </a:fontRef>
        </p:style>
        <p:txBody>
          <a:bodyPr/>
          <a:lstStyle/>
          <a:p>
            <a:endParaRPr lang="en-US"/>
          </a:p>
        </p:txBody>
      </p:sp>
      <p:sp>
        <p:nvSpPr>
          <p:cNvPr id="18" name="Freeform: Shape 17">
            <a:extLst>
              <a:ext uri="{FF2B5EF4-FFF2-40B4-BE49-F238E27FC236}">
                <a16:creationId xmlns:a16="http://schemas.microsoft.com/office/drawing/2014/main" id="{94C20E5D-3893-CDA6-3449-A873CA373C4A}"/>
              </a:ext>
            </a:extLst>
          </p:cNvPr>
          <p:cNvSpPr/>
          <p:nvPr/>
        </p:nvSpPr>
        <p:spPr>
          <a:xfrm>
            <a:off x="1247832" y="2637218"/>
            <a:ext cx="1687441" cy="884857"/>
          </a:xfrm>
          <a:custGeom>
            <a:avLst/>
            <a:gdLst>
              <a:gd name="connsiteX0" fmla="*/ 0 w 1687441"/>
              <a:gd name="connsiteY0" fmla="*/ 0 h 884857"/>
              <a:gd name="connsiteX1" fmla="*/ 1687441 w 1687441"/>
              <a:gd name="connsiteY1" fmla="*/ 0 h 884857"/>
              <a:gd name="connsiteX2" fmla="*/ 1687441 w 1687441"/>
              <a:gd name="connsiteY2" fmla="*/ 884857 h 884857"/>
              <a:gd name="connsiteX3" fmla="*/ 0 w 1687441"/>
              <a:gd name="connsiteY3" fmla="*/ 884857 h 884857"/>
              <a:gd name="connsiteX4" fmla="*/ 0 w 1687441"/>
              <a:gd name="connsiteY4" fmla="*/ 0 h 88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41" h="884857">
                <a:moveTo>
                  <a:pt x="0" y="0"/>
                </a:moveTo>
                <a:lnTo>
                  <a:pt x="1687441" y="0"/>
                </a:lnTo>
                <a:lnTo>
                  <a:pt x="1687441" y="884857"/>
                </a:lnTo>
                <a:lnTo>
                  <a:pt x="0" y="8848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44546A"/>
                </a:solidFill>
                <a:latin typeface="Arial"/>
                <a:ea typeface="+mn-ea"/>
                <a:cs typeface="+mn-cs"/>
              </a:rPr>
              <a:t>Validation and Error Handling</a:t>
            </a:r>
          </a:p>
        </p:txBody>
      </p:sp>
      <p:sp>
        <p:nvSpPr>
          <p:cNvPr id="19" name="Freeform: Shape 18">
            <a:extLst>
              <a:ext uri="{FF2B5EF4-FFF2-40B4-BE49-F238E27FC236}">
                <a16:creationId xmlns:a16="http://schemas.microsoft.com/office/drawing/2014/main" id="{CD4C1864-B696-F266-3E32-DE1A441148B2}"/>
              </a:ext>
            </a:extLst>
          </p:cNvPr>
          <p:cNvSpPr/>
          <p:nvPr/>
        </p:nvSpPr>
        <p:spPr>
          <a:xfrm>
            <a:off x="3061831" y="2677400"/>
            <a:ext cx="6623206" cy="803630"/>
          </a:xfrm>
          <a:custGeom>
            <a:avLst/>
            <a:gdLst>
              <a:gd name="connsiteX0" fmla="*/ 0 w 6623206"/>
              <a:gd name="connsiteY0" fmla="*/ 0 h 803630"/>
              <a:gd name="connsiteX1" fmla="*/ 6623206 w 6623206"/>
              <a:gd name="connsiteY1" fmla="*/ 0 h 803630"/>
              <a:gd name="connsiteX2" fmla="*/ 6623206 w 6623206"/>
              <a:gd name="connsiteY2" fmla="*/ 803630 h 803630"/>
              <a:gd name="connsiteX3" fmla="*/ 0 w 6623206"/>
              <a:gd name="connsiteY3" fmla="*/ 803630 h 803630"/>
              <a:gd name="connsiteX4" fmla="*/ 0 w 6623206"/>
              <a:gd name="connsiteY4" fmla="*/ 0 h 803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206" h="803630">
                <a:moveTo>
                  <a:pt x="0" y="0"/>
                </a:moveTo>
                <a:lnTo>
                  <a:pt x="6623206" y="0"/>
                </a:lnTo>
                <a:lnTo>
                  <a:pt x="6623206" y="803630"/>
                </a:lnTo>
                <a:lnTo>
                  <a:pt x="0" y="8036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44546A"/>
                </a:solidFill>
              </a:rPr>
              <a:t>Ensuring data accuracy and handling errors that may occur during the ingestion process.</a:t>
            </a:r>
          </a:p>
        </p:txBody>
      </p:sp>
      <p:sp>
        <p:nvSpPr>
          <p:cNvPr id="20" name="Straight Connector 19">
            <a:extLst>
              <a:ext uri="{FF2B5EF4-FFF2-40B4-BE49-F238E27FC236}">
                <a16:creationId xmlns:a16="http://schemas.microsoft.com/office/drawing/2014/main" id="{4ADD4AF5-5A57-D6E1-23C9-C4D505E9EC8D}"/>
              </a:ext>
            </a:extLst>
          </p:cNvPr>
          <p:cNvSpPr/>
          <p:nvPr/>
        </p:nvSpPr>
        <p:spPr>
          <a:xfrm>
            <a:off x="2935273" y="3481030"/>
            <a:ext cx="6749764" cy="0"/>
          </a:xfrm>
          <a:prstGeom prst="lin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 name="Straight Connector 20">
            <a:extLst>
              <a:ext uri="{FF2B5EF4-FFF2-40B4-BE49-F238E27FC236}">
                <a16:creationId xmlns:a16="http://schemas.microsoft.com/office/drawing/2014/main" id="{A6CCF956-9383-EF48-1922-C06A9319CF16}"/>
              </a:ext>
            </a:extLst>
          </p:cNvPr>
          <p:cNvSpPr/>
          <p:nvPr/>
        </p:nvSpPr>
        <p:spPr>
          <a:xfrm>
            <a:off x="1247832" y="3522076"/>
            <a:ext cx="8437206" cy="0"/>
          </a:xfrm>
          <a:prstGeom prst="line">
            <a:avLst/>
          </a:prstGeom>
        </p:spPr>
        <p:style>
          <a:lnRef idx="2">
            <a:schemeClr val="accent5">
              <a:alpha val="90000"/>
              <a:hueOff val="0"/>
              <a:satOff val="0"/>
              <a:lumOff val="0"/>
              <a:alphaOff val="-26667"/>
            </a:schemeClr>
          </a:lnRef>
          <a:fillRef idx="1">
            <a:schemeClr val="accent5">
              <a:alpha val="90000"/>
              <a:hueOff val="0"/>
              <a:satOff val="0"/>
              <a:lumOff val="0"/>
              <a:alphaOff val="-26667"/>
            </a:schemeClr>
          </a:fillRef>
          <a:effectRef idx="0">
            <a:schemeClr val="accent5">
              <a:alpha val="90000"/>
              <a:hueOff val="0"/>
              <a:satOff val="0"/>
              <a:lumOff val="0"/>
              <a:alphaOff val="-26667"/>
            </a:schemeClr>
          </a:effectRef>
          <a:fontRef idx="minor">
            <a:schemeClr val="lt1"/>
          </a:fontRef>
        </p:style>
        <p:txBody>
          <a:bodyPr/>
          <a:lstStyle/>
          <a:p>
            <a:endParaRPr lang="en-US"/>
          </a:p>
        </p:txBody>
      </p:sp>
      <p:sp>
        <p:nvSpPr>
          <p:cNvPr id="22" name="Freeform: Shape 21">
            <a:extLst>
              <a:ext uri="{FF2B5EF4-FFF2-40B4-BE49-F238E27FC236}">
                <a16:creationId xmlns:a16="http://schemas.microsoft.com/office/drawing/2014/main" id="{B5526D0F-C517-A7C2-19DB-5EB24EF99053}"/>
              </a:ext>
            </a:extLst>
          </p:cNvPr>
          <p:cNvSpPr/>
          <p:nvPr/>
        </p:nvSpPr>
        <p:spPr>
          <a:xfrm>
            <a:off x="1247832" y="3522075"/>
            <a:ext cx="1687441" cy="884857"/>
          </a:xfrm>
          <a:custGeom>
            <a:avLst/>
            <a:gdLst>
              <a:gd name="connsiteX0" fmla="*/ 0 w 1687441"/>
              <a:gd name="connsiteY0" fmla="*/ 0 h 884857"/>
              <a:gd name="connsiteX1" fmla="*/ 1687441 w 1687441"/>
              <a:gd name="connsiteY1" fmla="*/ 0 h 884857"/>
              <a:gd name="connsiteX2" fmla="*/ 1687441 w 1687441"/>
              <a:gd name="connsiteY2" fmla="*/ 884857 h 884857"/>
              <a:gd name="connsiteX3" fmla="*/ 0 w 1687441"/>
              <a:gd name="connsiteY3" fmla="*/ 884857 h 884857"/>
              <a:gd name="connsiteX4" fmla="*/ 0 w 1687441"/>
              <a:gd name="connsiteY4" fmla="*/ 0 h 88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41" h="884857">
                <a:moveTo>
                  <a:pt x="0" y="0"/>
                </a:moveTo>
                <a:lnTo>
                  <a:pt x="1687441" y="0"/>
                </a:lnTo>
                <a:lnTo>
                  <a:pt x="1687441" y="884857"/>
                </a:lnTo>
                <a:lnTo>
                  <a:pt x="0" y="8848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44546A"/>
                </a:solidFill>
                <a:latin typeface="Arial"/>
                <a:ea typeface="+mn-ea"/>
                <a:cs typeface="+mn-cs"/>
              </a:rPr>
              <a:t>Metadata Management</a:t>
            </a:r>
          </a:p>
        </p:txBody>
      </p:sp>
      <p:sp>
        <p:nvSpPr>
          <p:cNvPr id="23" name="Freeform: Shape 22">
            <a:extLst>
              <a:ext uri="{FF2B5EF4-FFF2-40B4-BE49-F238E27FC236}">
                <a16:creationId xmlns:a16="http://schemas.microsoft.com/office/drawing/2014/main" id="{483D7F78-98FF-F56D-516F-6963957037BC}"/>
              </a:ext>
            </a:extLst>
          </p:cNvPr>
          <p:cNvSpPr/>
          <p:nvPr/>
        </p:nvSpPr>
        <p:spPr>
          <a:xfrm>
            <a:off x="3061831" y="3562257"/>
            <a:ext cx="6623206" cy="803630"/>
          </a:xfrm>
          <a:custGeom>
            <a:avLst/>
            <a:gdLst>
              <a:gd name="connsiteX0" fmla="*/ 0 w 6623206"/>
              <a:gd name="connsiteY0" fmla="*/ 0 h 803630"/>
              <a:gd name="connsiteX1" fmla="*/ 6623206 w 6623206"/>
              <a:gd name="connsiteY1" fmla="*/ 0 h 803630"/>
              <a:gd name="connsiteX2" fmla="*/ 6623206 w 6623206"/>
              <a:gd name="connsiteY2" fmla="*/ 803630 h 803630"/>
              <a:gd name="connsiteX3" fmla="*/ 0 w 6623206"/>
              <a:gd name="connsiteY3" fmla="*/ 803630 h 803630"/>
              <a:gd name="connsiteX4" fmla="*/ 0 w 6623206"/>
              <a:gd name="connsiteY4" fmla="*/ 0 h 803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206" h="803630">
                <a:moveTo>
                  <a:pt x="0" y="0"/>
                </a:moveTo>
                <a:lnTo>
                  <a:pt x="6623206" y="0"/>
                </a:lnTo>
                <a:lnTo>
                  <a:pt x="6623206" y="803630"/>
                </a:lnTo>
                <a:lnTo>
                  <a:pt x="0" y="8036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44546A"/>
                </a:solidFill>
                <a:latin typeface="Arial"/>
                <a:ea typeface="+mn-ea"/>
                <a:cs typeface="+mn-cs"/>
              </a:rPr>
              <a:t>Adding metadata to the ingested data to provide context for downstream processing.</a:t>
            </a:r>
          </a:p>
        </p:txBody>
      </p:sp>
      <p:sp>
        <p:nvSpPr>
          <p:cNvPr id="24" name="Straight Connector 23">
            <a:extLst>
              <a:ext uri="{FF2B5EF4-FFF2-40B4-BE49-F238E27FC236}">
                <a16:creationId xmlns:a16="http://schemas.microsoft.com/office/drawing/2014/main" id="{10CA7B58-D54F-589D-C1A7-DD326B373178}"/>
              </a:ext>
            </a:extLst>
          </p:cNvPr>
          <p:cNvSpPr/>
          <p:nvPr/>
        </p:nvSpPr>
        <p:spPr>
          <a:xfrm>
            <a:off x="2935273" y="4365887"/>
            <a:ext cx="6749764" cy="0"/>
          </a:xfrm>
          <a:prstGeom prst="lin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Straight Connector 24">
            <a:extLst>
              <a:ext uri="{FF2B5EF4-FFF2-40B4-BE49-F238E27FC236}">
                <a16:creationId xmlns:a16="http://schemas.microsoft.com/office/drawing/2014/main" id="{71FB7DB7-8D43-B7A4-1061-F22713C961FF}"/>
              </a:ext>
            </a:extLst>
          </p:cNvPr>
          <p:cNvSpPr/>
          <p:nvPr/>
        </p:nvSpPr>
        <p:spPr>
          <a:xfrm>
            <a:off x="1043949" y="4424755"/>
            <a:ext cx="8437206" cy="0"/>
          </a:xfrm>
          <a:prstGeom prst="line">
            <a:avLst/>
          </a:prstGeom>
        </p:spPr>
        <p:style>
          <a:lnRef idx="2">
            <a:schemeClr val="accent5">
              <a:alpha val="90000"/>
              <a:hueOff val="0"/>
              <a:satOff val="0"/>
              <a:lumOff val="0"/>
              <a:alphaOff val="-40000"/>
            </a:schemeClr>
          </a:lnRef>
          <a:fillRef idx="1">
            <a:schemeClr val="accent5">
              <a:alpha val="90000"/>
              <a:hueOff val="0"/>
              <a:satOff val="0"/>
              <a:lumOff val="0"/>
              <a:alphaOff val="-40000"/>
            </a:schemeClr>
          </a:fillRef>
          <a:effectRef idx="0">
            <a:schemeClr val="accent5">
              <a:alpha val="90000"/>
              <a:hueOff val="0"/>
              <a:satOff val="0"/>
              <a:lumOff val="0"/>
              <a:alphaOff val="-40000"/>
            </a:schemeClr>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F4F737FB-6CF9-B44C-3FBF-9C76EEF4B2A7}"/>
              </a:ext>
            </a:extLst>
          </p:cNvPr>
          <p:cNvSpPr/>
          <p:nvPr/>
        </p:nvSpPr>
        <p:spPr>
          <a:xfrm>
            <a:off x="1247832" y="4406933"/>
            <a:ext cx="1687441" cy="884857"/>
          </a:xfrm>
          <a:custGeom>
            <a:avLst/>
            <a:gdLst>
              <a:gd name="connsiteX0" fmla="*/ 0 w 1687441"/>
              <a:gd name="connsiteY0" fmla="*/ 0 h 884857"/>
              <a:gd name="connsiteX1" fmla="*/ 1687441 w 1687441"/>
              <a:gd name="connsiteY1" fmla="*/ 0 h 884857"/>
              <a:gd name="connsiteX2" fmla="*/ 1687441 w 1687441"/>
              <a:gd name="connsiteY2" fmla="*/ 884857 h 884857"/>
              <a:gd name="connsiteX3" fmla="*/ 0 w 1687441"/>
              <a:gd name="connsiteY3" fmla="*/ 884857 h 884857"/>
              <a:gd name="connsiteX4" fmla="*/ 0 w 1687441"/>
              <a:gd name="connsiteY4" fmla="*/ 0 h 88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41" h="884857">
                <a:moveTo>
                  <a:pt x="0" y="0"/>
                </a:moveTo>
                <a:lnTo>
                  <a:pt x="1687441" y="0"/>
                </a:lnTo>
                <a:lnTo>
                  <a:pt x="1687441" y="884857"/>
                </a:lnTo>
                <a:lnTo>
                  <a:pt x="0" y="8848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44546A"/>
                </a:solidFill>
                <a:latin typeface="Arial"/>
                <a:ea typeface="+mn-ea"/>
                <a:cs typeface="+mn-cs"/>
              </a:rPr>
              <a:t>Notification and Monitoring</a:t>
            </a:r>
          </a:p>
        </p:txBody>
      </p:sp>
      <p:sp>
        <p:nvSpPr>
          <p:cNvPr id="27" name="Freeform: Shape 26">
            <a:extLst>
              <a:ext uri="{FF2B5EF4-FFF2-40B4-BE49-F238E27FC236}">
                <a16:creationId xmlns:a16="http://schemas.microsoft.com/office/drawing/2014/main" id="{35393424-B34D-97DB-F475-F5BBE789CC50}"/>
              </a:ext>
            </a:extLst>
          </p:cNvPr>
          <p:cNvSpPr/>
          <p:nvPr/>
        </p:nvSpPr>
        <p:spPr>
          <a:xfrm>
            <a:off x="3061831" y="4447115"/>
            <a:ext cx="6623206" cy="803630"/>
          </a:xfrm>
          <a:custGeom>
            <a:avLst/>
            <a:gdLst>
              <a:gd name="connsiteX0" fmla="*/ 0 w 6623206"/>
              <a:gd name="connsiteY0" fmla="*/ 0 h 803630"/>
              <a:gd name="connsiteX1" fmla="*/ 6623206 w 6623206"/>
              <a:gd name="connsiteY1" fmla="*/ 0 h 803630"/>
              <a:gd name="connsiteX2" fmla="*/ 6623206 w 6623206"/>
              <a:gd name="connsiteY2" fmla="*/ 803630 h 803630"/>
              <a:gd name="connsiteX3" fmla="*/ 0 w 6623206"/>
              <a:gd name="connsiteY3" fmla="*/ 803630 h 803630"/>
              <a:gd name="connsiteX4" fmla="*/ 0 w 6623206"/>
              <a:gd name="connsiteY4" fmla="*/ 0 h 803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206" h="803630">
                <a:moveTo>
                  <a:pt x="0" y="0"/>
                </a:moveTo>
                <a:lnTo>
                  <a:pt x="6623206" y="0"/>
                </a:lnTo>
                <a:lnTo>
                  <a:pt x="6623206" y="803630"/>
                </a:lnTo>
                <a:lnTo>
                  <a:pt x="0" y="8036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44546A"/>
                </a:solidFill>
                <a:latin typeface="Arial"/>
                <a:ea typeface="+mn-ea"/>
                <a:cs typeface="+mn-cs"/>
              </a:rPr>
              <a:t>Alerting stakeholders about successful or failed data ingestion. Monitoring system performance.</a:t>
            </a:r>
          </a:p>
        </p:txBody>
      </p:sp>
      <p:sp>
        <p:nvSpPr>
          <p:cNvPr id="28" name="Straight Connector 27">
            <a:extLst>
              <a:ext uri="{FF2B5EF4-FFF2-40B4-BE49-F238E27FC236}">
                <a16:creationId xmlns:a16="http://schemas.microsoft.com/office/drawing/2014/main" id="{3D74E0FA-26DD-4A9B-E7BA-85995E0B90ED}"/>
              </a:ext>
            </a:extLst>
          </p:cNvPr>
          <p:cNvSpPr/>
          <p:nvPr/>
        </p:nvSpPr>
        <p:spPr>
          <a:xfrm>
            <a:off x="2935273" y="5250745"/>
            <a:ext cx="6749764" cy="0"/>
          </a:xfrm>
          <a:prstGeom prst="lin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8ECAF25C-0C28-88B3-D804-CE4677446823}"/>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670624" y="2636039"/>
            <a:ext cx="816972" cy="816972"/>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B65003F7-99E0-C89D-31D7-B9CA450ACFEC}"/>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670624" y="3519717"/>
            <a:ext cx="816972" cy="816972"/>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11424672-AE7E-FA88-0651-A3425EC8349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670624" y="4403394"/>
            <a:ext cx="816972" cy="816972"/>
          </a:xfrm>
          <a:prstGeom prst="rect">
            <a:avLst/>
          </a:prstGeom>
        </p:spPr>
      </p:pic>
      <p:sp>
        <p:nvSpPr>
          <p:cNvPr id="14" name="TextBox 13">
            <a:extLst>
              <a:ext uri="{FF2B5EF4-FFF2-40B4-BE49-F238E27FC236}">
                <a16:creationId xmlns:a16="http://schemas.microsoft.com/office/drawing/2014/main" id="{AE7CA55E-95AD-0DCA-CDA5-0FE9D52AD35B}"/>
              </a:ext>
            </a:extLst>
          </p:cNvPr>
          <p:cNvSpPr txBox="1"/>
          <p:nvPr/>
        </p:nvSpPr>
        <p:spPr>
          <a:xfrm>
            <a:off x="839758" y="1716167"/>
            <a:ext cx="816971" cy="379656"/>
          </a:xfrm>
          <a:prstGeom prst="rect">
            <a:avLst/>
          </a:prstGeom>
          <a:noFill/>
        </p:spPr>
        <p:txBody>
          <a:bodyPr wrap="square" rtlCol="0">
            <a:spAutoFit/>
          </a:bodyPr>
          <a:lstStyle/>
          <a:p>
            <a:r>
              <a:rPr lang="en-US" b="1" dirty="0">
                <a:solidFill>
                  <a:srgbClr val="44546A"/>
                </a:solidFill>
              </a:rPr>
              <a:t>5</a:t>
            </a:r>
          </a:p>
        </p:txBody>
      </p:sp>
      <p:sp>
        <p:nvSpPr>
          <p:cNvPr id="15" name="TextBox 14">
            <a:extLst>
              <a:ext uri="{FF2B5EF4-FFF2-40B4-BE49-F238E27FC236}">
                <a16:creationId xmlns:a16="http://schemas.microsoft.com/office/drawing/2014/main" id="{4B15FC69-014B-9B15-F10A-62AB605E4869}"/>
              </a:ext>
            </a:extLst>
          </p:cNvPr>
          <p:cNvSpPr txBox="1"/>
          <p:nvPr/>
        </p:nvSpPr>
        <p:spPr>
          <a:xfrm>
            <a:off x="838935" y="2699358"/>
            <a:ext cx="816971" cy="379656"/>
          </a:xfrm>
          <a:prstGeom prst="rect">
            <a:avLst/>
          </a:prstGeom>
          <a:noFill/>
        </p:spPr>
        <p:txBody>
          <a:bodyPr wrap="square" rtlCol="0">
            <a:spAutoFit/>
          </a:bodyPr>
          <a:lstStyle/>
          <a:p>
            <a:r>
              <a:rPr lang="en-US" b="1" dirty="0">
                <a:solidFill>
                  <a:srgbClr val="44546A"/>
                </a:solidFill>
              </a:rPr>
              <a:t>6</a:t>
            </a:r>
          </a:p>
        </p:txBody>
      </p:sp>
      <p:sp>
        <p:nvSpPr>
          <p:cNvPr id="16" name="TextBox 15">
            <a:extLst>
              <a:ext uri="{FF2B5EF4-FFF2-40B4-BE49-F238E27FC236}">
                <a16:creationId xmlns:a16="http://schemas.microsoft.com/office/drawing/2014/main" id="{CB3D97A1-E6BD-0E16-6EF3-778903AFEA83}"/>
              </a:ext>
            </a:extLst>
          </p:cNvPr>
          <p:cNvSpPr txBox="1"/>
          <p:nvPr/>
        </p:nvSpPr>
        <p:spPr>
          <a:xfrm>
            <a:off x="838934" y="3509291"/>
            <a:ext cx="816971" cy="379656"/>
          </a:xfrm>
          <a:prstGeom prst="rect">
            <a:avLst/>
          </a:prstGeom>
          <a:noFill/>
        </p:spPr>
        <p:txBody>
          <a:bodyPr wrap="square" rtlCol="0">
            <a:spAutoFit/>
          </a:bodyPr>
          <a:lstStyle/>
          <a:p>
            <a:r>
              <a:rPr lang="en-US" b="1" dirty="0">
                <a:solidFill>
                  <a:srgbClr val="44546A"/>
                </a:solidFill>
              </a:rPr>
              <a:t>7</a:t>
            </a:r>
          </a:p>
        </p:txBody>
      </p:sp>
      <p:sp>
        <p:nvSpPr>
          <p:cNvPr id="17" name="TextBox 16">
            <a:extLst>
              <a:ext uri="{FF2B5EF4-FFF2-40B4-BE49-F238E27FC236}">
                <a16:creationId xmlns:a16="http://schemas.microsoft.com/office/drawing/2014/main" id="{1507FDF1-3536-01DE-50B5-92829598DCFC}"/>
              </a:ext>
            </a:extLst>
          </p:cNvPr>
          <p:cNvSpPr txBox="1"/>
          <p:nvPr/>
        </p:nvSpPr>
        <p:spPr>
          <a:xfrm>
            <a:off x="838934" y="4381649"/>
            <a:ext cx="816971" cy="379656"/>
          </a:xfrm>
          <a:prstGeom prst="rect">
            <a:avLst/>
          </a:prstGeom>
          <a:noFill/>
        </p:spPr>
        <p:txBody>
          <a:bodyPr wrap="square" rtlCol="0">
            <a:spAutoFit/>
          </a:bodyPr>
          <a:lstStyle/>
          <a:p>
            <a:r>
              <a:rPr lang="en-US" b="1" dirty="0">
                <a:solidFill>
                  <a:srgbClr val="44546A"/>
                </a:solidFill>
              </a:rPr>
              <a:t>8</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0FB294B9-B9CB-61A8-B355-A7FA922E4AE3}"/>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670624" y="1752361"/>
            <a:ext cx="816972" cy="816972"/>
          </a:xfrm>
          <a:prstGeom prst="rect">
            <a:avLst/>
          </a:prstGeom>
        </p:spPr>
      </p:pic>
    </p:spTree>
    <p:extLst>
      <p:ext uri="{BB962C8B-B14F-4D97-AF65-F5344CB8AC3E}">
        <p14:creationId xmlns:p14="http://schemas.microsoft.com/office/powerpoint/2010/main" val="32044926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wipe(left)">
                                      <p:cBhvr>
                                        <p:cTn id="13" dur="500"/>
                                        <p:tgtEl>
                                          <p:spTgt spid="9">
                                            <p:txEl>
                                              <p:pRg st="0" end="0"/>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2" presetClass="entr" presetSubtype="8"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22" presetClass="entr" presetSubtype="8"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par>
                                <p:cTn id="40" presetID="22" presetClass="entr" presetSubtype="8"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500"/>
                                        <p:tgtEl>
                                          <p:spTgt spid="23"/>
                                        </p:tgtEl>
                                      </p:cBhvr>
                                    </p:animEffect>
                                  </p:childTnLst>
                                </p:cTn>
                              </p:par>
                              <p:par>
                                <p:cTn id="57" presetID="22" presetClass="entr" presetSubtype="8"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par>
                                <p:cTn id="60" presetID="22" presetClass="entr" presetSubtype="8"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par>
                                <p:cTn id="74" presetID="22" presetClass="entr" presetSubtype="8"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par>
                                <p:cTn id="80" presetID="22" presetClass="entr" presetSubtype="8" fill="hold"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left)">
                                      <p:cBhvr>
                                        <p:cTn id="8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P spid="18" grpId="0"/>
      <p:bldP spid="19" grpId="0"/>
      <p:bldP spid="22" grpId="0"/>
      <p:bldP spid="23" grpId="0"/>
      <p:bldP spid="26" grpId="0"/>
      <p:bldP spid="27" grpId="0"/>
      <p:bldP spid="14" grpId="0"/>
      <p:bldP spid="15" grpId="0"/>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3CA7-FED6-608E-F4F5-F70EFC827AE1}"/>
              </a:ext>
            </a:extLst>
          </p:cNvPr>
          <p:cNvSpPr>
            <a:spLocks noGrp="1"/>
          </p:cNvSpPr>
          <p:nvPr>
            <p:ph type="title"/>
          </p:nvPr>
        </p:nvSpPr>
        <p:spPr/>
        <p:txBody>
          <a:bodyPr/>
          <a:lstStyle/>
          <a:p>
            <a:r>
              <a:rPr lang="en-US" dirty="0"/>
              <a:t>Challenges in Data Ingestion</a:t>
            </a:r>
          </a:p>
        </p:txBody>
      </p:sp>
      <p:sp>
        <p:nvSpPr>
          <p:cNvPr id="4" name="Freeform: Shape 3">
            <a:extLst>
              <a:ext uri="{FF2B5EF4-FFF2-40B4-BE49-F238E27FC236}">
                <a16:creationId xmlns:a16="http://schemas.microsoft.com/office/drawing/2014/main" id="{FE70DEBA-183B-3C16-9DCA-FE0F4FA9B05B}"/>
              </a:ext>
            </a:extLst>
          </p:cNvPr>
          <p:cNvSpPr/>
          <p:nvPr/>
        </p:nvSpPr>
        <p:spPr>
          <a:xfrm>
            <a:off x="5336306" y="1482514"/>
            <a:ext cx="1519386" cy="987601"/>
          </a:xfrm>
          <a:custGeom>
            <a:avLst/>
            <a:gdLst>
              <a:gd name="connsiteX0" fmla="*/ 0 w 1519386"/>
              <a:gd name="connsiteY0" fmla="*/ 164603 h 987601"/>
              <a:gd name="connsiteX1" fmla="*/ 164603 w 1519386"/>
              <a:gd name="connsiteY1" fmla="*/ 0 h 987601"/>
              <a:gd name="connsiteX2" fmla="*/ 1354783 w 1519386"/>
              <a:gd name="connsiteY2" fmla="*/ 0 h 987601"/>
              <a:gd name="connsiteX3" fmla="*/ 1519386 w 1519386"/>
              <a:gd name="connsiteY3" fmla="*/ 164603 h 987601"/>
              <a:gd name="connsiteX4" fmla="*/ 1519386 w 1519386"/>
              <a:gd name="connsiteY4" fmla="*/ 822998 h 987601"/>
              <a:gd name="connsiteX5" fmla="*/ 1354783 w 1519386"/>
              <a:gd name="connsiteY5" fmla="*/ 987601 h 987601"/>
              <a:gd name="connsiteX6" fmla="*/ 164603 w 1519386"/>
              <a:gd name="connsiteY6" fmla="*/ 987601 h 987601"/>
              <a:gd name="connsiteX7" fmla="*/ 0 w 1519386"/>
              <a:gd name="connsiteY7" fmla="*/ 822998 h 987601"/>
              <a:gd name="connsiteX8" fmla="*/ 0 w 1519386"/>
              <a:gd name="connsiteY8" fmla="*/ 164603 h 9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386" h="987601">
                <a:moveTo>
                  <a:pt x="0" y="164603"/>
                </a:moveTo>
                <a:cubicBezTo>
                  <a:pt x="0" y="73695"/>
                  <a:pt x="73695" y="0"/>
                  <a:pt x="164603" y="0"/>
                </a:cubicBezTo>
                <a:lnTo>
                  <a:pt x="1354783" y="0"/>
                </a:lnTo>
                <a:cubicBezTo>
                  <a:pt x="1445691" y="0"/>
                  <a:pt x="1519386" y="73695"/>
                  <a:pt x="1519386" y="164603"/>
                </a:cubicBezTo>
                <a:lnTo>
                  <a:pt x="1519386" y="822998"/>
                </a:lnTo>
                <a:cubicBezTo>
                  <a:pt x="1519386" y="913906"/>
                  <a:pt x="1445691" y="987601"/>
                  <a:pt x="1354783" y="987601"/>
                </a:cubicBezTo>
                <a:lnTo>
                  <a:pt x="164603" y="987601"/>
                </a:lnTo>
                <a:cubicBezTo>
                  <a:pt x="73695" y="987601"/>
                  <a:pt x="0" y="913906"/>
                  <a:pt x="0" y="822998"/>
                </a:cubicBezTo>
                <a:lnTo>
                  <a:pt x="0" y="164603"/>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6791" tIns="116791" rIns="116791" bIns="116791"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44546A"/>
                </a:solidFill>
                <a:latin typeface="Arial"/>
                <a:ea typeface="+mn-ea"/>
                <a:cs typeface="+mn-cs"/>
              </a:rPr>
              <a:t>Volume and Velocity</a:t>
            </a:r>
          </a:p>
        </p:txBody>
      </p:sp>
      <p:sp>
        <p:nvSpPr>
          <p:cNvPr id="5" name="Freeform: Shape 4">
            <a:extLst>
              <a:ext uri="{FF2B5EF4-FFF2-40B4-BE49-F238E27FC236}">
                <a16:creationId xmlns:a16="http://schemas.microsoft.com/office/drawing/2014/main" id="{89F53E81-94A5-37D5-2F9C-43A7F1A38B86}"/>
              </a:ext>
            </a:extLst>
          </p:cNvPr>
          <p:cNvSpPr/>
          <p:nvPr/>
        </p:nvSpPr>
        <p:spPr>
          <a:xfrm>
            <a:off x="4121899" y="1976315"/>
            <a:ext cx="3948201" cy="3948201"/>
          </a:xfrm>
          <a:custGeom>
            <a:avLst/>
            <a:gdLst/>
            <a:ahLst/>
            <a:cxnLst/>
            <a:rect l="0" t="0" r="0" b="0"/>
            <a:pathLst>
              <a:path>
                <a:moveTo>
                  <a:pt x="2744243" y="156422"/>
                </a:moveTo>
                <a:arcTo wR="1974100" hR="1974100" stAng="17577731" swAng="1962680"/>
              </a:path>
            </a:pathLst>
          </a:custGeom>
          <a:noFill/>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786FB419-1E9A-DD4E-B6F9-CAD9E2929BE3}"/>
              </a:ext>
            </a:extLst>
          </p:cNvPr>
          <p:cNvSpPr/>
          <p:nvPr/>
        </p:nvSpPr>
        <p:spPr>
          <a:xfrm>
            <a:off x="7213787" y="2846584"/>
            <a:ext cx="1519386" cy="987601"/>
          </a:xfrm>
          <a:custGeom>
            <a:avLst/>
            <a:gdLst>
              <a:gd name="connsiteX0" fmla="*/ 0 w 1519386"/>
              <a:gd name="connsiteY0" fmla="*/ 164603 h 987601"/>
              <a:gd name="connsiteX1" fmla="*/ 164603 w 1519386"/>
              <a:gd name="connsiteY1" fmla="*/ 0 h 987601"/>
              <a:gd name="connsiteX2" fmla="*/ 1354783 w 1519386"/>
              <a:gd name="connsiteY2" fmla="*/ 0 h 987601"/>
              <a:gd name="connsiteX3" fmla="*/ 1519386 w 1519386"/>
              <a:gd name="connsiteY3" fmla="*/ 164603 h 987601"/>
              <a:gd name="connsiteX4" fmla="*/ 1519386 w 1519386"/>
              <a:gd name="connsiteY4" fmla="*/ 822998 h 987601"/>
              <a:gd name="connsiteX5" fmla="*/ 1354783 w 1519386"/>
              <a:gd name="connsiteY5" fmla="*/ 987601 h 987601"/>
              <a:gd name="connsiteX6" fmla="*/ 164603 w 1519386"/>
              <a:gd name="connsiteY6" fmla="*/ 987601 h 987601"/>
              <a:gd name="connsiteX7" fmla="*/ 0 w 1519386"/>
              <a:gd name="connsiteY7" fmla="*/ 822998 h 987601"/>
              <a:gd name="connsiteX8" fmla="*/ 0 w 1519386"/>
              <a:gd name="connsiteY8" fmla="*/ 164603 h 9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386" h="987601">
                <a:moveTo>
                  <a:pt x="0" y="164603"/>
                </a:moveTo>
                <a:cubicBezTo>
                  <a:pt x="0" y="73695"/>
                  <a:pt x="73695" y="0"/>
                  <a:pt x="164603" y="0"/>
                </a:cubicBezTo>
                <a:lnTo>
                  <a:pt x="1354783" y="0"/>
                </a:lnTo>
                <a:cubicBezTo>
                  <a:pt x="1445691" y="0"/>
                  <a:pt x="1519386" y="73695"/>
                  <a:pt x="1519386" y="164603"/>
                </a:cubicBezTo>
                <a:lnTo>
                  <a:pt x="1519386" y="822998"/>
                </a:lnTo>
                <a:cubicBezTo>
                  <a:pt x="1519386" y="913906"/>
                  <a:pt x="1445691" y="987601"/>
                  <a:pt x="1354783" y="987601"/>
                </a:cubicBezTo>
                <a:lnTo>
                  <a:pt x="164603" y="987601"/>
                </a:lnTo>
                <a:cubicBezTo>
                  <a:pt x="73695" y="987601"/>
                  <a:pt x="0" y="913906"/>
                  <a:pt x="0" y="822998"/>
                </a:cubicBezTo>
                <a:lnTo>
                  <a:pt x="0" y="164603"/>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6791" tIns="116791" rIns="116791" bIns="116791"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44546A"/>
                </a:solidFill>
                <a:latin typeface="Arial"/>
                <a:ea typeface="+mn-ea"/>
                <a:cs typeface="+mn-cs"/>
              </a:rPr>
              <a:t>Data Variety</a:t>
            </a:r>
          </a:p>
        </p:txBody>
      </p:sp>
      <p:sp>
        <p:nvSpPr>
          <p:cNvPr id="7" name="Freeform: Shape 6">
            <a:extLst>
              <a:ext uri="{FF2B5EF4-FFF2-40B4-BE49-F238E27FC236}">
                <a16:creationId xmlns:a16="http://schemas.microsoft.com/office/drawing/2014/main" id="{F6684989-CCC1-BF1B-B8C9-83A38ACFBB53}"/>
              </a:ext>
            </a:extLst>
          </p:cNvPr>
          <p:cNvSpPr/>
          <p:nvPr/>
        </p:nvSpPr>
        <p:spPr>
          <a:xfrm>
            <a:off x="4121899" y="1976315"/>
            <a:ext cx="3948201" cy="3948201"/>
          </a:xfrm>
          <a:custGeom>
            <a:avLst/>
            <a:gdLst/>
            <a:ahLst/>
            <a:cxnLst/>
            <a:rect l="0" t="0" r="0" b="0"/>
            <a:pathLst>
              <a:path>
                <a:moveTo>
                  <a:pt x="3945480" y="1870494"/>
                </a:moveTo>
                <a:arcTo wR="1974100" hR="1974100" stAng="21419494" swAng="2197180"/>
              </a:path>
            </a:pathLst>
          </a:custGeom>
          <a:noFill/>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Freeform: Shape 8">
            <a:extLst>
              <a:ext uri="{FF2B5EF4-FFF2-40B4-BE49-F238E27FC236}">
                <a16:creationId xmlns:a16="http://schemas.microsoft.com/office/drawing/2014/main" id="{2AEC93D9-B674-E8E5-42ED-C53904384D54}"/>
              </a:ext>
            </a:extLst>
          </p:cNvPr>
          <p:cNvSpPr/>
          <p:nvPr/>
        </p:nvSpPr>
        <p:spPr>
          <a:xfrm>
            <a:off x="6496653" y="5053695"/>
            <a:ext cx="1519386" cy="987601"/>
          </a:xfrm>
          <a:custGeom>
            <a:avLst/>
            <a:gdLst>
              <a:gd name="connsiteX0" fmla="*/ 0 w 1519386"/>
              <a:gd name="connsiteY0" fmla="*/ 164603 h 987601"/>
              <a:gd name="connsiteX1" fmla="*/ 164603 w 1519386"/>
              <a:gd name="connsiteY1" fmla="*/ 0 h 987601"/>
              <a:gd name="connsiteX2" fmla="*/ 1354783 w 1519386"/>
              <a:gd name="connsiteY2" fmla="*/ 0 h 987601"/>
              <a:gd name="connsiteX3" fmla="*/ 1519386 w 1519386"/>
              <a:gd name="connsiteY3" fmla="*/ 164603 h 987601"/>
              <a:gd name="connsiteX4" fmla="*/ 1519386 w 1519386"/>
              <a:gd name="connsiteY4" fmla="*/ 822998 h 987601"/>
              <a:gd name="connsiteX5" fmla="*/ 1354783 w 1519386"/>
              <a:gd name="connsiteY5" fmla="*/ 987601 h 987601"/>
              <a:gd name="connsiteX6" fmla="*/ 164603 w 1519386"/>
              <a:gd name="connsiteY6" fmla="*/ 987601 h 987601"/>
              <a:gd name="connsiteX7" fmla="*/ 0 w 1519386"/>
              <a:gd name="connsiteY7" fmla="*/ 822998 h 987601"/>
              <a:gd name="connsiteX8" fmla="*/ 0 w 1519386"/>
              <a:gd name="connsiteY8" fmla="*/ 164603 h 9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386" h="987601">
                <a:moveTo>
                  <a:pt x="0" y="164603"/>
                </a:moveTo>
                <a:cubicBezTo>
                  <a:pt x="0" y="73695"/>
                  <a:pt x="73695" y="0"/>
                  <a:pt x="164603" y="0"/>
                </a:cubicBezTo>
                <a:lnTo>
                  <a:pt x="1354783" y="0"/>
                </a:lnTo>
                <a:cubicBezTo>
                  <a:pt x="1445691" y="0"/>
                  <a:pt x="1519386" y="73695"/>
                  <a:pt x="1519386" y="164603"/>
                </a:cubicBezTo>
                <a:lnTo>
                  <a:pt x="1519386" y="822998"/>
                </a:lnTo>
                <a:cubicBezTo>
                  <a:pt x="1519386" y="913906"/>
                  <a:pt x="1445691" y="987601"/>
                  <a:pt x="1354783" y="987601"/>
                </a:cubicBezTo>
                <a:lnTo>
                  <a:pt x="164603" y="987601"/>
                </a:lnTo>
                <a:cubicBezTo>
                  <a:pt x="73695" y="987601"/>
                  <a:pt x="0" y="913906"/>
                  <a:pt x="0" y="822998"/>
                </a:cubicBezTo>
                <a:lnTo>
                  <a:pt x="0" y="164603"/>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6791" tIns="116791" rIns="116791" bIns="116791"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44546A"/>
                </a:solidFill>
                <a:latin typeface="Arial"/>
                <a:ea typeface="+mn-ea"/>
                <a:cs typeface="+mn-cs"/>
              </a:rPr>
              <a:t>Data Quality</a:t>
            </a:r>
          </a:p>
        </p:txBody>
      </p:sp>
      <p:sp>
        <p:nvSpPr>
          <p:cNvPr id="11" name="Freeform: Shape 10">
            <a:extLst>
              <a:ext uri="{FF2B5EF4-FFF2-40B4-BE49-F238E27FC236}">
                <a16:creationId xmlns:a16="http://schemas.microsoft.com/office/drawing/2014/main" id="{B8F42EDC-6875-2900-A282-BD80C023A9B2}"/>
              </a:ext>
            </a:extLst>
          </p:cNvPr>
          <p:cNvSpPr/>
          <p:nvPr/>
        </p:nvSpPr>
        <p:spPr>
          <a:xfrm>
            <a:off x="4121899" y="1976315"/>
            <a:ext cx="3948201" cy="3948201"/>
          </a:xfrm>
          <a:custGeom>
            <a:avLst/>
            <a:gdLst/>
            <a:ahLst/>
            <a:cxnLst/>
            <a:rect l="0" t="0" r="0" b="0"/>
            <a:pathLst>
              <a:path>
                <a:moveTo>
                  <a:pt x="2366904" y="3908726"/>
                </a:moveTo>
                <a:arcTo wR="1974100" hR="1974100" stAng="4711365" swAng="1377271"/>
              </a:path>
            </a:pathLst>
          </a:custGeom>
          <a:noFill/>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C2B8326A-FF8A-3D87-349A-E5CD19AF4EAB}"/>
              </a:ext>
            </a:extLst>
          </p:cNvPr>
          <p:cNvSpPr/>
          <p:nvPr/>
        </p:nvSpPr>
        <p:spPr>
          <a:xfrm>
            <a:off x="4175959" y="5053695"/>
            <a:ext cx="1519386" cy="987601"/>
          </a:xfrm>
          <a:custGeom>
            <a:avLst/>
            <a:gdLst>
              <a:gd name="connsiteX0" fmla="*/ 0 w 1519386"/>
              <a:gd name="connsiteY0" fmla="*/ 164603 h 987601"/>
              <a:gd name="connsiteX1" fmla="*/ 164603 w 1519386"/>
              <a:gd name="connsiteY1" fmla="*/ 0 h 987601"/>
              <a:gd name="connsiteX2" fmla="*/ 1354783 w 1519386"/>
              <a:gd name="connsiteY2" fmla="*/ 0 h 987601"/>
              <a:gd name="connsiteX3" fmla="*/ 1519386 w 1519386"/>
              <a:gd name="connsiteY3" fmla="*/ 164603 h 987601"/>
              <a:gd name="connsiteX4" fmla="*/ 1519386 w 1519386"/>
              <a:gd name="connsiteY4" fmla="*/ 822998 h 987601"/>
              <a:gd name="connsiteX5" fmla="*/ 1354783 w 1519386"/>
              <a:gd name="connsiteY5" fmla="*/ 987601 h 987601"/>
              <a:gd name="connsiteX6" fmla="*/ 164603 w 1519386"/>
              <a:gd name="connsiteY6" fmla="*/ 987601 h 987601"/>
              <a:gd name="connsiteX7" fmla="*/ 0 w 1519386"/>
              <a:gd name="connsiteY7" fmla="*/ 822998 h 987601"/>
              <a:gd name="connsiteX8" fmla="*/ 0 w 1519386"/>
              <a:gd name="connsiteY8" fmla="*/ 164603 h 9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386" h="987601">
                <a:moveTo>
                  <a:pt x="0" y="164603"/>
                </a:moveTo>
                <a:cubicBezTo>
                  <a:pt x="0" y="73695"/>
                  <a:pt x="73695" y="0"/>
                  <a:pt x="164603" y="0"/>
                </a:cubicBezTo>
                <a:lnTo>
                  <a:pt x="1354783" y="0"/>
                </a:lnTo>
                <a:cubicBezTo>
                  <a:pt x="1445691" y="0"/>
                  <a:pt x="1519386" y="73695"/>
                  <a:pt x="1519386" y="164603"/>
                </a:cubicBezTo>
                <a:lnTo>
                  <a:pt x="1519386" y="822998"/>
                </a:lnTo>
                <a:cubicBezTo>
                  <a:pt x="1519386" y="913906"/>
                  <a:pt x="1445691" y="987601"/>
                  <a:pt x="1354783" y="987601"/>
                </a:cubicBezTo>
                <a:lnTo>
                  <a:pt x="164603" y="987601"/>
                </a:lnTo>
                <a:cubicBezTo>
                  <a:pt x="73695" y="987601"/>
                  <a:pt x="0" y="913906"/>
                  <a:pt x="0" y="822998"/>
                </a:cubicBezTo>
                <a:lnTo>
                  <a:pt x="0" y="164603"/>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6791" tIns="116791" rIns="116791" bIns="116791"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44546A"/>
                </a:solidFill>
                <a:latin typeface="Arial"/>
                <a:ea typeface="+mn-ea"/>
                <a:cs typeface="+mn-cs"/>
              </a:rPr>
              <a:t>Scalability</a:t>
            </a:r>
          </a:p>
        </p:txBody>
      </p:sp>
      <p:sp>
        <p:nvSpPr>
          <p:cNvPr id="15" name="Freeform: Shape 14">
            <a:extLst>
              <a:ext uri="{FF2B5EF4-FFF2-40B4-BE49-F238E27FC236}">
                <a16:creationId xmlns:a16="http://schemas.microsoft.com/office/drawing/2014/main" id="{68C274C9-DD33-9D29-9E6E-2B211718CED2}"/>
              </a:ext>
            </a:extLst>
          </p:cNvPr>
          <p:cNvSpPr/>
          <p:nvPr/>
        </p:nvSpPr>
        <p:spPr>
          <a:xfrm>
            <a:off x="4121899" y="1976315"/>
            <a:ext cx="3948201" cy="3948201"/>
          </a:xfrm>
          <a:custGeom>
            <a:avLst/>
            <a:gdLst/>
            <a:ahLst/>
            <a:cxnLst/>
            <a:rect l="0" t="0" r="0" b="0"/>
            <a:pathLst>
              <a:path>
                <a:moveTo>
                  <a:pt x="330044" y="3066873"/>
                </a:moveTo>
                <a:arcTo wR="1974100" hR="1974100" stAng="8783325" swAng="2197180"/>
              </a:path>
            </a:pathLst>
          </a:custGeom>
          <a:noFill/>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7" name="Freeform: Shape 16">
            <a:extLst>
              <a:ext uri="{FF2B5EF4-FFF2-40B4-BE49-F238E27FC236}">
                <a16:creationId xmlns:a16="http://schemas.microsoft.com/office/drawing/2014/main" id="{BA11E7A6-DD89-02AF-EBE7-81A2E6F8D6CA}"/>
              </a:ext>
            </a:extLst>
          </p:cNvPr>
          <p:cNvSpPr/>
          <p:nvPr/>
        </p:nvSpPr>
        <p:spPr>
          <a:xfrm>
            <a:off x="3458825" y="2846584"/>
            <a:ext cx="1519386" cy="987601"/>
          </a:xfrm>
          <a:custGeom>
            <a:avLst/>
            <a:gdLst>
              <a:gd name="connsiteX0" fmla="*/ 0 w 1519386"/>
              <a:gd name="connsiteY0" fmla="*/ 164603 h 987601"/>
              <a:gd name="connsiteX1" fmla="*/ 164603 w 1519386"/>
              <a:gd name="connsiteY1" fmla="*/ 0 h 987601"/>
              <a:gd name="connsiteX2" fmla="*/ 1354783 w 1519386"/>
              <a:gd name="connsiteY2" fmla="*/ 0 h 987601"/>
              <a:gd name="connsiteX3" fmla="*/ 1519386 w 1519386"/>
              <a:gd name="connsiteY3" fmla="*/ 164603 h 987601"/>
              <a:gd name="connsiteX4" fmla="*/ 1519386 w 1519386"/>
              <a:gd name="connsiteY4" fmla="*/ 822998 h 987601"/>
              <a:gd name="connsiteX5" fmla="*/ 1354783 w 1519386"/>
              <a:gd name="connsiteY5" fmla="*/ 987601 h 987601"/>
              <a:gd name="connsiteX6" fmla="*/ 164603 w 1519386"/>
              <a:gd name="connsiteY6" fmla="*/ 987601 h 987601"/>
              <a:gd name="connsiteX7" fmla="*/ 0 w 1519386"/>
              <a:gd name="connsiteY7" fmla="*/ 822998 h 987601"/>
              <a:gd name="connsiteX8" fmla="*/ 0 w 1519386"/>
              <a:gd name="connsiteY8" fmla="*/ 164603 h 9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386" h="987601">
                <a:moveTo>
                  <a:pt x="0" y="164603"/>
                </a:moveTo>
                <a:cubicBezTo>
                  <a:pt x="0" y="73695"/>
                  <a:pt x="73695" y="0"/>
                  <a:pt x="164603" y="0"/>
                </a:cubicBezTo>
                <a:lnTo>
                  <a:pt x="1354783" y="0"/>
                </a:lnTo>
                <a:cubicBezTo>
                  <a:pt x="1445691" y="0"/>
                  <a:pt x="1519386" y="73695"/>
                  <a:pt x="1519386" y="164603"/>
                </a:cubicBezTo>
                <a:lnTo>
                  <a:pt x="1519386" y="822998"/>
                </a:lnTo>
                <a:cubicBezTo>
                  <a:pt x="1519386" y="913906"/>
                  <a:pt x="1445691" y="987601"/>
                  <a:pt x="1354783" y="987601"/>
                </a:cubicBezTo>
                <a:lnTo>
                  <a:pt x="164603" y="987601"/>
                </a:lnTo>
                <a:cubicBezTo>
                  <a:pt x="73695" y="987601"/>
                  <a:pt x="0" y="913906"/>
                  <a:pt x="0" y="822998"/>
                </a:cubicBezTo>
                <a:lnTo>
                  <a:pt x="0" y="164603"/>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6791" tIns="116791" rIns="116791" bIns="116791"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44546A"/>
                </a:solidFill>
              </a:rPr>
              <a:t>Latency</a:t>
            </a:r>
            <a:endParaRPr lang="en-US" sz="2700" b="1" kern="1200" dirty="0">
              <a:solidFill>
                <a:srgbClr val="44546A"/>
              </a:solidFill>
            </a:endParaRPr>
          </a:p>
        </p:txBody>
      </p:sp>
      <p:sp>
        <p:nvSpPr>
          <p:cNvPr id="20" name="Freeform: Shape 19">
            <a:extLst>
              <a:ext uri="{FF2B5EF4-FFF2-40B4-BE49-F238E27FC236}">
                <a16:creationId xmlns:a16="http://schemas.microsoft.com/office/drawing/2014/main" id="{24297692-2C09-4E64-823A-8C4D423578D8}"/>
              </a:ext>
            </a:extLst>
          </p:cNvPr>
          <p:cNvSpPr/>
          <p:nvPr/>
        </p:nvSpPr>
        <p:spPr>
          <a:xfrm>
            <a:off x="4121899" y="1976315"/>
            <a:ext cx="3948201" cy="3948201"/>
          </a:xfrm>
          <a:custGeom>
            <a:avLst/>
            <a:gdLst/>
            <a:ahLst/>
            <a:cxnLst/>
            <a:rect l="0" t="0" r="0" b="0"/>
            <a:pathLst>
              <a:path>
                <a:moveTo>
                  <a:pt x="343813" y="860889"/>
                </a:moveTo>
                <a:arcTo wR="1974100" hR="1974100" stAng="12859589" swAng="1962680"/>
              </a:path>
            </a:pathLst>
          </a:custGeom>
          <a:noFill/>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330296A0-C424-ABD8-39B5-E52F09125E26}"/>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585859" y="749329"/>
            <a:ext cx="1133668" cy="1133668"/>
          </a:xfrm>
          <a:prstGeom prst="rect">
            <a:avLst/>
          </a:prstGeom>
        </p:spPr>
      </p:pic>
      <p:pic>
        <p:nvPicPr>
          <p:cNvPr id="12" name="Picture 11" descr="A computer screen shot of a server&#10;&#10;Description automatically generated">
            <a:extLst>
              <a:ext uri="{FF2B5EF4-FFF2-40B4-BE49-F238E27FC236}">
                <a16:creationId xmlns:a16="http://schemas.microsoft.com/office/drawing/2014/main" id="{91CC824C-754C-4AFB-B9EA-A436C789A83E}"/>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358673" y="2060262"/>
            <a:ext cx="1264297" cy="1264297"/>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70C63917-2F0A-F520-B7F3-50DC21286DD9}"/>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719527" y="4240990"/>
            <a:ext cx="1264298" cy="1264298"/>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2CF03C5F-F29C-3661-2CD6-5B329736DA1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68823" y="4240991"/>
            <a:ext cx="1264298" cy="1264298"/>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CC870519-8B9C-4A6E-FF3B-0E0E3B2B89DA}"/>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138197" y="2060262"/>
            <a:ext cx="1051248" cy="1051248"/>
          </a:xfrm>
          <a:prstGeom prst="rect">
            <a:avLst/>
          </a:prstGeom>
        </p:spPr>
      </p:pic>
    </p:spTree>
    <p:extLst>
      <p:ext uri="{BB962C8B-B14F-4D97-AF65-F5344CB8AC3E}">
        <p14:creationId xmlns:p14="http://schemas.microsoft.com/office/powerpoint/2010/main" val="936313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1000"/>
                            </p:stCondLst>
                            <p:childTnLst>
                              <p:par>
                                <p:cTn id="35" presetID="22" presetClass="entr" presetSubtype="4"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1000"/>
                            </p:stCondLst>
                            <p:childTnLst>
                              <p:par>
                                <p:cTn id="48" presetID="22" presetClass="entr" presetSubtype="4"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00"/>
                                        <p:tgtEl>
                                          <p:spTgt spid="1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500"/>
                                        <p:tgtEl>
                                          <p:spTgt spid="18"/>
                                        </p:tgtEl>
                                      </p:cBhvr>
                                    </p:animEffect>
                                  </p:childTnLst>
                                </p:cTn>
                              </p:par>
                            </p:childTnLst>
                          </p:cTn>
                        </p:par>
                        <p:par>
                          <p:cTn id="64" fill="hold">
                            <p:stCondLst>
                              <p:cond delay="150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1" grpId="0" animBg="1"/>
      <p:bldP spid="13" grpId="0" animBg="1"/>
      <p:bldP spid="15" grpId="0" animBg="1"/>
      <p:bldP spid="17"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3A388-F8A5-4C37-066C-41A97E424531}"/>
              </a:ext>
            </a:extLst>
          </p:cNvPr>
          <p:cNvSpPr>
            <a:spLocks noGrp="1"/>
          </p:cNvSpPr>
          <p:nvPr>
            <p:ph type="title"/>
          </p:nvPr>
        </p:nvSpPr>
        <p:spPr/>
        <p:txBody>
          <a:bodyPr/>
          <a:lstStyle/>
          <a:p>
            <a:r>
              <a:rPr lang="en-US" dirty="0"/>
              <a:t>Batch vs Stream Data Ingestion</a:t>
            </a:r>
          </a:p>
        </p:txBody>
      </p:sp>
      <p:cxnSp>
        <p:nvCxnSpPr>
          <p:cNvPr id="5" name="Straight Connector 4">
            <a:extLst>
              <a:ext uri="{FF2B5EF4-FFF2-40B4-BE49-F238E27FC236}">
                <a16:creationId xmlns:a16="http://schemas.microsoft.com/office/drawing/2014/main" id="{68AD1B74-ADCA-8FB6-7B8F-3A45E469DBB9}"/>
              </a:ext>
            </a:extLst>
          </p:cNvPr>
          <p:cNvCxnSpPr>
            <a:cxnSpLocks/>
          </p:cNvCxnSpPr>
          <p:nvPr/>
        </p:nvCxnSpPr>
        <p:spPr>
          <a:xfrm>
            <a:off x="6082051" y="1935111"/>
            <a:ext cx="28194" cy="4289644"/>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49464E-0FF3-3A82-EDD6-8817E4DA701F}"/>
              </a:ext>
            </a:extLst>
          </p:cNvPr>
          <p:cNvCxnSpPr>
            <a:cxnSpLocks/>
          </p:cNvCxnSpPr>
          <p:nvPr/>
        </p:nvCxnSpPr>
        <p:spPr>
          <a:xfrm flipH="1">
            <a:off x="208635" y="1935111"/>
            <a:ext cx="11593082"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4FFEFBE-4301-38ED-4B94-F948B322271A}"/>
              </a:ext>
            </a:extLst>
          </p:cNvPr>
          <p:cNvSpPr txBox="1"/>
          <p:nvPr/>
        </p:nvSpPr>
        <p:spPr>
          <a:xfrm>
            <a:off x="2061026" y="1470951"/>
            <a:ext cx="2714178" cy="400110"/>
          </a:xfrm>
          <a:prstGeom prst="rect">
            <a:avLst/>
          </a:prstGeom>
          <a:noFill/>
        </p:spPr>
        <p:txBody>
          <a:bodyPr wrap="square">
            <a:spAutoFit/>
          </a:bodyPr>
          <a:lstStyle/>
          <a:p>
            <a:r>
              <a:rPr lang="en-US" sz="2000" dirty="0">
                <a:solidFill>
                  <a:schemeClr val="accent6">
                    <a:lumMod val="50000"/>
                  </a:schemeClr>
                </a:solidFill>
              </a:rPr>
              <a:t>Batch Data Ingestion</a:t>
            </a:r>
            <a:endParaRPr lang="en-US" dirty="0">
              <a:solidFill>
                <a:schemeClr val="accent6">
                  <a:lumMod val="50000"/>
                </a:schemeClr>
              </a:solidFill>
            </a:endParaRPr>
          </a:p>
        </p:txBody>
      </p:sp>
      <p:sp>
        <p:nvSpPr>
          <p:cNvPr id="14" name="TextBox 13">
            <a:extLst>
              <a:ext uri="{FF2B5EF4-FFF2-40B4-BE49-F238E27FC236}">
                <a16:creationId xmlns:a16="http://schemas.microsoft.com/office/drawing/2014/main" id="{905133E4-F234-7038-392A-4251ACA31C5A}"/>
              </a:ext>
            </a:extLst>
          </p:cNvPr>
          <p:cNvSpPr txBox="1"/>
          <p:nvPr/>
        </p:nvSpPr>
        <p:spPr>
          <a:xfrm>
            <a:off x="7612692" y="1504512"/>
            <a:ext cx="2714178" cy="400110"/>
          </a:xfrm>
          <a:prstGeom prst="rect">
            <a:avLst/>
          </a:prstGeom>
          <a:noFill/>
        </p:spPr>
        <p:txBody>
          <a:bodyPr wrap="square">
            <a:spAutoFit/>
          </a:bodyPr>
          <a:lstStyle/>
          <a:p>
            <a:r>
              <a:rPr lang="en-US" sz="2000" dirty="0">
                <a:solidFill>
                  <a:schemeClr val="accent6">
                    <a:lumMod val="50000"/>
                  </a:schemeClr>
                </a:solidFill>
              </a:rPr>
              <a:t>Stream Data Ingestion</a:t>
            </a:r>
            <a:endParaRPr lang="en-US" dirty="0">
              <a:solidFill>
                <a:schemeClr val="accent6">
                  <a:lumMod val="50000"/>
                </a:schemeClr>
              </a:solidFill>
            </a:endParaRPr>
          </a:p>
        </p:txBody>
      </p:sp>
      <p:sp>
        <p:nvSpPr>
          <p:cNvPr id="16" name="TextBox 15">
            <a:extLst>
              <a:ext uri="{FF2B5EF4-FFF2-40B4-BE49-F238E27FC236}">
                <a16:creationId xmlns:a16="http://schemas.microsoft.com/office/drawing/2014/main" id="{D239104F-BB93-C832-0CAD-3D79CF19A4AD}"/>
              </a:ext>
            </a:extLst>
          </p:cNvPr>
          <p:cNvSpPr txBox="1"/>
          <p:nvPr/>
        </p:nvSpPr>
        <p:spPr>
          <a:xfrm>
            <a:off x="383555" y="1969159"/>
            <a:ext cx="1078988" cy="307777"/>
          </a:xfrm>
          <a:prstGeom prst="rect">
            <a:avLst/>
          </a:prstGeom>
          <a:noFill/>
        </p:spPr>
        <p:txBody>
          <a:bodyPr wrap="square">
            <a:spAutoFit/>
          </a:bodyPr>
          <a:lstStyle/>
          <a:p>
            <a:r>
              <a:rPr lang="en-US" sz="1400" b="1" i="0" dirty="0">
                <a:solidFill>
                  <a:srgbClr val="44546A"/>
                </a:solidFill>
                <a:effectLst/>
                <a:latin typeface="+mj-lt"/>
              </a:rPr>
              <a:t>Latency</a:t>
            </a:r>
            <a:endParaRPr lang="en-US" dirty="0">
              <a:solidFill>
                <a:srgbClr val="44546A"/>
              </a:solidFill>
              <a:latin typeface="+mj-lt"/>
            </a:endParaRPr>
          </a:p>
        </p:txBody>
      </p:sp>
      <p:cxnSp>
        <p:nvCxnSpPr>
          <p:cNvPr id="18" name="Straight Connector 17">
            <a:extLst>
              <a:ext uri="{FF2B5EF4-FFF2-40B4-BE49-F238E27FC236}">
                <a16:creationId xmlns:a16="http://schemas.microsoft.com/office/drawing/2014/main" id="{D50BA8D9-7E93-A845-9EFA-1323576CCDF1}"/>
              </a:ext>
            </a:extLst>
          </p:cNvPr>
          <p:cNvCxnSpPr>
            <a:cxnSpLocks/>
          </p:cNvCxnSpPr>
          <p:nvPr/>
        </p:nvCxnSpPr>
        <p:spPr>
          <a:xfrm>
            <a:off x="1406660" y="1935111"/>
            <a:ext cx="25375" cy="4289644"/>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03BFD88-4145-EDB9-D7AF-2A0DCC54ACE4}"/>
              </a:ext>
            </a:extLst>
          </p:cNvPr>
          <p:cNvSpPr txBox="1"/>
          <p:nvPr/>
        </p:nvSpPr>
        <p:spPr>
          <a:xfrm>
            <a:off x="1439897" y="1935827"/>
            <a:ext cx="4552965" cy="523220"/>
          </a:xfrm>
          <a:prstGeom prst="rect">
            <a:avLst/>
          </a:prstGeom>
          <a:noFill/>
        </p:spPr>
        <p:txBody>
          <a:bodyPr wrap="square">
            <a:spAutoFit/>
          </a:bodyPr>
          <a:lstStyle/>
          <a:p>
            <a:r>
              <a:rPr lang="en-US" sz="1400" dirty="0">
                <a:solidFill>
                  <a:srgbClr val="44546A"/>
                </a:solidFill>
                <a:latin typeface="+mj-lt"/>
              </a:rPr>
              <a:t>B</a:t>
            </a:r>
            <a:r>
              <a:rPr lang="en-US" sz="1400" b="0" i="0" dirty="0">
                <a:solidFill>
                  <a:srgbClr val="44546A"/>
                </a:solidFill>
                <a:effectLst/>
                <a:latin typeface="+mj-lt"/>
              </a:rPr>
              <a:t>atch data ingestion has higher latency due to processing intervals.</a:t>
            </a:r>
            <a:endParaRPr lang="en-US" sz="1400" dirty="0">
              <a:solidFill>
                <a:srgbClr val="44546A"/>
              </a:solidFill>
              <a:latin typeface="+mj-lt"/>
            </a:endParaRPr>
          </a:p>
        </p:txBody>
      </p:sp>
      <p:sp>
        <p:nvSpPr>
          <p:cNvPr id="28" name="TextBox 27">
            <a:extLst>
              <a:ext uri="{FF2B5EF4-FFF2-40B4-BE49-F238E27FC236}">
                <a16:creationId xmlns:a16="http://schemas.microsoft.com/office/drawing/2014/main" id="{D53F2705-C0F7-6D57-9103-8924A5F3DC61}"/>
              </a:ext>
            </a:extLst>
          </p:cNvPr>
          <p:cNvSpPr txBox="1"/>
          <p:nvPr/>
        </p:nvSpPr>
        <p:spPr>
          <a:xfrm>
            <a:off x="6211451" y="2039423"/>
            <a:ext cx="4552965" cy="307777"/>
          </a:xfrm>
          <a:prstGeom prst="rect">
            <a:avLst/>
          </a:prstGeom>
          <a:noFill/>
        </p:spPr>
        <p:txBody>
          <a:bodyPr wrap="square">
            <a:spAutoFit/>
          </a:bodyPr>
          <a:lstStyle/>
          <a:p>
            <a:endParaRPr lang="en-US" sz="1400" dirty="0">
              <a:solidFill>
                <a:srgbClr val="44546A"/>
              </a:solidFill>
              <a:latin typeface="+mj-lt"/>
            </a:endParaRPr>
          </a:p>
        </p:txBody>
      </p:sp>
      <p:sp>
        <p:nvSpPr>
          <p:cNvPr id="38" name="TextBox 37">
            <a:extLst>
              <a:ext uri="{FF2B5EF4-FFF2-40B4-BE49-F238E27FC236}">
                <a16:creationId xmlns:a16="http://schemas.microsoft.com/office/drawing/2014/main" id="{7EBA5E51-E972-06F3-9218-74B447919DCB}"/>
              </a:ext>
            </a:extLst>
          </p:cNvPr>
          <p:cNvSpPr txBox="1"/>
          <p:nvPr/>
        </p:nvSpPr>
        <p:spPr>
          <a:xfrm>
            <a:off x="6094068" y="1979065"/>
            <a:ext cx="5663872" cy="523220"/>
          </a:xfrm>
          <a:prstGeom prst="rect">
            <a:avLst/>
          </a:prstGeom>
          <a:noFill/>
        </p:spPr>
        <p:txBody>
          <a:bodyPr wrap="square">
            <a:spAutoFit/>
          </a:bodyPr>
          <a:lstStyle/>
          <a:p>
            <a:r>
              <a:rPr lang="en-US" sz="1400" dirty="0">
                <a:solidFill>
                  <a:srgbClr val="44546A"/>
                </a:solidFill>
                <a:latin typeface="+mj-lt"/>
              </a:rPr>
              <a:t>Stream data ingestion offers lower latency since data is processed immediately upon arrival</a:t>
            </a:r>
          </a:p>
        </p:txBody>
      </p:sp>
      <p:cxnSp>
        <p:nvCxnSpPr>
          <p:cNvPr id="39" name="Straight Connector 38">
            <a:extLst>
              <a:ext uri="{FF2B5EF4-FFF2-40B4-BE49-F238E27FC236}">
                <a16:creationId xmlns:a16="http://schemas.microsoft.com/office/drawing/2014/main" id="{20DB77A6-D678-1726-E333-C700948BE846}"/>
              </a:ext>
            </a:extLst>
          </p:cNvPr>
          <p:cNvCxnSpPr>
            <a:cxnSpLocks/>
          </p:cNvCxnSpPr>
          <p:nvPr/>
        </p:nvCxnSpPr>
        <p:spPr>
          <a:xfrm flipH="1">
            <a:off x="208635" y="2871282"/>
            <a:ext cx="11593082"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69751DD-BD7C-D8FC-40D3-B367828B9270}"/>
              </a:ext>
            </a:extLst>
          </p:cNvPr>
          <p:cNvSpPr txBox="1"/>
          <p:nvPr/>
        </p:nvSpPr>
        <p:spPr>
          <a:xfrm>
            <a:off x="253509" y="2895443"/>
            <a:ext cx="1339080" cy="307777"/>
          </a:xfrm>
          <a:prstGeom prst="rect">
            <a:avLst/>
          </a:prstGeom>
          <a:noFill/>
        </p:spPr>
        <p:txBody>
          <a:bodyPr wrap="square">
            <a:spAutoFit/>
          </a:bodyPr>
          <a:lstStyle/>
          <a:p>
            <a:r>
              <a:rPr lang="en-US" sz="1400" b="1" dirty="0">
                <a:solidFill>
                  <a:srgbClr val="44546A"/>
                </a:solidFill>
                <a:latin typeface="+mj-lt"/>
              </a:rPr>
              <a:t>Timeliness</a:t>
            </a:r>
          </a:p>
        </p:txBody>
      </p:sp>
      <p:sp>
        <p:nvSpPr>
          <p:cNvPr id="45" name="TextBox 44">
            <a:extLst>
              <a:ext uri="{FF2B5EF4-FFF2-40B4-BE49-F238E27FC236}">
                <a16:creationId xmlns:a16="http://schemas.microsoft.com/office/drawing/2014/main" id="{7BC6B5C6-3842-6A07-E591-3252870A0E34}"/>
              </a:ext>
            </a:extLst>
          </p:cNvPr>
          <p:cNvSpPr txBox="1"/>
          <p:nvPr/>
        </p:nvSpPr>
        <p:spPr>
          <a:xfrm>
            <a:off x="1422384" y="2889579"/>
            <a:ext cx="4582792" cy="523220"/>
          </a:xfrm>
          <a:prstGeom prst="rect">
            <a:avLst/>
          </a:prstGeom>
          <a:noFill/>
        </p:spPr>
        <p:txBody>
          <a:bodyPr wrap="square">
            <a:spAutoFit/>
          </a:bodyPr>
          <a:lstStyle/>
          <a:p>
            <a:r>
              <a:rPr lang="en-US" sz="1400" dirty="0">
                <a:solidFill>
                  <a:srgbClr val="44546A"/>
                </a:solidFill>
                <a:latin typeface="+mj-lt"/>
              </a:rPr>
              <a:t>Batch data ingestion is more suited for historical analysis and reports.</a:t>
            </a:r>
          </a:p>
        </p:txBody>
      </p:sp>
      <p:sp>
        <p:nvSpPr>
          <p:cNvPr id="47" name="TextBox 46">
            <a:extLst>
              <a:ext uri="{FF2B5EF4-FFF2-40B4-BE49-F238E27FC236}">
                <a16:creationId xmlns:a16="http://schemas.microsoft.com/office/drawing/2014/main" id="{12AADE8B-AC37-F012-9FA3-533D9D5596DD}"/>
              </a:ext>
            </a:extLst>
          </p:cNvPr>
          <p:cNvSpPr txBox="1"/>
          <p:nvPr/>
        </p:nvSpPr>
        <p:spPr>
          <a:xfrm>
            <a:off x="6082051" y="2850701"/>
            <a:ext cx="6097554" cy="523220"/>
          </a:xfrm>
          <a:prstGeom prst="rect">
            <a:avLst/>
          </a:prstGeom>
          <a:noFill/>
        </p:spPr>
        <p:txBody>
          <a:bodyPr wrap="square">
            <a:spAutoFit/>
          </a:bodyPr>
          <a:lstStyle/>
          <a:p>
            <a:r>
              <a:rPr lang="en-US" sz="1400" dirty="0">
                <a:solidFill>
                  <a:srgbClr val="44546A"/>
                </a:solidFill>
                <a:latin typeface="+mj-lt"/>
              </a:rPr>
              <a:t>Stream data ingestion is suitable for applications requiring timely insights and actions.</a:t>
            </a:r>
          </a:p>
        </p:txBody>
      </p:sp>
      <p:sp>
        <p:nvSpPr>
          <p:cNvPr id="49" name="Rectangle 8">
            <a:extLst>
              <a:ext uri="{FF2B5EF4-FFF2-40B4-BE49-F238E27FC236}">
                <a16:creationId xmlns:a16="http://schemas.microsoft.com/office/drawing/2014/main" id="{A0442AC4-35B8-6B1A-3539-02E076089E6E}"/>
              </a:ext>
            </a:extLst>
          </p:cNvPr>
          <p:cNvSpPr>
            <a:spLocks noChangeArrowheads="1"/>
          </p:cNvSpPr>
          <p:nvPr/>
        </p:nvSpPr>
        <p:spPr bwMode="auto">
          <a:xfrm>
            <a:off x="1524000" y="3656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50" name="Straight Connector 49">
            <a:extLst>
              <a:ext uri="{FF2B5EF4-FFF2-40B4-BE49-F238E27FC236}">
                <a16:creationId xmlns:a16="http://schemas.microsoft.com/office/drawing/2014/main" id="{51D7960F-8018-2B79-4F0F-9C62FFEDF248}"/>
              </a:ext>
            </a:extLst>
          </p:cNvPr>
          <p:cNvCxnSpPr>
            <a:cxnSpLocks/>
          </p:cNvCxnSpPr>
          <p:nvPr/>
        </p:nvCxnSpPr>
        <p:spPr>
          <a:xfrm flipH="1">
            <a:off x="243666" y="3788792"/>
            <a:ext cx="11593082"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FB636C-B3BA-246D-3088-70B3C813A1AA}"/>
              </a:ext>
            </a:extLst>
          </p:cNvPr>
          <p:cNvCxnSpPr>
            <a:cxnSpLocks/>
          </p:cNvCxnSpPr>
          <p:nvPr/>
        </p:nvCxnSpPr>
        <p:spPr>
          <a:xfrm flipH="1">
            <a:off x="243666" y="4612996"/>
            <a:ext cx="11593082"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98759D-43B0-3530-F446-184BB9685EB1}"/>
              </a:ext>
            </a:extLst>
          </p:cNvPr>
          <p:cNvCxnSpPr>
            <a:cxnSpLocks/>
          </p:cNvCxnSpPr>
          <p:nvPr/>
        </p:nvCxnSpPr>
        <p:spPr>
          <a:xfrm flipH="1">
            <a:off x="243666" y="5359444"/>
            <a:ext cx="11593082"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8DFF2E-CA34-E8F9-09B2-B521FFBCB20E}"/>
              </a:ext>
            </a:extLst>
          </p:cNvPr>
          <p:cNvSpPr txBox="1"/>
          <p:nvPr/>
        </p:nvSpPr>
        <p:spPr>
          <a:xfrm>
            <a:off x="227195" y="3812952"/>
            <a:ext cx="1162995" cy="307777"/>
          </a:xfrm>
          <a:prstGeom prst="rect">
            <a:avLst/>
          </a:prstGeom>
          <a:noFill/>
        </p:spPr>
        <p:txBody>
          <a:bodyPr wrap="square">
            <a:spAutoFit/>
          </a:bodyPr>
          <a:lstStyle/>
          <a:p>
            <a:r>
              <a:rPr lang="en-US" sz="1400" b="1" dirty="0">
                <a:solidFill>
                  <a:srgbClr val="44546A"/>
                </a:solidFill>
                <a:latin typeface="+mj-lt"/>
              </a:rPr>
              <a:t>Complexity</a:t>
            </a:r>
            <a:endParaRPr lang="en-US" dirty="0"/>
          </a:p>
        </p:txBody>
      </p:sp>
      <p:sp>
        <p:nvSpPr>
          <p:cNvPr id="64" name="TextBox 63">
            <a:extLst>
              <a:ext uri="{FF2B5EF4-FFF2-40B4-BE49-F238E27FC236}">
                <a16:creationId xmlns:a16="http://schemas.microsoft.com/office/drawing/2014/main" id="{373BF3C9-93CA-A291-750C-8A6C7BEDB264}"/>
              </a:ext>
            </a:extLst>
          </p:cNvPr>
          <p:cNvSpPr txBox="1"/>
          <p:nvPr/>
        </p:nvSpPr>
        <p:spPr>
          <a:xfrm>
            <a:off x="1427584" y="3786022"/>
            <a:ext cx="4712331" cy="307777"/>
          </a:xfrm>
          <a:prstGeom prst="rect">
            <a:avLst/>
          </a:prstGeom>
          <a:noFill/>
        </p:spPr>
        <p:txBody>
          <a:bodyPr wrap="square">
            <a:spAutoFit/>
          </a:bodyPr>
          <a:lstStyle/>
          <a:p>
            <a:r>
              <a:rPr lang="en-US" sz="1400" dirty="0">
                <a:solidFill>
                  <a:srgbClr val="44546A"/>
                </a:solidFill>
                <a:latin typeface="+mj-lt"/>
              </a:rPr>
              <a:t>Batch data ingestion systems are generally simpler.</a:t>
            </a:r>
          </a:p>
        </p:txBody>
      </p:sp>
      <p:sp>
        <p:nvSpPr>
          <p:cNvPr id="65" name="TextBox 64">
            <a:extLst>
              <a:ext uri="{FF2B5EF4-FFF2-40B4-BE49-F238E27FC236}">
                <a16:creationId xmlns:a16="http://schemas.microsoft.com/office/drawing/2014/main" id="{ACB06FC0-E1B6-633A-E68B-D4AF7FDB8CA1}"/>
              </a:ext>
            </a:extLst>
          </p:cNvPr>
          <p:cNvSpPr txBox="1"/>
          <p:nvPr/>
        </p:nvSpPr>
        <p:spPr>
          <a:xfrm>
            <a:off x="6094068" y="3811170"/>
            <a:ext cx="5854266" cy="523220"/>
          </a:xfrm>
          <a:prstGeom prst="rect">
            <a:avLst/>
          </a:prstGeom>
          <a:noFill/>
        </p:spPr>
        <p:txBody>
          <a:bodyPr wrap="square">
            <a:spAutoFit/>
          </a:bodyPr>
          <a:lstStyle/>
          <a:p>
            <a:r>
              <a:rPr lang="en-US" sz="1400" dirty="0">
                <a:solidFill>
                  <a:srgbClr val="44546A"/>
                </a:solidFill>
                <a:latin typeface="+mj-lt"/>
              </a:rPr>
              <a:t>Stream data ingestion systems tend to be more complex to set up due to the need for real-time processing and handling potential data spikes. </a:t>
            </a:r>
          </a:p>
        </p:txBody>
      </p:sp>
      <p:sp>
        <p:nvSpPr>
          <p:cNvPr id="70" name="TextBox 69">
            <a:extLst>
              <a:ext uri="{FF2B5EF4-FFF2-40B4-BE49-F238E27FC236}">
                <a16:creationId xmlns:a16="http://schemas.microsoft.com/office/drawing/2014/main" id="{33C74303-88C9-67ED-4276-91F4333EBBE5}"/>
              </a:ext>
            </a:extLst>
          </p:cNvPr>
          <p:cNvSpPr txBox="1"/>
          <p:nvPr/>
        </p:nvSpPr>
        <p:spPr>
          <a:xfrm>
            <a:off x="319157" y="4717331"/>
            <a:ext cx="1087503" cy="307777"/>
          </a:xfrm>
          <a:prstGeom prst="rect">
            <a:avLst/>
          </a:prstGeom>
          <a:noFill/>
        </p:spPr>
        <p:txBody>
          <a:bodyPr wrap="square">
            <a:spAutoFit/>
          </a:bodyPr>
          <a:lstStyle/>
          <a:p>
            <a:r>
              <a:rPr lang="en-US" sz="1400" b="1" dirty="0">
                <a:solidFill>
                  <a:srgbClr val="44546A"/>
                </a:solidFill>
                <a:latin typeface="+mj-lt"/>
              </a:rPr>
              <a:t>Scalability</a:t>
            </a:r>
          </a:p>
        </p:txBody>
      </p:sp>
      <p:sp>
        <p:nvSpPr>
          <p:cNvPr id="72" name="TextBox 71">
            <a:extLst>
              <a:ext uri="{FF2B5EF4-FFF2-40B4-BE49-F238E27FC236}">
                <a16:creationId xmlns:a16="http://schemas.microsoft.com/office/drawing/2014/main" id="{4B41C98A-307C-EE13-5203-1A2E293E5E68}"/>
              </a:ext>
            </a:extLst>
          </p:cNvPr>
          <p:cNvSpPr txBox="1"/>
          <p:nvPr/>
        </p:nvSpPr>
        <p:spPr>
          <a:xfrm>
            <a:off x="1448505" y="4669056"/>
            <a:ext cx="4495092" cy="523220"/>
          </a:xfrm>
          <a:prstGeom prst="rect">
            <a:avLst/>
          </a:prstGeom>
          <a:noFill/>
        </p:spPr>
        <p:txBody>
          <a:bodyPr wrap="square">
            <a:spAutoFit/>
          </a:bodyPr>
          <a:lstStyle/>
          <a:p>
            <a:r>
              <a:rPr lang="en-US" sz="1400" dirty="0">
                <a:solidFill>
                  <a:srgbClr val="44546A"/>
                </a:solidFill>
                <a:latin typeface="+mj-lt"/>
              </a:rPr>
              <a:t>Batch data ingestion may struggle with very high data volumes.</a:t>
            </a:r>
          </a:p>
        </p:txBody>
      </p:sp>
      <p:sp>
        <p:nvSpPr>
          <p:cNvPr id="74" name="TextBox 73">
            <a:extLst>
              <a:ext uri="{FF2B5EF4-FFF2-40B4-BE49-F238E27FC236}">
                <a16:creationId xmlns:a16="http://schemas.microsoft.com/office/drawing/2014/main" id="{BEFAC653-4A8E-6435-7019-AD843735921D}"/>
              </a:ext>
            </a:extLst>
          </p:cNvPr>
          <p:cNvSpPr txBox="1"/>
          <p:nvPr/>
        </p:nvSpPr>
        <p:spPr>
          <a:xfrm>
            <a:off x="6070388" y="4629993"/>
            <a:ext cx="6120880" cy="523220"/>
          </a:xfrm>
          <a:prstGeom prst="rect">
            <a:avLst/>
          </a:prstGeom>
          <a:noFill/>
        </p:spPr>
        <p:txBody>
          <a:bodyPr wrap="square">
            <a:spAutoFit/>
          </a:bodyPr>
          <a:lstStyle/>
          <a:p>
            <a:r>
              <a:rPr lang="en-US" sz="1400" dirty="0">
                <a:solidFill>
                  <a:srgbClr val="44546A"/>
                </a:solidFill>
                <a:latin typeface="+mj-lt"/>
              </a:rPr>
              <a:t>Stream data ingestion can handle high-velocity data streams, making it well-suited for scenarios with rapidly changing data.</a:t>
            </a:r>
          </a:p>
        </p:txBody>
      </p:sp>
      <p:pic>
        <p:nvPicPr>
          <p:cNvPr id="80" name="Picture 79" descr="A black background with a black square&#10;&#10;Description automatically generated with medium confidence">
            <a:extLst>
              <a:ext uri="{FF2B5EF4-FFF2-40B4-BE49-F238E27FC236}">
                <a16:creationId xmlns:a16="http://schemas.microsoft.com/office/drawing/2014/main" id="{65E31A9B-4C58-BB7C-65FA-7973E00B9BD3}"/>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91622" y="1273237"/>
            <a:ext cx="580858" cy="580858"/>
          </a:xfrm>
          <a:prstGeom prst="rect">
            <a:avLst/>
          </a:prstGeom>
        </p:spPr>
      </p:pic>
      <p:cxnSp>
        <p:nvCxnSpPr>
          <p:cNvPr id="83" name="Straight Connector 82">
            <a:extLst>
              <a:ext uri="{FF2B5EF4-FFF2-40B4-BE49-F238E27FC236}">
                <a16:creationId xmlns:a16="http://schemas.microsoft.com/office/drawing/2014/main" id="{F2ED15C6-5788-DC5F-5193-B4F27E63EC71}"/>
              </a:ext>
            </a:extLst>
          </p:cNvPr>
          <p:cNvCxnSpPr>
            <a:cxnSpLocks/>
          </p:cNvCxnSpPr>
          <p:nvPr/>
        </p:nvCxnSpPr>
        <p:spPr>
          <a:xfrm flipH="1">
            <a:off x="243666" y="6224755"/>
            <a:ext cx="11593082"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98A25D-6F97-54B8-2CB4-35CE6C013474}"/>
              </a:ext>
            </a:extLst>
          </p:cNvPr>
          <p:cNvSpPr txBox="1"/>
          <p:nvPr/>
        </p:nvSpPr>
        <p:spPr>
          <a:xfrm>
            <a:off x="118052" y="5514249"/>
            <a:ext cx="1381280" cy="307777"/>
          </a:xfrm>
          <a:prstGeom prst="rect">
            <a:avLst/>
          </a:prstGeom>
          <a:noFill/>
        </p:spPr>
        <p:txBody>
          <a:bodyPr wrap="square">
            <a:spAutoFit/>
          </a:bodyPr>
          <a:lstStyle/>
          <a:p>
            <a:r>
              <a:rPr lang="en-US" sz="1400" b="1" dirty="0">
                <a:solidFill>
                  <a:srgbClr val="44546A"/>
                </a:solidFill>
                <a:latin typeface="+mj-lt"/>
              </a:rPr>
              <a:t>Infrastructure</a:t>
            </a:r>
          </a:p>
        </p:txBody>
      </p:sp>
      <p:sp>
        <p:nvSpPr>
          <p:cNvPr id="85" name="TextBox 84">
            <a:extLst>
              <a:ext uri="{FF2B5EF4-FFF2-40B4-BE49-F238E27FC236}">
                <a16:creationId xmlns:a16="http://schemas.microsoft.com/office/drawing/2014/main" id="{9388DF49-3E76-C6F9-C6FD-2356777679BB}"/>
              </a:ext>
            </a:extLst>
          </p:cNvPr>
          <p:cNvSpPr txBox="1"/>
          <p:nvPr/>
        </p:nvSpPr>
        <p:spPr>
          <a:xfrm>
            <a:off x="1426405" y="5406527"/>
            <a:ext cx="4495092" cy="523220"/>
          </a:xfrm>
          <a:prstGeom prst="rect">
            <a:avLst/>
          </a:prstGeom>
          <a:noFill/>
        </p:spPr>
        <p:txBody>
          <a:bodyPr wrap="square">
            <a:spAutoFit/>
          </a:bodyPr>
          <a:lstStyle/>
          <a:p>
            <a:r>
              <a:rPr lang="en-US" sz="1400" dirty="0">
                <a:solidFill>
                  <a:srgbClr val="44546A"/>
                </a:solidFill>
                <a:latin typeface="+mj-lt"/>
              </a:rPr>
              <a:t>Batch data ingestion typically requires tools for batch processing and data warehousing.</a:t>
            </a:r>
          </a:p>
        </p:txBody>
      </p:sp>
      <p:sp>
        <p:nvSpPr>
          <p:cNvPr id="86" name="TextBox 85">
            <a:extLst>
              <a:ext uri="{FF2B5EF4-FFF2-40B4-BE49-F238E27FC236}">
                <a16:creationId xmlns:a16="http://schemas.microsoft.com/office/drawing/2014/main" id="{447E1483-7CB5-E2B7-98F0-C0DD03937BE9}"/>
              </a:ext>
            </a:extLst>
          </p:cNvPr>
          <p:cNvSpPr txBox="1"/>
          <p:nvPr/>
        </p:nvSpPr>
        <p:spPr>
          <a:xfrm>
            <a:off x="6124481" y="5389056"/>
            <a:ext cx="4495092" cy="523220"/>
          </a:xfrm>
          <a:prstGeom prst="rect">
            <a:avLst/>
          </a:prstGeom>
          <a:noFill/>
        </p:spPr>
        <p:txBody>
          <a:bodyPr wrap="square">
            <a:spAutoFit/>
          </a:bodyPr>
          <a:lstStyle/>
          <a:p>
            <a:r>
              <a:rPr lang="en-US" sz="1400" dirty="0">
                <a:solidFill>
                  <a:srgbClr val="44546A"/>
                </a:solidFill>
                <a:latin typeface="+mj-lt"/>
              </a:rPr>
              <a:t>Stream data ingestion often requires specialized infrastructure and tools to handle data in motion.</a:t>
            </a:r>
          </a:p>
        </p:txBody>
      </p:sp>
    </p:spTree>
    <p:extLst>
      <p:ext uri="{BB962C8B-B14F-4D97-AF65-F5344CB8AC3E}">
        <p14:creationId xmlns:p14="http://schemas.microsoft.com/office/powerpoint/2010/main" val="362634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childTnLst>
                          </p:cTn>
                        </p:par>
                        <p:par>
                          <p:cTn id="71" fill="hold">
                            <p:stCondLst>
                              <p:cond delay="1500"/>
                            </p:stCondLst>
                            <p:childTnLst>
                              <p:par>
                                <p:cTn id="72" presetID="22" presetClass="entr" presetSubtype="1" fill="hold" nodeType="after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wipe(up)">
                                      <p:cBhvr>
                                        <p:cTn id="74" dur="500"/>
                                        <p:tgtEl>
                                          <p:spTgt spid="5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fade">
                                      <p:cBhvr>
                                        <p:cTn id="87" dur="500"/>
                                        <p:tgtEl>
                                          <p:spTgt spid="74"/>
                                        </p:tgtEl>
                                      </p:cBhvr>
                                    </p:animEffect>
                                  </p:childTnLst>
                                </p:cTn>
                              </p:par>
                            </p:childTnLst>
                          </p:cTn>
                        </p:par>
                        <p:par>
                          <p:cTn id="88" fill="hold">
                            <p:stCondLst>
                              <p:cond delay="1500"/>
                            </p:stCondLst>
                            <p:childTnLst>
                              <p:par>
                                <p:cTn id="89" presetID="22" presetClass="entr" presetSubtype="1" fill="hold"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up)">
                                      <p:cBhvr>
                                        <p:cTn id="91" dur="500"/>
                                        <p:tgtEl>
                                          <p:spTgt spid="5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fade">
                                      <p:cBhvr>
                                        <p:cTn id="96" dur="500"/>
                                        <p:tgtEl>
                                          <p:spTgt spid="84"/>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fade">
                                      <p:cBhvr>
                                        <p:cTn id="100" dur="500"/>
                                        <p:tgtEl>
                                          <p:spTgt spid="85"/>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86"/>
                                        </p:tgtEl>
                                        <p:attrNameLst>
                                          <p:attrName>style.visibility</p:attrName>
                                        </p:attrNameLst>
                                      </p:cBhvr>
                                      <p:to>
                                        <p:strVal val="visible"/>
                                      </p:to>
                                    </p:set>
                                    <p:animEffect transition="in" filter="fade">
                                      <p:cBhvr>
                                        <p:cTn id="104" dur="500"/>
                                        <p:tgtEl>
                                          <p:spTgt spid="86"/>
                                        </p:tgtEl>
                                      </p:cBhvr>
                                    </p:animEffect>
                                  </p:childTnLst>
                                </p:cTn>
                              </p:par>
                            </p:childTnLst>
                          </p:cTn>
                        </p:par>
                        <p:par>
                          <p:cTn id="105" fill="hold">
                            <p:stCondLst>
                              <p:cond delay="1500"/>
                            </p:stCondLst>
                            <p:childTnLst>
                              <p:par>
                                <p:cTn id="106" presetID="22" presetClass="entr" presetSubtype="1" fill="hold" nodeType="afterEffect">
                                  <p:stCondLst>
                                    <p:cond delay="0"/>
                                  </p:stCondLst>
                                  <p:childTnLst>
                                    <p:set>
                                      <p:cBhvr>
                                        <p:cTn id="107" dur="1" fill="hold">
                                          <p:stCondLst>
                                            <p:cond delay="0"/>
                                          </p:stCondLst>
                                        </p:cTn>
                                        <p:tgtEl>
                                          <p:spTgt spid="83"/>
                                        </p:tgtEl>
                                        <p:attrNameLst>
                                          <p:attrName>style.visibility</p:attrName>
                                        </p:attrNameLst>
                                      </p:cBhvr>
                                      <p:to>
                                        <p:strVal val="visible"/>
                                      </p:to>
                                    </p:set>
                                    <p:animEffect transition="in" filter="wipe(up)">
                                      <p:cBhvr>
                                        <p:cTn id="10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25" grpId="0"/>
      <p:bldP spid="38" grpId="0"/>
      <p:bldP spid="41" grpId="0"/>
      <p:bldP spid="45" grpId="0"/>
      <p:bldP spid="47" grpId="0"/>
      <p:bldP spid="58" grpId="0"/>
      <p:bldP spid="64" grpId="0"/>
      <p:bldP spid="65" grpId="0"/>
      <p:bldP spid="70" grpId="0"/>
      <p:bldP spid="72" grpId="0"/>
      <p:bldP spid="74" grpId="0"/>
      <p:bldP spid="84" grpId="0"/>
      <p:bldP spid="85" grpId="0"/>
      <p:bldP spid="8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5E12-E52E-38F8-98B9-99EDE30E26CE}"/>
              </a:ext>
            </a:extLst>
          </p:cNvPr>
          <p:cNvSpPr>
            <a:spLocks noGrp="1"/>
          </p:cNvSpPr>
          <p:nvPr>
            <p:ph type="title"/>
          </p:nvPr>
        </p:nvSpPr>
        <p:spPr/>
        <p:txBody>
          <a:bodyPr/>
          <a:lstStyle/>
          <a:p>
            <a:r>
              <a:rPr lang="en-US" dirty="0"/>
              <a:t>Batch vs Stream Data Ingestion</a:t>
            </a:r>
          </a:p>
        </p:txBody>
      </p:sp>
      <p:sp>
        <p:nvSpPr>
          <p:cNvPr id="5" name="TextBox 4">
            <a:extLst>
              <a:ext uri="{FF2B5EF4-FFF2-40B4-BE49-F238E27FC236}">
                <a16:creationId xmlns:a16="http://schemas.microsoft.com/office/drawing/2014/main" id="{F98C159C-F4FC-6C0B-E6E7-9088CC927767}"/>
              </a:ext>
            </a:extLst>
          </p:cNvPr>
          <p:cNvSpPr txBox="1"/>
          <p:nvPr/>
        </p:nvSpPr>
        <p:spPr>
          <a:xfrm>
            <a:off x="208635" y="1435198"/>
            <a:ext cx="6225851" cy="379656"/>
          </a:xfrm>
          <a:prstGeom prst="rect">
            <a:avLst/>
          </a:prstGeom>
          <a:noFill/>
        </p:spPr>
        <p:txBody>
          <a:bodyPr wrap="square">
            <a:spAutoFit/>
          </a:bodyPr>
          <a:lstStyle/>
          <a:p>
            <a:r>
              <a:rPr lang="en-US" dirty="0">
                <a:solidFill>
                  <a:srgbClr val="44546A"/>
                </a:solidFill>
              </a:rPr>
              <a:t>Examples</a:t>
            </a:r>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9D9B8BB4-782A-8DF6-3C87-A7EE9C53836A}"/>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373979" y="2466409"/>
            <a:ext cx="2917352" cy="2917352"/>
          </a:xfrm>
          <a:prstGeom prst="rect">
            <a:avLst/>
          </a:prstGeom>
        </p:spPr>
      </p:pic>
      <p:sp>
        <p:nvSpPr>
          <p:cNvPr id="10" name="TextBox 9">
            <a:extLst>
              <a:ext uri="{FF2B5EF4-FFF2-40B4-BE49-F238E27FC236}">
                <a16:creationId xmlns:a16="http://schemas.microsoft.com/office/drawing/2014/main" id="{FA8433C1-7A99-1BE1-9620-647DE19CB7BC}"/>
              </a:ext>
            </a:extLst>
          </p:cNvPr>
          <p:cNvSpPr txBox="1"/>
          <p:nvPr/>
        </p:nvSpPr>
        <p:spPr>
          <a:xfrm>
            <a:off x="351640" y="2124635"/>
            <a:ext cx="7379855" cy="2616101"/>
          </a:xfrm>
          <a:prstGeom prst="rect">
            <a:avLst/>
          </a:prstGeom>
          <a:noFill/>
        </p:spPr>
        <p:txBody>
          <a:bodyPr wrap="square">
            <a:spAutoFit/>
          </a:bodyPr>
          <a:lstStyle/>
          <a:p>
            <a:r>
              <a:rPr lang="en-US" sz="1600" b="1" dirty="0">
                <a:solidFill>
                  <a:srgbClr val="44546A"/>
                </a:solidFill>
                <a:latin typeface="+mj-lt"/>
              </a:rPr>
              <a:t>Batch Data Ingestion </a:t>
            </a:r>
          </a:p>
          <a:p>
            <a:endParaRPr lang="en-US" sz="1400" dirty="0">
              <a:solidFill>
                <a:srgbClr val="44546A"/>
              </a:solidFill>
              <a:latin typeface="+mj-lt"/>
            </a:endParaRPr>
          </a:p>
          <a:p>
            <a:r>
              <a:rPr lang="en-US" sz="1400" b="1" dirty="0">
                <a:solidFill>
                  <a:srgbClr val="44546A"/>
                </a:solidFill>
                <a:latin typeface="+mj-lt"/>
              </a:rPr>
              <a:t>Daily Website Logs: </a:t>
            </a:r>
          </a:p>
          <a:p>
            <a:endParaRPr lang="en-US" sz="1200" b="1" dirty="0">
              <a:solidFill>
                <a:srgbClr val="44546A"/>
              </a:solidFill>
              <a:latin typeface="+mj-lt"/>
            </a:endParaRPr>
          </a:p>
          <a:p>
            <a:r>
              <a:rPr lang="en-US" sz="1400" dirty="0">
                <a:solidFill>
                  <a:srgbClr val="44546A"/>
                </a:solidFill>
                <a:latin typeface="+mj-lt"/>
              </a:rPr>
              <a:t>	Collecting logs from a website over a 24-hour period and processing them in a batch at the end of the day. Useful for generating daily traffic reports and analyzing trends over time.</a:t>
            </a:r>
          </a:p>
          <a:p>
            <a:endParaRPr lang="en-US" sz="1400" dirty="0">
              <a:solidFill>
                <a:srgbClr val="44546A"/>
              </a:solidFill>
              <a:latin typeface="+mj-lt"/>
            </a:endParaRPr>
          </a:p>
          <a:p>
            <a:r>
              <a:rPr lang="en-US" sz="1200" b="1" dirty="0">
                <a:solidFill>
                  <a:srgbClr val="44546A"/>
                </a:solidFill>
                <a:latin typeface="+mj-lt"/>
              </a:rPr>
              <a:t>Customer Transaction Logs: </a:t>
            </a:r>
          </a:p>
          <a:p>
            <a:endParaRPr lang="en-US" sz="1200" b="1" dirty="0">
              <a:solidFill>
                <a:srgbClr val="44546A"/>
              </a:solidFill>
              <a:latin typeface="+mj-lt"/>
            </a:endParaRPr>
          </a:p>
          <a:p>
            <a:r>
              <a:rPr lang="en-US" sz="1400" dirty="0">
                <a:solidFill>
                  <a:srgbClr val="44546A"/>
                </a:solidFill>
                <a:latin typeface="+mj-lt"/>
              </a:rPr>
              <a:t>	Collecting a day's worth of customer transactions and processing them in a batch overnight. Ideal for generating financial reports and reconciling accounts</a:t>
            </a:r>
          </a:p>
        </p:txBody>
      </p:sp>
      <p:cxnSp>
        <p:nvCxnSpPr>
          <p:cNvPr id="3" name="Straight Connector 2">
            <a:extLst>
              <a:ext uri="{FF2B5EF4-FFF2-40B4-BE49-F238E27FC236}">
                <a16:creationId xmlns:a16="http://schemas.microsoft.com/office/drawing/2014/main" id="{7615039F-9894-EE20-310D-F2EC8858AAEF}"/>
              </a:ext>
            </a:extLst>
          </p:cNvPr>
          <p:cNvCxnSpPr/>
          <p:nvPr/>
        </p:nvCxnSpPr>
        <p:spPr>
          <a:xfrm>
            <a:off x="351641" y="2501653"/>
            <a:ext cx="737985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72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500"/>
                                        <p:tgtEl>
                                          <p:spTgt spid="10">
                                            <p:txEl>
                                              <p:pRg st="2" end="2"/>
                                            </p:tx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0">
                                            <p:txEl>
                                              <p:pRg st="4" end="4"/>
                                            </p:txEl>
                                          </p:spTgt>
                                        </p:tgtEl>
                                        <p:attrNameLst>
                                          <p:attrName>style.visibility</p:attrName>
                                        </p:attrNameLst>
                                      </p:cBhvr>
                                      <p:to>
                                        <p:strVal val="visible"/>
                                      </p:to>
                                    </p:set>
                                    <p:animEffect transition="in" filter="fade">
                                      <p:cBhvr>
                                        <p:cTn id="30" dur="500"/>
                                        <p:tgtEl>
                                          <p:spTgt spid="1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animEffect transition="in" filter="fade">
                                      <p:cBhvr>
                                        <p:cTn id="39"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BBD4-D9D5-CFA3-95C6-F47FED2A1D5C}"/>
              </a:ext>
            </a:extLst>
          </p:cNvPr>
          <p:cNvSpPr>
            <a:spLocks noGrp="1"/>
          </p:cNvSpPr>
          <p:nvPr>
            <p:ph type="title"/>
          </p:nvPr>
        </p:nvSpPr>
        <p:spPr/>
        <p:txBody>
          <a:bodyPr/>
          <a:lstStyle/>
          <a:p>
            <a:r>
              <a:rPr lang="en-US" dirty="0"/>
              <a:t>Batch vs Stream Data Ingestion</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DABDCAF-83AD-15F7-A06C-8BF0887FA258}"/>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373980" y="2340898"/>
            <a:ext cx="2350256" cy="2350256"/>
          </a:xfrm>
          <a:prstGeom prst="rect">
            <a:avLst/>
          </a:prstGeom>
        </p:spPr>
      </p:pic>
      <p:sp>
        <p:nvSpPr>
          <p:cNvPr id="9" name="TextBox 8">
            <a:extLst>
              <a:ext uri="{FF2B5EF4-FFF2-40B4-BE49-F238E27FC236}">
                <a16:creationId xmlns:a16="http://schemas.microsoft.com/office/drawing/2014/main" id="{CBD26B07-7D89-4EE6-7BFB-507B5A223221}"/>
              </a:ext>
            </a:extLst>
          </p:cNvPr>
          <p:cNvSpPr txBox="1"/>
          <p:nvPr/>
        </p:nvSpPr>
        <p:spPr>
          <a:xfrm>
            <a:off x="286326" y="2506929"/>
            <a:ext cx="7379855" cy="2462213"/>
          </a:xfrm>
          <a:prstGeom prst="rect">
            <a:avLst/>
          </a:prstGeom>
          <a:noFill/>
        </p:spPr>
        <p:txBody>
          <a:bodyPr wrap="square">
            <a:spAutoFit/>
          </a:bodyPr>
          <a:lstStyle/>
          <a:p>
            <a:r>
              <a:rPr lang="en-US" sz="1600" b="1" dirty="0">
                <a:solidFill>
                  <a:srgbClr val="44546A"/>
                </a:solidFill>
                <a:latin typeface="+mj-lt"/>
              </a:rPr>
              <a:t>Stream Data Ingestion</a:t>
            </a:r>
          </a:p>
          <a:p>
            <a:endParaRPr lang="en-US" sz="1400" dirty="0">
              <a:solidFill>
                <a:srgbClr val="44546A"/>
              </a:solidFill>
              <a:latin typeface="+mj-lt"/>
            </a:endParaRPr>
          </a:p>
          <a:p>
            <a:r>
              <a:rPr lang="en-US" sz="1400" b="1" dirty="0">
                <a:solidFill>
                  <a:srgbClr val="44546A"/>
                </a:solidFill>
                <a:latin typeface="+mj-lt"/>
              </a:rPr>
              <a:t>User Clicks:</a:t>
            </a:r>
          </a:p>
          <a:p>
            <a:r>
              <a:rPr lang="en-US" sz="1400" dirty="0">
                <a:solidFill>
                  <a:srgbClr val="44546A"/>
                </a:solidFill>
                <a:latin typeface="+mj-lt"/>
              </a:rPr>
              <a:t>	</a:t>
            </a:r>
          </a:p>
          <a:p>
            <a:r>
              <a:rPr lang="en-US" sz="1400" dirty="0">
                <a:solidFill>
                  <a:srgbClr val="44546A"/>
                </a:solidFill>
                <a:latin typeface="+mj-lt"/>
              </a:rPr>
              <a:t>	Processing user clicks on a website as they happen in real time. Useful for immediate analysis of user behavior and optimizing web content.</a:t>
            </a:r>
          </a:p>
          <a:p>
            <a:endParaRPr lang="en-US" sz="1400" dirty="0">
              <a:solidFill>
                <a:srgbClr val="44546A"/>
              </a:solidFill>
              <a:latin typeface="+mj-lt"/>
            </a:endParaRPr>
          </a:p>
          <a:p>
            <a:r>
              <a:rPr lang="en-US" sz="1400" b="1" dirty="0">
                <a:solidFill>
                  <a:srgbClr val="44546A"/>
                </a:solidFill>
                <a:latin typeface="+mj-lt"/>
              </a:rPr>
              <a:t>IoT Sensor Data:</a:t>
            </a:r>
          </a:p>
          <a:p>
            <a:endParaRPr lang="en-US" sz="1200" b="1" dirty="0">
              <a:solidFill>
                <a:srgbClr val="44546A"/>
              </a:solidFill>
              <a:latin typeface="+mj-lt"/>
            </a:endParaRPr>
          </a:p>
          <a:p>
            <a:r>
              <a:rPr lang="en-US" sz="1400" dirty="0">
                <a:solidFill>
                  <a:srgbClr val="44546A"/>
                </a:solidFill>
                <a:latin typeface="+mj-lt"/>
              </a:rPr>
              <a:t>	 Collecting data from sensors on industrial equipment as it's generated. Allows for real-time monitoring of equipment health and predicting maintenance needs.</a:t>
            </a:r>
          </a:p>
        </p:txBody>
      </p:sp>
      <p:cxnSp>
        <p:nvCxnSpPr>
          <p:cNvPr id="10" name="Straight Connector 9">
            <a:extLst>
              <a:ext uri="{FF2B5EF4-FFF2-40B4-BE49-F238E27FC236}">
                <a16:creationId xmlns:a16="http://schemas.microsoft.com/office/drawing/2014/main" id="{AC70B095-B15C-45BC-75ED-C9DFD912AB53}"/>
              </a:ext>
            </a:extLst>
          </p:cNvPr>
          <p:cNvCxnSpPr/>
          <p:nvPr/>
        </p:nvCxnSpPr>
        <p:spPr>
          <a:xfrm>
            <a:off x="286327" y="2883947"/>
            <a:ext cx="737985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8B89F9-DF4A-D799-CC6A-09ECDCB741C1}"/>
              </a:ext>
            </a:extLst>
          </p:cNvPr>
          <p:cNvSpPr txBox="1"/>
          <p:nvPr/>
        </p:nvSpPr>
        <p:spPr>
          <a:xfrm>
            <a:off x="208635" y="1435198"/>
            <a:ext cx="6225851" cy="379656"/>
          </a:xfrm>
          <a:prstGeom prst="rect">
            <a:avLst/>
          </a:prstGeom>
          <a:noFill/>
        </p:spPr>
        <p:txBody>
          <a:bodyPr wrap="square">
            <a:spAutoFit/>
          </a:bodyPr>
          <a:lstStyle/>
          <a:p>
            <a:r>
              <a:rPr lang="en-US" dirty="0">
                <a:solidFill>
                  <a:srgbClr val="44546A"/>
                </a:solidFill>
              </a:rPr>
              <a:t>Examples</a:t>
            </a:r>
          </a:p>
        </p:txBody>
      </p:sp>
    </p:spTree>
    <p:extLst>
      <p:ext uri="{BB962C8B-B14F-4D97-AF65-F5344CB8AC3E}">
        <p14:creationId xmlns:p14="http://schemas.microsoft.com/office/powerpoint/2010/main" val="65223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500"/>
                                        <p:tgtEl>
                                          <p:spTgt spid="9">
                                            <p:txEl>
                                              <p:pRg st="6" end="6"/>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fade">
                                      <p:cBhvr>
                                        <p:cTn id="35"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dirty="0"/>
              <a:t>QUIZ </a:t>
            </a:r>
            <a:endParaRPr lang="en-IN" dirty="0"/>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514350" y="1304995"/>
            <a:ext cx="7136897" cy="4787895"/>
          </a:xfrm>
        </p:spPr>
        <p:txBody>
          <a:bodyPr/>
          <a:lstStyle/>
          <a:p>
            <a:r>
              <a:rPr lang="en-US" sz="1400" b="1" dirty="0">
                <a:solidFill>
                  <a:schemeClr val="bg2"/>
                </a:solidFill>
                <a:latin typeface="+mn-lt"/>
              </a:rPr>
              <a:t>What is the primary purpose of data ingestion in the context of data processing?</a:t>
            </a:r>
          </a:p>
          <a:p>
            <a:endParaRPr lang="en-US" sz="1400" dirty="0">
              <a:solidFill>
                <a:schemeClr val="bg2"/>
              </a:solidFill>
              <a:latin typeface="+mn-lt"/>
            </a:endParaRPr>
          </a:p>
          <a:p>
            <a:pPr marL="342900" indent="-342900">
              <a:buClr>
                <a:srgbClr val="44546A"/>
              </a:buClr>
              <a:buFont typeface="+mj-lt"/>
              <a:buAutoNum type="alphaUcPeriod"/>
            </a:pPr>
            <a:r>
              <a:rPr lang="en-US" sz="1400" dirty="0">
                <a:solidFill>
                  <a:schemeClr val="bg2"/>
                </a:solidFill>
                <a:latin typeface="+mn-lt"/>
              </a:rPr>
              <a:t>Data ingestion is solely responsible for data storage.</a:t>
            </a:r>
          </a:p>
          <a:p>
            <a:pPr marL="342900" indent="-342900">
              <a:buClr>
                <a:srgbClr val="44546A"/>
              </a:buClr>
              <a:buFont typeface="+mj-lt"/>
              <a:buAutoNum type="alphaUcPeriod"/>
            </a:pPr>
            <a:r>
              <a:rPr lang="en-US" sz="1400" dirty="0">
                <a:solidFill>
                  <a:schemeClr val="bg2"/>
                </a:solidFill>
                <a:latin typeface="+mn-lt"/>
              </a:rPr>
              <a:t>Data ingestion involves transforming data for reporting purposes.</a:t>
            </a:r>
          </a:p>
          <a:p>
            <a:pPr marL="342900" indent="-342900">
              <a:buClr>
                <a:srgbClr val="44546A"/>
              </a:buClr>
              <a:buFont typeface="+mj-lt"/>
              <a:buAutoNum type="alphaUcPeriod"/>
            </a:pPr>
            <a:r>
              <a:rPr lang="en-US" sz="1400" dirty="0">
                <a:solidFill>
                  <a:schemeClr val="bg2"/>
                </a:solidFill>
                <a:latin typeface="+mn-lt"/>
              </a:rPr>
              <a:t>Data ingestion prepares data for further processing and analysis.</a:t>
            </a:r>
          </a:p>
          <a:p>
            <a:pPr marL="342900" indent="-342900">
              <a:buClr>
                <a:srgbClr val="44546A"/>
              </a:buClr>
              <a:buFont typeface="+mj-lt"/>
              <a:buAutoNum type="alphaUcPeriod"/>
            </a:pPr>
            <a:r>
              <a:rPr lang="en-US" sz="1400" dirty="0">
                <a:solidFill>
                  <a:schemeClr val="bg2"/>
                </a:solidFill>
                <a:latin typeface="+mn-lt"/>
              </a:rPr>
              <a:t>Data ingestion focuses on data visualization and dashboard creation.</a:t>
            </a:r>
          </a:p>
          <a:p>
            <a:endParaRPr lang="en-US" sz="1400" dirty="0">
              <a:solidFill>
                <a:schemeClr val="bg2"/>
              </a:solidFill>
              <a:latin typeface="+mn-lt"/>
            </a:endParaRPr>
          </a:p>
          <a:p>
            <a:r>
              <a:rPr lang="en-US" sz="1400" b="1" dirty="0">
                <a:solidFill>
                  <a:schemeClr val="bg2"/>
                </a:solidFill>
                <a:latin typeface="+mn-lt"/>
              </a:rPr>
              <a:t>Answer: </a:t>
            </a:r>
            <a:r>
              <a:rPr lang="en-US" sz="1400" dirty="0">
                <a:solidFill>
                  <a:schemeClr val="bg2"/>
                </a:solidFill>
                <a:latin typeface="+mn-lt"/>
              </a:rPr>
              <a:t>C</a:t>
            </a:r>
          </a:p>
          <a:p>
            <a:r>
              <a:rPr lang="en-US" sz="1400" b="1" dirty="0">
                <a:solidFill>
                  <a:schemeClr val="bg2"/>
                </a:solidFill>
              </a:rPr>
              <a:t>Explanation</a:t>
            </a:r>
            <a:r>
              <a:rPr lang="en-US" sz="1400" dirty="0">
                <a:solidFill>
                  <a:schemeClr val="bg2"/>
                </a:solidFill>
              </a:rPr>
              <a:t>: </a:t>
            </a:r>
          </a:p>
          <a:p>
            <a:r>
              <a:rPr lang="en-US" sz="1400" dirty="0">
                <a:solidFill>
                  <a:schemeClr val="bg2"/>
                </a:solidFill>
              </a:rPr>
              <a:t>Data ingestion involves the process of collecting and importing data from various sources into a data storage system. Its primary purpose is to prepare the collected data for further processing, analysis, and storage. </a:t>
            </a:r>
            <a:endParaRPr lang="en-IN" sz="1400" dirty="0"/>
          </a:p>
          <a:p>
            <a:endParaRPr lang="en-US" sz="1400" dirty="0">
              <a:solidFill>
                <a:schemeClr val="bg2"/>
              </a:solidFill>
              <a:latin typeface="+mn-lt"/>
            </a:endParaRPr>
          </a:p>
          <a:p>
            <a:endParaRPr lang="en-US" sz="1400" dirty="0">
              <a:solidFill>
                <a:schemeClr val="bg2"/>
              </a:solidFill>
              <a:latin typeface="+mn-lt"/>
            </a:endParaRPr>
          </a:p>
        </p:txBody>
      </p:sp>
      <p:pic>
        <p:nvPicPr>
          <p:cNvPr id="2" name="Google Shape;722;p27">
            <a:extLst>
              <a:ext uri="{FF2B5EF4-FFF2-40B4-BE49-F238E27FC236}">
                <a16:creationId xmlns:a16="http://schemas.microsoft.com/office/drawing/2014/main" id="{853EC42B-617C-1D0D-9244-BF81E17FEFD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651247" y="1643496"/>
            <a:ext cx="4026403" cy="3786920"/>
          </a:xfrm>
          <a:prstGeom prst="rect">
            <a:avLst/>
          </a:prstGeom>
          <a:noFill/>
          <a:ln>
            <a:noFill/>
          </a:ln>
        </p:spPr>
      </p:pic>
    </p:spTree>
    <p:extLst>
      <p:ext uri="{BB962C8B-B14F-4D97-AF65-F5344CB8AC3E}">
        <p14:creationId xmlns:p14="http://schemas.microsoft.com/office/powerpoint/2010/main" val="1203990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dirty="0"/>
              <a:t>QUIZ </a:t>
            </a:r>
            <a:endParaRPr lang="en-IN" dirty="0"/>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p:txBody>
          <a:bodyPr/>
          <a:lstStyle/>
          <a:p>
            <a:endParaRPr lang="en-US" sz="1400" b="1" dirty="0">
              <a:solidFill>
                <a:schemeClr val="bg2"/>
              </a:solidFill>
              <a:latin typeface="+mn-lt"/>
            </a:endParaRPr>
          </a:p>
          <a:p>
            <a:r>
              <a:rPr lang="en-US" sz="1400" b="1" dirty="0">
                <a:solidFill>
                  <a:schemeClr val="bg2"/>
                </a:solidFill>
                <a:latin typeface="+mn-lt"/>
              </a:rPr>
              <a:t>What is a key difference between batch data ingestion and stream data ingestion?</a:t>
            </a:r>
          </a:p>
          <a:p>
            <a:endParaRPr lang="en-US" sz="1400" b="1" dirty="0">
              <a:solidFill>
                <a:schemeClr val="bg2"/>
              </a:solidFill>
              <a:latin typeface="+mn-lt"/>
            </a:endParaRPr>
          </a:p>
          <a:p>
            <a:r>
              <a:rPr lang="en-US" sz="1400" dirty="0">
                <a:solidFill>
                  <a:schemeClr val="bg2"/>
                </a:solidFill>
                <a:latin typeface="+mn-lt"/>
              </a:rPr>
              <a:t>A. Batch ingestion processes data in fixed-size chunks and is suitable for historical data analysis.</a:t>
            </a:r>
          </a:p>
          <a:p>
            <a:r>
              <a:rPr lang="en-US" sz="1400" dirty="0">
                <a:solidFill>
                  <a:schemeClr val="bg2"/>
                </a:solidFill>
                <a:latin typeface="+mn-lt"/>
              </a:rPr>
              <a:t>B. Stream ingestion processes data in real-time as it arrives.</a:t>
            </a:r>
          </a:p>
          <a:p>
            <a:r>
              <a:rPr lang="en-US" sz="1400" dirty="0">
                <a:solidFill>
                  <a:schemeClr val="bg2"/>
                </a:solidFill>
                <a:latin typeface="+mn-lt"/>
              </a:rPr>
              <a:t>C. Batch ingestion is ideal for low-latency processing.</a:t>
            </a:r>
          </a:p>
          <a:p>
            <a:r>
              <a:rPr lang="en-US" sz="1400" dirty="0">
                <a:solidFill>
                  <a:schemeClr val="bg2"/>
                </a:solidFill>
                <a:latin typeface="+mn-lt"/>
              </a:rPr>
              <a:t>D. Stream ingestion deals with data in large, time-bound chunks.</a:t>
            </a:r>
          </a:p>
          <a:p>
            <a:endParaRPr lang="en-US" sz="1400" b="1" dirty="0">
              <a:solidFill>
                <a:schemeClr val="bg2"/>
              </a:solidFill>
              <a:latin typeface="+mn-lt"/>
            </a:endParaRPr>
          </a:p>
          <a:p>
            <a:r>
              <a:rPr lang="en-US" sz="1400" b="1" dirty="0">
                <a:solidFill>
                  <a:schemeClr val="bg2"/>
                </a:solidFill>
                <a:latin typeface="+mn-lt"/>
              </a:rPr>
              <a:t>Answer: </a:t>
            </a:r>
            <a:r>
              <a:rPr lang="en-US" sz="1400" dirty="0">
                <a:solidFill>
                  <a:schemeClr val="bg2"/>
                </a:solidFill>
                <a:latin typeface="+mn-lt"/>
              </a:rPr>
              <a:t>B</a:t>
            </a:r>
          </a:p>
          <a:p>
            <a:endParaRPr lang="en-US" sz="1400" b="1" dirty="0">
              <a:solidFill>
                <a:schemeClr val="bg2"/>
              </a:solidFill>
              <a:latin typeface="+mn-lt"/>
            </a:endParaRPr>
          </a:p>
          <a:p>
            <a:r>
              <a:rPr lang="en-US" sz="1400" b="1" dirty="0">
                <a:solidFill>
                  <a:schemeClr val="bg2"/>
                </a:solidFill>
                <a:latin typeface="+mn-lt"/>
              </a:rPr>
              <a:t>Explanation:</a:t>
            </a:r>
          </a:p>
          <a:p>
            <a:r>
              <a:rPr lang="en-US" sz="1400" dirty="0">
                <a:solidFill>
                  <a:schemeClr val="bg2"/>
                </a:solidFill>
                <a:latin typeface="+mn-lt"/>
              </a:rPr>
              <a:t>Batch data ingestion processes data in chunks over a period, while stream data ingestion deals with data in real-time as it arrives, making it suitable for immediate processing and analysis.</a:t>
            </a:r>
          </a:p>
        </p:txBody>
      </p:sp>
      <p:pic>
        <p:nvPicPr>
          <p:cNvPr id="2" name="Google Shape;722;p27">
            <a:extLst>
              <a:ext uri="{FF2B5EF4-FFF2-40B4-BE49-F238E27FC236}">
                <a16:creationId xmlns:a16="http://schemas.microsoft.com/office/drawing/2014/main" id="{853EC42B-617C-1D0D-9244-BF81E17FEFD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964975" y="1464386"/>
            <a:ext cx="3712675" cy="3571007"/>
          </a:xfrm>
          <a:prstGeom prst="rect">
            <a:avLst/>
          </a:prstGeom>
          <a:noFill/>
          <a:ln>
            <a:noFill/>
          </a:ln>
        </p:spPr>
      </p:pic>
    </p:spTree>
    <p:extLst>
      <p:ext uri="{BB962C8B-B14F-4D97-AF65-F5344CB8AC3E}">
        <p14:creationId xmlns:p14="http://schemas.microsoft.com/office/powerpoint/2010/main" val="3983329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animEffect transition="in" filter="fade">
                                      <p:cBhvr>
                                        <p:cTn id="45"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2D60E-C488-8831-DCED-ABB1A321C51F}"/>
              </a:ext>
            </a:extLst>
          </p:cNvPr>
          <p:cNvSpPr>
            <a:spLocks noGrp="1"/>
          </p:cNvSpPr>
          <p:nvPr>
            <p:ph type="title"/>
          </p:nvPr>
        </p:nvSpPr>
        <p:spPr/>
        <p:txBody>
          <a:bodyPr/>
          <a:lstStyle/>
          <a:p>
            <a:r>
              <a:rPr lang="en-US" dirty="0"/>
              <a:t>In a nutshell, we learnt</a:t>
            </a:r>
          </a:p>
        </p:txBody>
      </p:sp>
      <p:sp>
        <p:nvSpPr>
          <p:cNvPr id="5" name="Text Placeholder 4">
            <a:extLst>
              <a:ext uri="{FF2B5EF4-FFF2-40B4-BE49-F238E27FC236}">
                <a16:creationId xmlns:a16="http://schemas.microsoft.com/office/drawing/2014/main" id="{4E8E9D36-1CD5-8BC9-32D2-B8F98AD7514C}"/>
              </a:ext>
            </a:extLst>
          </p:cNvPr>
          <p:cNvSpPr>
            <a:spLocks noGrp="1"/>
          </p:cNvSpPr>
          <p:nvPr>
            <p:ph type="body" idx="2"/>
          </p:nvPr>
        </p:nvSpPr>
        <p:spPr>
          <a:xfrm>
            <a:off x="6498687" y="1985902"/>
            <a:ext cx="5001650" cy="3749409"/>
          </a:xfrm>
        </p:spPr>
        <p:txBody>
          <a:bodyPr/>
          <a:lstStyle/>
          <a:p>
            <a:pPr>
              <a:lnSpc>
                <a:spcPct val="150000"/>
              </a:lnSpc>
              <a:buClr>
                <a:srgbClr val="44546A"/>
              </a:buClr>
              <a:buFont typeface="Arial" panose="020B0604020202020204" pitchFamily="34" charset="0"/>
              <a:buChar char="•"/>
            </a:pPr>
            <a:r>
              <a:rPr lang="en-US" sz="1400" dirty="0">
                <a:solidFill>
                  <a:srgbClr val="44546A"/>
                </a:solidFill>
              </a:rPr>
              <a:t>Data ingestion involves acquiring, validating, and processing data from various sources.</a:t>
            </a:r>
          </a:p>
          <a:p>
            <a:pPr>
              <a:lnSpc>
                <a:spcPct val="150000"/>
              </a:lnSpc>
              <a:buClr>
                <a:srgbClr val="44546A"/>
              </a:buClr>
              <a:buFont typeface="Arial" panose="020B0604020202020204" pitchFamily="34" charset="0"/>
              <a:buChar char="•"/>
            </a:pPr>
            <a:r>
              <a:rPr lang="en-US" sz="1400" dirty="0">
                <a:solidFill>
                  <a:srgbClr val="44546A"/>
                </a:solidFill>
              </a:rPr>
              <a:t>It's a critical initial step in the big data pipeline.</a:t>
            </a:r>
          </a:p>
          <a:p>
            <a:pPr>
              <a:lnSpc>
                <a:spcPct val="150000"/>
              </a:lnSpc>
              <a:buClr>
                <a:srgbClr val="44546A"/>
              </a:buClr>
              <a:buFont typeface="Arial" panose="020B0604020202020204" pitchFamily="34" charset="0"/>
              <a:buChar char="•"/>
            </a:pPr>
            <a:r>
              <a:rPr lang="en-US" sz="1400" dirty="0">
                <a:solidFill>
                  <a:srgbClr val="44546A"/>
                </a:solidFill>
              </a:rPr>
              <a:t>Data is moved from sources into data lakes or warehouses.</a:t>
            </a:r>
          </a:p>
          <a:p>
            <a:pPr>
              <a:lnSpc>
                <a:spcPct val="150000"/>
              </a:lnSpc>
              <a:buClr>
                <a:srgbClr val="44546A"/>
              </a:buClr>
              <a:buFont typeface="Arial" panose="020B0604020202020204" pitchFamily="34" charset="0"/>
              <a:buChar char="•"/>
            </a:pPr>
            <a:r>
              <a:rPr lang="en-US" sz="1400" dirty="0">
                <a:solidFill>
                  <a:srgbClr val="44546A"/>
                </a:solidFill>
              </a:rPr>
              <a:t>Batch ingestion handles large data volumes collected over time, loaded in batches.</a:t>
            </a:r>
          </a:p>
          <a:p>
            <a:pPr>
              <a:lnSpc>
                <a:spcPct val="150000"/>
              </a:lnSpc>
              <a:buClr>
                <a:srgbClr val="44546A"/>
              </a:buClr>
              <a:buFont typeface="Arial" panose="020B0604020202020204" pitchFamily="34" charset="0"/>
              <a:buChar char="•"/>
            </a:pPr>
            <a:r>
              <a:rPr lang="en-US" sz="1400" dirty="0">
                <a:solidFill>
                  <a:srgbClr val="44546A"/>
                </a:solidFill>
              </a:rPr>
              <a:t>Stream ingestion deals with continuous real-time data, loaded incrementally.</a:t>
            </a:r>
          </a:p>
        </p:txBody>
      </p:sp>
    </p:spTree>
    <p:extLst>
      <p:ext uri="{BB962C8B-B14F-4D97-AF65-F5344CB8AC3E}">
        <p14:creationId xmlns:p14="http://schemas.microsoft.com/office/powerpoint/2010/main" val="2572116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400" y="2774949"/>
            <a:ext cx="9601200" cy="921151"/>
          </a:xfrm>
        </p:spPr>
        <p:txBody>
          <a:bodyPr/>
          <a:lstStyle/>
          <a:p>
            <a:r>
              <a:rPr lang="en-US" dirty="0">
                <a:solidFill>
                  <a:schemeClr val="bg2"/>
                </a:solidFill>
                <a:latin typeface="+mn-lt"/>
              </a:rPr>
              <a:t>Data Ingestion Pipeline</a:t>
            </a:r>
          </a:p>
          <a:p>
            <a:r>
              <a:rPr lang="en-US" dirty="0">
                <a:solidFill>
                  <a:schemeClr val="bg2"/>
                </a:solidFill>
                <a:latin typeface="+mn-lt"/>
              </a:rPr>
              <a:t>ETL vs ELT</a:t>
            </a:r>
          </a:p>
          <a:p>
            <a:r>
              <a:rPr lang="en-US" dirty="0">
                <a:solidFill>
                  <a:schemeClr val="bg2"/>
                </a:solidFill>
                <a:latin typeface="+mn-lt"/>
              </a:rPr>
              <a:t>Key Factors for Data Ingestion Pipeline</a:t>
            </a: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p:txBody>
          <a:bodyPr anchor="ctr"/>
          <a:lstStyle/>
          <a:p>
            <a:r>
              <a:rPr lang="en-IN" dirty="0"/>
              <a:t>Data Ingestion Pipeline</a:t>
            </a:r>
          </a:p>
        </p:txBody>
      </p:sp>
    </p:spTree>
    <p:extLst>
      <p:ext uri="{BB962C8B-B14F-4D97-AF65-F5344CB8AC3E}">
        <p14:creationId xmlns:p14="http://schemas.microsoft.com/office/powerpoint/2010/main" val="402945765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A25F-4A3D-8169-D922-ACC84AA96F7C}"/>
              </a:ext>
            </a:extLst>
          </p:cNvPr>
          <p:cNvSpPr>
            <a:spLocks noGrp="1"/>
          </p:cNvSpPr>
          <p:nvPr>
            <p:ph type="title"/>
          </p:nvPr>
        </p:nvSpPr>
        <p:spPr/>
        <p:txBody>
          <a:bodyPr/>
          <a:lstStyle/>
          <a:p>
            <a:r>
              <a:rPr lang="en-IN" dirty="0"/>
              <a:t>Case Study: Data Corp</a:t>
            </a:r>
            <a:endParaRPr lang="en-IN" dirty="0">
              <a:solidFill>
                <a:srgbClr val="44546A"/>
              </a:solidFill>
            </a:endParaRPr>
          </a:p>
        </p:txBody>
      </p:sp>
      <p:sp>
        <p:nvSpPr>
          <p:cNvPr id="3" name="Text Placeholder 2">
            <a:extLst>
              <a:ext uri="{FF2B5EF4-FFF2-40B4-BE49-F238E27FC236}">
                <a16:creationId xmlns:a16="http://schemas.microsoft.com/office/drawing/2014/main" id="{E9A755ED-69B7-9A3B-C420-C3D7FA831FF0}"/>
              </a:ext>
            </a:extLst>
          </p:cNvPr>
          <p:cNvSpPr>
            <a:spLocks noGrp="1"/>
          </p:cNvSpPr>
          <p:nvPr>
            <p:ph type="body" idx="2"/>
          </p:nvPr>
        </p:nvSpPr>
        <p:spPr>
          <a:xfrm>
            <a:off x="3789680" y="1304995"/>
            <a:ext cx="7857114" cy="4399119"/>
          </a:xfrm>
        </p:spPr>
        <p:txBody>
          <a:bodyPr/>
          <a:lstStyle/>
          <a:p>
            <a:pPr>
              <a:lnSpc>
                <a:spcPct val="150000"/>
              </a:lnSpc>
            </a:pPr>
            <a:endParaRPr lang="en-US" dirty="0">
              <a:solidFill>
                <a:schemeClr val="bg2"/>
              </a:solidFill>
              <a:ea typeface="+mn-ea"/>
            </a:endParaRPr>
          </a:p>
          <a:p>
            <a:pPr>
              <a:lnSpc>
                <a:spcPct val="150000"/>
              </a:lnSpc>
            </a:pPr>
            <a:r>
              <a:rPr lang="en-US" sz="1400" b="1" kern="1200" dirty="0">
                <a:solidFill>
                  <a:schemeClr val="bg2"/>
                </a:solidFill>
                <a:ea typeface="+mn-ea"/>
                <a:cs typeface="+mn-cs"/>
              </a:rPr>
              <a:t>The Solution – Big-data Ingestion : </a:t>
            </a:r>
          </a:p>
          <a:p>
            <a:pPr marL="285750" indent="-285750">
              <a:lnSpc>
                <a:spcPct val="150000"/>
              </a:lnSpc>
              <a:buFont typeface="Arial" panose="020B0604020202020204" pitchFamily="34" charset="0"/>
              <a:buChar char="•"/>
            </a:pPr>
            <a:r>
              <a:rPr lang="en-US" sz="1400" dirty="0">
                <a:solidFill>
                  <a:schemeClr val="bg2"/>
                </a:solidFill>
              </a:rPr>
              <a:t>To address the challenges, Mr. Anderson initiated the integration of a Big Data Ingestion tool. This tool, equipped with modern data processing capabilities, was able to collect, integrate, and preprocess vast amounts of unstructured and structured data in real-time. Not only did it consolidate data from various sources, but it also standardized it, making it ready for analytics.</a:t>
            </a:r>
          </a:p>
          <a:p>
            <a:pPr marL="285750" indent="-285750">
              <a:lnSpc>
                <a:spcPct val="150000"/>
              </a:lnSpc>
              <a:buFont typeface="Arial" panose="020B0604020202020204" pitchFamily="34" charset="0"/>
              <a:buChar char="•"/>
            </a:pPr>
            <a:r>
              <a:rPr lang="en-US" sz="1400" dirty="0">
                <a:solidFill>
                  <a:schemeClr val="bg2"/>
                </a:solidFill>
              </a:rPr>
              <a:t>The team, under John's leadership, also invested in training sessions for their analysts to familiarize them with the new system and maximize its potential.</a:t>
            </a:r>
          </a:p>
        </p:txBody>
      </p:sp>
      <p:pic>
        <p:nvPicPr>
          <p:cNvPr id="4" name="Picture 3">
            <a:extLst>
              <a:ext uri="{FF2B5EF4-FFF2-40B4-BE49-F238E27FC236}">
                <a16:creationId xmlns:a16="http://schemas.microsoft.com/office/drawing/2014/main" id="{10439D2E-F096-ABE7-A2A2-C08DF1BC492F}"/>
              </a:ext>
            </a:extLst>
          </p:cNvPr>
          <p:cNvPicPr>
            <a:picLocks noChangeAspect="1"/>
          </p:cNvPicPr>
          <p:nvPr/>
        </p:nvPicPr>
        <p:blipFill>
          <a:blip r:embed="rId2"/>
          <a:stretch>
            <a:fillRect/>
          </a:stretch>
        </p:blipFill>
        <p:spPr>
          <a:xfrm>
            <a:off x="667209" y="1776485"/>
            <a:ext cx="2364279" cy="4557646"/>
          </a:xfrm>
          <a:prstGeom prst="rect">
            <a:avLst/>
          </a:prstGeom>
        </p:spPr>
      </p:pic>
      <p:sp>
        <p:nvSpPr>
          <p:cNvPr id="6" name="TextBox 5">
            <a:extLst>
              <a:ext uri="{FF2B5EF4-FFF2-40B4-BE49-F238E27FC236}">
                <a16:creationId xmlns:a16="http://schemas.microsoft.com/office/drawing/2014/main" id="{481AB15E-845A-AF41-A315-CCE45049BB10}"/>
              </a:ext>
            </a:extLst>
          </p:cNvPr>
          <p:cNvSpPr txBox="1"/>
          <p:nvPr/>
        </p:nvSpPr>
        <p:spPr>
          <a:xfrm>
            <a:off x="110489" y="1189341"/>
            <a:ext cx="2920999" cy="523220"/>
          </a:xfrm>
          <a:prstGeom prst="rect">
            <a:avLst/>
          </a:prstGeom>
          <a:noFill/>
        </p:spPr>
        <p:txBody>
          <a:bodyPr wrap="square">
            <a:spAutoFit/>
          </a:bodyPr>
          <a:lstStyle/>
          <a:p>
            <a:pPr algn="ctr"/>
            <a:r>
              <a:rPr lang="en-IN" sz="1400" kern="1200" dirty="0">
                <a:solidFill>
                  <a:srgbClr val="44546A"/>
                </a:solidFill>
                <a:ea typeface="+mn-ea"/>
                <a:cs typeface="+mn-cs"/>
              </a:rPr>
              <a:t>John Anderson</a:t>
            </a:r>
          </a:p>
          <a:p>
            <a:pPr algn="ctr"/>
            <a:r>
              <a:rPr lang="en-IN" sz="1400" kern="1200" dirty="0">
                <a:solidFill>
                  <a:srgbClr val="44546A"/>
                </a:solidFill>
                <a:ea typeface="+mn-ea"/>
                <a:cs typeface="+mn-cs"/>
              </a:rPr>
              <a:t>(CDE at </a:t>
            </a:r>
            <a:r>
              <a:rPr lang="en-US" sz="1400" kern="1200" dirty="0">
                <a:solidFill>
                  <a:srgbClr val="44546A"/>
                </a:solidFill>
                <a:ea typeface="+mn-ea"/>
                <a:cs typeface="+mn-cs"/>
              </a:rPr>
              <a:t>Data Corp </a:t>
            </a:r>
            <a:r>
              <a:rPr lang="en-IN" sz="1400" kern="1200" dirty="0">
                <a:solidFill>
                  <a:srgbClr val="44546A"/>
                </a:solidFill>
                <a:ea typeface="+mn-ea"/>
                <a:cs typeface="+mn-cs"/>
              </a:rPr>
              <a:t>)</a:t>
            </a:r>
          </a:p>
        </p:txBody>
      </p:sp>
    </p:spTree>
    <p:extLst>
      <p:ext uri="{BB962C8B-B14F-4D97-AF65-F5344CB8AC3E}">
        <p14:creationId xmlns:p14="http://schemas.microsoft.com/office/powerpoint/2010/main" val="3731818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AD30-995F-9CC9-C1E6-45AB78B09765}"/>
              </a:ext>
            </a:extLst>
          </p:cNvPr>
          <p:cNvSpPr>
            <a:spLocks noGrp="1"/>
          </p:cNvSpPr>
          <p:nvPr>
            <p:ph type="title"/>
          </p:nvPr>
        </p:nvSpPr>
        <p:spPr>
          <a:xfrm>
            <a:off x="514350" y="2833201"/>
            <a:ext cx="11047534" cy="2030671"/>
          </a:xfrm>
        </p:spPr>
        <p:txBody>
          <a:bodyPr anchor="b">
            <a:noAutofit/>
          </a:bodyPr>
          <a:lstStyle/>
          <a:p>
            <a:pPr algn="ctr"/>
            <a:r>
              <a:rPr lang="en-US" sz="2800" b="0" dirty="0">
                <a:solidFill>
                  <a:schemeClr val="bg1"/>
                </a:solidFill>
                <a:latin typeface="+mj-lt"/>
              </a:rPr>
              <a:t>Data ingestion pipeline is a series of steps and tools used to collect, validate, transform, and load data from various sources into a database, data warehouse, or data lake. This process ensures the data is clean, consistent, and readily available for analysis or other applications.</a:t>
            </a:r>
          </a:p>
        </p:txBody>
      </p:sp>
      <p:sp>
        <p:nvSpPr>
          <p:cNvPr id="3" name="Text Placeholder 2">
            <a:extLst>
              <a:ext uri="{FF2B5EF4-FFF2-40B4-BE49-F238E27FC236}">
                <a16:creationId xmlns:a16="http://schemas.microsoft.com/office/drawing/2014/main" id="{1E68264E-FED4-7399-5EBB-F056FBB9BA07}"/>
              </a:ext>
            </a:extLst>
          </p:cNvPr>
          <p:cNvSpPr>
            <a:spLocks noGrp="1"/>
          </p:cNvSpPr>
          <p:nvPr>
            <p:ph sz="quarter" idx="13"/>
          </p:nvPr>
        </p:nvSpPr>
        <p:spPr/>
        <p:txBody>
          <a:bodyPr>
            <a:normAutofit/>
          </a:bodyPr>
          <a:lstStyle/>
          <a:p>
            <a:pPr>
              <a:spcAft>
                <a:spcPts val="600"/>
              </a:spcAft>
            </a:pPr>
            <a:r>
              <a:rPr lang="en-US" sz="6000" b="0" i="0" dirty="0">
                <a:effectLst/>
              </a:rPr>
              <a:t>Data Ingestion Pipeline</a:t>
            </a:r>
            <a:endParaRPr lang="en-IN" sz="6000" dirty="0"/>
          </a:p>
        </p:txBody>
      </p:sp>
    </p:spTree>
    <p:extLst>
      <p:ext uri="{BB962C8B-B14F-4D97-AF65-F5344CB8AC3E}">
        <p14:creationId xmlns:p14="http://schemas.microsoft.com/office/powerpoint/2010/main" val="556820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A9E4-62E7-5DA3-F022-5D5638DA0902}"/>
              </a:ext>
            </a:extLst>
          </p:cNvPr>
          <p:cNvSpPr>
            <a:spLocks noGrp="1"/>
          </p:cNvSpPr>
          <p:nvPr>
            <p:ph type="title"/>
          </p:nvPr>
        </p:nvSpPr>
        <p:spPr/>
        <p:txBody>
          <a:bodyPr/>
          <a:lstStyle/>
          <a:p>
            <a:r>
              <a:rPr lang="en-IN" dirty="0"/>
              <a:t>Data Ingestion Pipeline</a:t>
            </a:r>
          </a:p>
        </p:txBody>
      </p:sp>
      <p:sp>
        <p:nvSpPr>
          <p:cNvPr id="4" name="TextBox 3">
            <a:extLst>
              <a:ext uri="{FF2B5EF4-FFF2-40B4-BE49-F238E27FC236}">
                <a16:creationId xmlns:a16="http://schemas.microsoft.com/office/drawing/2014/main" id="{A32333E6-9F5D-C3FB-7A1B-710C2FEFE5E6}"/>
              </a:ext>
            </a:extLst>
          </p:cNvPr>
          <p:cNvSpPr txBox="1"/>
          <p:nvPr/>
        </p:nvSpPr>
        <p:spPr>
          <a:xfrm>
            <a:off x="208634" y="1358243"/>
            <a:ext cx="11016093" cy="523220"/>
          </a:xfrm>
          <a:prstGeom prst="rect">
            <a:avLst/>
          </a:prstGeom>
          <a:noFill/>
        </p:spPr>
        <p:txBody>
          <a:bodyPr wrap="square">
            <a:spAutoFit/>
          </a:bodyPr>
          <a:lstStyle/>
          <a:p>
            <a:r>
              <a:rPr lang="en-US" sz="1400" dirty="0">
                <a:solidFill>
                  <a:srgbClr val="44546A"/>
                </a:solidFill>
              </a:rPr>
              <a:t>This process often involves several steps to move data from the source to the destination. Here are the common steps involved in a data ingestion pipeline:</a:t>
            </a:r>
          </a:p>
        </p:txBody>
      </p:sp>
      <p:sp>
        <p:nvSpPr>
          <p:cNvPr id="7" name="Arrow: Right 6">
            <a:extLst>
              <a:ext uri="{FF2B5EF4-FFF2-40B4-BE49-F238E27FC236}">
                <a16:creationId xmlns:a16="http://schemas.microsoft.com/office/drawing/2014/main" id="{3B6368C6-9EDF-0D37-5775-E22B953AC9C6}"/>
              </a:ext>
            </a:extLst>
          </p:cNvPr>
          <p:cNvSpPr/>
          <p:nvPr/>
        </p:nvSpPr>
        <p:spPr>
          <a:xfrm>
            <a:off x="300131" y="2660082"/>
            <a:ext cx="11614453" cy="2520000"/>
          </a:xfrm>
          <a:prstGeom prst="rightArrow">
            <a:avLst/>
          </a:prstGeom>
          <a:solidFill>
            <a:schemeClr val="accent2">
              <a:lumMod val="40000"/>
              <a:lumOff val="60000"/>
              <a:alpha val="90000"/>
            </a:schemeClr>
          </a:solidFill>
        </p:spPr>
        <p:style>
          <a:lnRef idx="2">
            <a:schemeClr val="lt1">
              <a:hueOff val="0"/>
              <a:satOff val="0"/>
              <a:lumOff val="0"/>
              <a:alphaOff val="0"/>
            </a:schemeClr>
          </a:lnRef>
          <a:fillRef idx="1">
            <a:scrgbClr r="0" g="0" b="0"/>
          </a:fillRef>
          <a:effectRef idx="0">
            <a:schemeClr val="accent2">
              <a:alpha val="90000"/>
              <a:hueOff val="0"/>
              <a:satOff val="0"/>
              <a:lumOff val="0"/>
              <a:alphaOff val="0"/>
            </a:schemeClr>
          </a:effectRef>
          <a:fontRef idx="minor">
            <a:schemeClr val="lt1"/>
          </a:fontRef>
        </p:style>
        <p:txBody>
          <a:bodyPr/>
          <a:lstStyle/>
          <a:p>
            <a:endParaRPr lang="en-US"/>
          </a:p>
        </p:txBody>
      </p:sp>
      <p:sp>
        <p:nvSpPr>
          <p:cNvPr id="9" name="Freeform: Shape 8">
            <a:extLst>
              <a:ext uri="{FF2B5EF4-FFF2-40B4-BE49-F238E27FC236}">
                <a16:creationId xmlns:a16="http://schemas.microsoft.com/office/drawing/2014/main" id="{F49274CC-6E02-49C2-5968-C29CCAE21273}"/>
              </a:ext>
            </a:extLst>
          </p:cNvPr>
          <p:cNvSpPr/>
          <p:nvPr/>
        </p:nvSpPr>
        <p:spPr>
          <a:xfrm>
            <a:off x="9706355" y="4734984"/>
            <a:ext cx="2039822" cy="807187"/>
          </a:xfrm>
          <a:custGeom>
            <a:avLst/>
            <a:gdLst>
              <a:gd name="connsiteX0" fmla="*/ 0 w 1718349"/>
              <a:gd name="connsiteY0" fmla="*/ 0 h 807187"/>
              <a:gd name="connsiteX1" fmla="*/ 1718349 w 1718349"/>
              <a:gd name="connsiteY1" fmla="*/ 0 h 807187"/>
              <a:gd name="connsiteX2" fmla="*/ 1718349 w 1718349"/>
              <a:gd name="connsiteY2" fmla="*/ 807187 h 807187"/>
              <a:gd name="connsiteX3" fmla="*/ 0 w 1718349"/>
              <a:gd name="connsiteY3" fmla="*/ 807187 h 807187"/>
              <a:gd name="connsiteX4" fmla="*/ 0 w 1718349"/>
              <a:gd name="connsiteY4" fmla="*/ 0 h 80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49" h="807187">
                <a:moveTo>
                  <a:pt x="0" y="0"/>
                </a:moveTo>
                <a:lnTo>
                  <a:pt x="1718349" y="0"/>
                </a:lnTo>
                <a:lnTo>
                  <a:pt x="1718349" y="807187"/>
                </a:lnTo>
                <a:lnTo>
                  <a:pt x="0" y="807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lvl="1" indent="-228600"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rPr>
              <a:t>Metadata Collection</a:t>
            </a:r>
          </a:p>
          <a:p>
            <a:pPr marL="228600" lvl="1" indent="-228600"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rPr>
              <a:t>Metadata Storage</a:t>
            </a:r>
          </a:p>
          <a:p>
            <a:pPr marL="228600" lvl="1" indent="-228600"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rPr>
              <a:t>Metadata Usage</a:t>
            </a:r>
          </a:p>
        </p:txBody>
      </p:sp>
      <p:sp>
        <p:nvSpPr>
          <p:cNvPr id="11" name="Freeform: Shape 10">
            <a:extLst>
              <a:ext uri="{FF2B5EF4-FFF2-40B4-BE49-F238E27FC236}">
                <a16:creationId xmlns:a16="http://schemas.microsoft.com/office/drawing/2014/main" id="{8A2F0568-8835-C566-2B3E-FC6F8E921362}"/>
              </a:ext>
            </a:extLst>
          </p:cNvPr>
          <p:cNvSpPr/>
          <p:nvPr/>
        </p:nvSpPr>
        <p:spPr>
          <a:xfrm>
            <a:off x="9706355" y="3620560"/>
            <a:ext cx="1718349" cy="1260000"/>
          </a:xfrm>
          <a:custGeom>
            <a:avLst/>
            <a:gdLst>
              <a:gd name="connsiteX0" fmla="*/ 0 w 1718349"/>
              <a:gd name="connsiteY0" fmla="*/ 0 h 1260000"/>
              <a:gd name="connsiteX1" fmla="*/ 1718349 w 1718349"/>
              <a:gd name="connsiteY1" fmla="*/ 0 h 1260000"/>
              <a:gd name="connsiteX2" fmla="*/ 1718349 w 1718349"/>
              <a:gd name="connsiteY2" fmla="*/ 1260000 h 1260000"/>
              <a:gd name="connsiteX3" fmla="*/ 0 w 1718349"/>
              <a:gd name="connsiteY3" fmla="*/ 1260000 h 1260000"/>
              <a:gd name="connsiteX4" fmla="*/ 0 w 1718349"/>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49" h="1260000">
                <a:moveTo>
                  <a:pt x="0" y="0"/>
                </a:moveTo>
                <a:lnTo>
                  <a:pt x="1718349" y="0"/>
                </a:lnTo>
                <a:lnTo>
                  <a:pt x="1718349" y="1260000"/>
                </a:lnTo>
                <a:lnTo>
                  <a:pt x="0" y="126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42240" rIns="0" bIns="1422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44546A"/>
                </a:solidFill>
                <a:latin typeface="Arial"/>
                <a:ea typeface="+mn-ea"/>
                <a:cs typeface="+mn-cs"/>
              </a:rPr>
              <a:t>Metadata Management</a:t>
            </a:r>
          </a:p>
        </p:txBody>
      </p:sp>
      <p:sp>
        <p:nvSpPr>
          <p:cNvPr id="13" name="Freeform: Shape 12">
            <a:extLst>
              <a:ext uri="{FF2B5EF4-FFF2-40B4-BE49-F238E27FC236}">
                <a16:creationId xmlns:a16="http://schemas.microsoft.com/office/drawing/2014/main" id="{7040468F-E644-D381-58EA-B5D0BFE4A6C4}"/>
              </a:ext>
            </a:extLst>
          </p:cNvPr>
          <p:cNvSpPr/>
          <p:nvPr/>
        </p:nvSpPr>
        <p:spPr>
          <a:xfrm>
            <a:off x="7367814" y="4749643"/>
            <a:ext cx="1718349" cy="807187"/>
          </a:xfrm>
          <a:custGeom>
            <a:avLst/>
            <a:gdLst>
              <a:gd name="connsiteX0" fmla="*/ 0 w 1718349"/>
              <a:gd name="connsiteY0" fmla="*/ 0 h 807187"/>
              <a:gd name="connsiteX1" fmla="*/ 1718349 w 1718349"/>
              <a:gd name="connsiteY1" fmla="*/ 0 h 807187"/>
              <a:gd name="connsiteX2" fmla="*/ 1718349 w 1718349"/>
              <a:gd name="connsiteY2" fmla="*/ 807187 h 807187"/>
              <a:gd name="connsiteX3" fmla="*/ 0 w 1718349"/>
              <a:gd name="connsiteY3" fmla="*/ 807187 h 807187"/>
              <a:gd name="connsiteX4" fmla="*/ 0 w 1718349"/>
              <a:gd name="connsiteY4" fmla="*/ 0 h 80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49" h="807187">
                <a:moveTo>
                  <a:pt x="0" y="0"/>
                </a:moveTo>
                <a:lnTo>
                  <a:pt x="1718349" y="0"/>
                </a:lnTo>
                <a:lnTo>
                  <a:pt x="1718349" y="807187"/>
                </a:lnTo>
                <a:lnTo>
                  <a:pt x="0" y="807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lvl="1" indent="-228600"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rPr>
              <a:t>Data Import</a:t>
            </a:r>
          </a:p>
          <a:p>
            <a:pPr marL="228600" lvl="1" indent="-228600"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rPr>
              <a:t>Data Indexing</a:t>
            </a:r>
          </a:p>
        </p:txBody>
      </p:sp>
      <p:sp>
        <p:nvSpPr>
          <p:cNvPr id="14" name="Freeform: Shape 13">
            <a:extLst>
              <a:ext uri="{FF2B5EF4-FFF2-40B4-BE49-F238E27FC236}">
                <a16:creationId xmlns:a16="http://schemas.microsoft.com/office/drawing/2014/main" id="{CBA1F503-38CD-70D0-9BA8-9FE341AD08FB}"/>
              </a:ext>
            </a:extLst>
          </p:cNvPr>
          <p:cNvSpPr/>
          <p:nvPr/>
        </p:nvSpPr>
        <p:spPr>
          <a:xfrm>
            <a:off x="7367814" y="3546980"/>
            <a:ext cx="1718349" cy="1260000"/>
          </a:xfrm>
          <a:custGeom>
            <a:avLst/>
            <a:gdLst>
              <a:gd name="connsiteX0" fmla="*/ 0 w 1718349"/>
              <a:gd name="connsiteY0" fmla="*/ 0 h 1260000"/>
              <a:gd name="connsiteX1" fmla="*/ 1718349 w 1718349"/>
              <a:gd name="connsiteY1" fmla="*/ 0 h 1260000"/>
              <a:gd name="connsiteX2" fmla="*/ 1718349 w 1718349"/>
              <a:gd name="connsiteY2" fmla="*/ 1260000 h 1260000"/>
              <a:gd name="connsiteX3" fmla="*/ 0 w 1718349"/>
              <a:gd name="connsiteY3" fmla="*/ 1260000 h 1260000"/>
              <a:gd name="connsiteX4" fmla="*/ 0 w 1718349"/>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49" h="1260000">
                <a:moveTo>
                  <a:pt x="0" y="0"/>
                </a:moveTo>
                <a:lnTo>
                  <a:pt x="1718349" y="0"/>
                </a:lnTo>
                <a:lnTo>
                  <a:pt x="1718349" y="1260000"/>
                </a:lnTo>
                <a:lnTo>
                  <a:pt x="0" y="126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42240" rIns="0" bIns="1422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44546A"/>
                </a:solidFill>
                <a:latin typeface="Arial"/>
                <a:ea typeface="+mn-ea"/>
                <a:cs typeface="+mn-cs"/>
              </a:rPr>
              <a:t>Data Loading</a:t>
            </a:r>
          </a:p>
        </p:txBody>
      </p:sp>
      <p:sp>
        <p:nvSpPr>
          <p:cNvPr id="15" name="Freeform: Shape 14">
            <a:extLst>
              <a:ext uri="{FF2B5EF4-FFF2-40B4-BE49-F238E27FC236}">
                <a16:creationId xmlns:a16="http://schemas.microsoft.com/office/drawing/2014/main" id="{8F551350-A734-089E-8738-482E0E8AC95A}"/>
              </a:ext>
            </a:extLst>
          </p:cNvPr>
          <p:cNvSpPr/>
          <p:nvPr/>
        </p:nvSpPr>
        <p:spPr>
          <a:xfrm>
            <a:off x="5197147" y="4734983"/>
            <a:ext cx="1718349" cy="807187"/>
          </a:xfrm>
          <a:custGeom>
            <a:avLst/>
            <a:gdLst>
              <a:gd name="connsiteX0" fmla="*/ 0 w 1718349"/>
              <a:gd name="connsiteY0" fmla="*/ 0 h 807187"/>
              <a:gd name="connsiteX1" fmla="*/ 1718349 w 1718349"/>
              <a:gd name="connsiteY1" fmla="*/ 0 h 807187"/>
              <a:gd name="connsiteX2" fmla="*/ 1718349 w 1718349"/>
              <a:gd name="connsiteY2" fmla="*/ 807187 h 807187"/>
              <a:gd name="connsiteX3" fmla="*/ 0 w 1718349"/>
              <a:gd name="connsiteY3" fmla="*/ 807187 h 807187"/>
              <a:gd name="connsiteX4" fmla="*/ 0 w 1718349"/>
              <a:gd name="connsiteY4" fmla="*/ 0 h 80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49" h="807187">
                <a:moveTo>
                  <a:pt x="0" y="0"/>
                </a:moveTo>
                <a:lnTo>
                  <a:pt x="1718349" y="0"/>
                </a:lnTo>
                <a:lnTo>
                  <a:pt x="1718349" y="807187"/>
                </a:lnTo>
                <a:lnTo>
                  <a:pt x="0" y="807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lvl="1" indent="-228600"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rPr>
              <a:t>Data Formatting</a:t>
            </a:r>
          </a:p>
          <a:p>
            <a:pPr marL="228600" lvl="1" indent="-228600"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rPr>
              <a:t>Data Enrichment</a:t>
            </a:r>
          </a:p>
          <a:p>
            <a:pPr marL="228600" lvl="1" indent="-228600"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rPr>
              <a:t>Data Aggregation</a:t>
            </a:r>
          </a:p>
        </p:txBody>
      </p:sp>
      <p:sp>
        <p:nvSpPr>
          <p:cNvPr id="16" name="Freeform: Shape 15">
            <a:extLst>
              <a:ext uri="{FF2B5EF4-FFF2-40B4-BE49-F238E27FC236}">
                <a16:creationId xmlns:a16="http://schemas.microsoft.com/office/drawing/2014/main" id="{6E70E938-2A51-5C6C-2F38-6DF7D9EA7F93}"/>
              </a:ext>
            </a:extLst>
          </p:cNvPr>
          <p:cNvSpPr/>
          <p:nvPr/>
        </p:nvSpPr>
        <p:spPr>
          <a:xfrm>
            <a:off x="5197147" y="3620560"/>
            <a:ext cx="1718349" cy="1260000"/>
          </a:xfrm>
          <a:custGeom>
            <a:avLst/>
            <a:gdLst>
              <a:gd name="connsiteX0" fmla="*/ 0 w 1718349"/>
              <a:gd name="connsiteY0" fmla="*/ 0 h 1260000"/>
              <a:gd name="connsiteX1" fmla="*/ 1718349 w 1718349"/>
              <a:gd name="connsiteY1" fmla="*/ 0 h 1260000"/>
              <a:gd name="connsiteX2" fmla="*/ 1718349 w 1718349"/>
              <a:gd name="connsiteY2" fmla="*/ 1260000 h 1260000"/>
              <a:gd name="connsiteX3" fmla="*/ 0 w 1718349"/>
              <a:gd name="connsiteY3" fmla="*/ 1260000 h 1260000"/>
              <a:gd name="connsiteX4" fmla="*/ 0 w 1718349"/>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49" h="1260000">
                <a:moveTo>
                  <a:pt x="0" y="0"/>
                </a:moveTo>
                <a:lnTo>
                  <a:pt x="1718349" y="0"/>
                </a:lnTo>
                <a:lnTo>
                  <a:pt x="1718349" y="1260000"/>
                </a:lnTo>
                <a:lnTo>
                  <a:pt x="0" y="126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42240" rIns="0" bIns="1422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44546A"/>
                </a:solidFill>
                <a:latin typeface="Arial"/>
                <a:ea typeface="+mn-ea"/>
                <a:cs typeface="+mn-cs"/>
              </a:rPr>
              <a:t>Data Transformation</a:t>
            </a:r>
          </a:p>
        </p:txBody>
      </p:sp>
      <p:sp>
        <p:nvSpPr>
          <p:cNvPr id="18" name="Freeform: Shape 17">
            <a:extLst>
              <a:ext uri="{FF2B5EF4-FFF2-40B4-BE49-F238E27FC236}">
                <a16:creationId xmlns:a16="http://schemas.microsoft.com/office/drawing/2014/main" id="{5049E7E9-8BC8-4F0E-E100-30669CE75CC2}"/>
              </a:ext>
            </a:extLst>
          </p:cNvPr>
          <p:cNvSpPr/>
          <p:nvPr/>
        </p:nvSpPr>
        <p:spPr>
          <a:xfrm>
            <a:off x="3168702" y="4734983"/>
            <a:ext cx="1718349" cy="807187"/>
          </a:xfrm>
          <a:custGeom>
            <a:avLst/>
            <a:gdLst>
              <a:gd name="connsiteX0" fmla="*/ 0 w 1718349"/>
              <a:gd name="connsiteY0" fmla="*/ 0 h 807187"/>
              <a:gd name="connsiteX1" fmla="*/ 1718349 w 1718349"/>
              <a:gd name="connsiteY1" fmla="*/ 0 h 807187"/>
              <a:gd name="connsiteX2" fmla="*/ 1718349 w 1718349"/>
              <a:gd name="connsiteY2" fmla="*/ 807187 h 807187"/>
              <a:gd name="connsiteX3" fmla="*/ 0 w 1718349"/>
              <a:gd name="connsiteY3" fmla="*/ 807187 h 807187"/>
              <a:gd name="connsiteX4" fmla="*/ 0 w 1718349"/>
              <a:gd name="connsiteY4" fmla="*/ 0 h 80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49" h="807187">
                <a:moveTo>
                  <a:pt x="0" y="0"/>
                </a:moveTo>
                <a:lnTo>
                  <a:pt x="1718349" y="0"/>
                </a:lnTo>
                <a:lnTo>
                  <a:pt x="1718349" y="807187"/>
                </a:lnTo>
                <a:lnTo>
                  <a:pt x="0" y="807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lvl="1" indent="-228600" algn="l"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ea typeface="+mn-ea"/>
                <a:cs typeface="+mn-cs"/>
              </a:rPr>
              <a:t>Quality Check</a:t>
            </a:r>
          </a:p>
          <a:p>
            <a:pPr marL="228600" lvl="1" indent="-228600" algn="l"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ea typeface="+mn-ea"/>
                <a:cs typeface="+mn-cs"/>
              </a:rPr>
              <a:t>Data Cleaning</a:t>
            </a:r>
          </a:p>
        </p:txBody>
      </p:sp>
      <p:sp>
        <p:nvSpPr>
          <p:cNvPr id="19" name="Freeform: Shape 18">
            <a:extLst>
              <a:ext uri="{FF2B5EF4-FFF2-40B4-BE49-F238E27FC236}">
                <a16:creationId xmlns:a16="http://schemas.microsoft.com/office/drawing/2014/main" id="{035A81F5-739E-11F5-E6BE-D711C9A9502E}"/>
              </a:ext>
            </a:extLst>
          </p:cNvPr>
          <p:cNvSpPr/>
          <p:nvPr/>
        </p:nvSpPr>
        <p:spPr>
          <a:xfrm>
            <a:off x="3173351" y="3546980"/>
            <a:ext cx="1718349" cy="1260000"/>
          </a:xfrm>
          <a:custGeom>
            <a:avLst/>
            <a:gdLst>
              <a:gd name="connsiteX0" fmla="*/ 0 w 1718349"/>
              <a:gd name="connsiteY0" fmla="*/ 0 h 1260000"/>
              <a:gd name="connsiteX1" fmla="*/ 1718349 w 1718349"/>
              <a:gd name="connsiteY1" fmla="*/ 0 h 1260000"/>
              <a:gd name="connsiteX2" fmla="*/ 1718349 w 1718349"/>
              <a:gd name="connsiteY2" fmla="*/ 1260000 h 1260000"/>
              <a:gd name="connsiteX3" fmla="*/ 0 w 1718349"/>
              <a:gd name="connsiteY3" fmla="*/ 1260000 h 1260000"/>
              <a:gd name="connsiteX4" fmla="*/ 0 w 1718349"/>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49" h="1260000">
                <a:moveTo>
                  <a:pt x="0" y="0"/>
                </a:moveTo>
                <a:lnTo>
                  <a:pt x="1718349" y="0"/>
                </a:lnTo>
                <a:lnTo>
                  <a:pt x="1718349" y="1260000"/>
                </a:lnTo>
                <a:lnTo>
                  <a:pt x="0" y="126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42240" rIns="0" bIns="1422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44546A"/>
                </a:solidFill>
                <a:latin typeface="Arial"/>
                <a:ea typeface="+mn-ea"/>
                <a:cs typeface="+mn-cs"/>
              </a:rPr>
              <a:t>Data Validation</a:t>
            </a:r>
          </a:p>
        </p:txBody>
      </p:sp>
      <p:sp>
        <p:nvSpPr>
          <p:cNvPr id="20" name="Freeform: Shape 19">
            <a:extLst>
              <a:ext uri="{FF2B5EF4-FFF2-40B4-BE49-F238E27FC236}">
                <a16:creationId xmlns:a16="http://schemas.microsoft.com/office/drawing/2014/main" id="{7967D5DC-F586-7286-D765-4082BA3571CD}"/>
              </a:ext>
            </a:extLst>
          </p:cNvPr>
          <p:cNvSpPr/>
          <p:nvPr/>
        </p:nvSpPr>
        <p:spPr>
          <a:xfrm>
            <a:off x="751296" y="4734983"/>
            <a:ext cx="1718349" cy="710975"/>
          </a:xfrm>
          <a:custGeom>
            <a:avLst/>
            <a:gdLst>
              <a:gd name="connsiteX0" fmla="*/ 0 w 1718349"/>
              <a:gd name="connsiteY0" fmla="*/ 0 h 446616"/>
              <a:gd name="connsiteX1" fmla="*/ 1718349 w 1718349"/>
              <a:gd name="connsiteY1" fmla="*/ 0 h 446616"/>
              <a:gd name="connsiteX2" fmla="*/ 1718349 w 1718349"/>
              <a:gd name="connsiteY2" fmla="*/ 446616 h 446616"/>
              <a:gd name="connsiteX3" fmla="*/ 0 w 1718349"/>
              <a:gd name="connsiteY3" fmla="*/ 446616 h 446616"/>
              <a:gd name="connsiteX4" fmla="*/ 0 w 1718349"/>
              <a:gd name="connsiteY4" fmla="*/ 0 h 44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49" h="446616">
                <a:moveTo>
                  <a:pt x="0" y="0"/>
                </a:moveTo>
                <a:lnTo>
                  <a:pt x="1718349" y="0"/>
                </a:lnTo>
                <a:lnTo>
                  <a:pt x="1718349" y="446616"/>
                </a:lnTo>
                <a:lnTo>
                  <a:pt x="0" y="4466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lvl="1" indent="-228600"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rPr>
              <a:t>Source Identification</a:t>
            </a:r>
          </a:p>
          <a:p>
            <a:pPr marL="228600" lvl="1" indent="-228600" defTabSz="533400">
              <a:lnSpc>
                <a:spcPct val="90000"/>
              </a:lnSpc>
              <a:spcBef>
                <a:spcPct val="0"/>
              </a:spcBef>
              <a:spcAft>
                <a:spcPct val="15000"/>
              </a:spcAft>
              <a:buFont typeface="Arial" panose="020B0604020202020204" pitchFamily="34" charset="0"/>
              <a:buChar char="•"/>
            </a:pPr>
            <a:r>
              <a:rPr lang="en-US" sz="1400" kern="1200" dirty="0">
                <a:solidFill>
                  <a:srgbClr val="44546A"/>
                </a:solidFill>
                <a:latin typeface="Arial"/>
              </a:rPr>
              <a:t>Data Retrieval</a:t>
            </a:r>
          </a:p>
        </p:txBody>
      </p:sp>
      <p:sp>
        <p:nvSpPr>
          <p:cNvPr id="21" name="Freeform: Shape 20">
            <a:extLst>
              <a:ext uri="{FF2B5EF4-FFF2-40B4-BE49-F238E27FC236}">
                <a16:creationId xmlns:a16="http://schemas.microsoft.com/office/drawing/2014/main" id="{CC10ECA2-3722-8C54-3CC9-8309E37BCC84}"/>
              </a:ext>
            </a:extLst>
          </p:cNvPr>
          <p:cNvSpPr/>
          <p:nvPr/>
        </p:nvSpPr>
        <p:spPr>
          <a:xfrm>
            <a:off x="751296" y="3546980"/>
            <a:ext cx="1718349" cy="1260000"/>
          </a:xfrm>
          <a:custGeom>
            <a:avLst/>
            <a:gdLst>
              <a:gd name="connsiteX0" fmla="*/ 0 w 1718349"/>
              <a:gd name="connsiteY0" fmla="*/ 0 h 1260000"/>
              <a:gd name="connsiteX1" fmla="*/ 1718349 w 1718349"/>
              <a:gd name="connsiteY1" fmla="*/ 0 h 1260000"/>
              <a:gd name="connsiteX2" fmla="*/ 1718349 w 1718349"/>
              <a:gd name="connsiteY2" fmla="*/ 1260000 h 1260000"/>
              <a:gd name="connsiteX3" fmla="*/ 0 w 1718349"/>
              <a:gd name="connsiteY3" fmla="*/ 1260000 h 1260000"/>
              <a:gd name="connsiteX4" fmla="*/ 0 w 1718349"/>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349" h="1260000">
                <a:moveTo>
                  <a:pt x="0" y="0"/>
                </a:moveTo>
                <a:lnTo>
                  <a:pt x="1718349" y="0"/>
                </a:lnTo>
                <a:lnTo>
                  <a:pt x="1718349" y="1260000"/>
                </a:lnTo>
                <a:lnTo>
                  <a:pt x="0" y="126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42240" rIns="0" bIns="1422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44546A"/>
                </a:solidFill>
              </a:rPr>
              <a:t>Data Extraction</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6FFFBD41-9C19-4D09-2953-722B9176A4F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9851" y="2764322"/>
            <a:ext cx="1147664" cy="1147664"/>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D751ED9D-CEEE-0816-64C3-D2BF8E24B32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24497" y="3000012"/>
            <a:ext cx="1047833" cy="1093937"/>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3D97B1D4-BEB0-16C5-FEA6-9FFF3AD3D73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39312" y="2950958"/>
            <a:ext cx="1047834" cy="1047834"/>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85E8B266-EAAF-1434-BF53-4105FF14EC97}"/>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7354128" y="2896602"/>
            <a:ext cx="1047833" cy="1047833"/>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B707B37B-BFA5-A2A4-ECE6-E9A1CED81C21}"/>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68945" y="2764322"/>
            <a:ext cx="1047833" cy="1047833"/>
          </a:xfrm>
          <a:prstGeom prst="rect">
            <a:avLst/>
          </a:prstGeom>
        </p:spPr>
      </p:pic>
    </p:spTree>
    <p:extLst>
      <p:ext uri="{BB962C8B-B14F-4D97-AF65-F5344CB8AC3E}">
        <p14:creationId xmlns:p14="http://schemas.microsoft.com/office/powerpoint/2010/main" val="4151553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00"/>
                            </p:stCondLst>
                            <p:childTnLst>
                              <p:par>
                                <p:cTn id="19" presetID="47"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anim calcmode="lin" valueType="num">
                                      <p:cBhvr>
                                        <p:cTn id="22" dur="500" fill="hold"/>
                                        <p:tgtEl>
                                          <p:spTgt spid="21"/>
                                        </p:tgtEl>
                                        <p:attrNameLst>
                                          <p:attrName>ppt_x</p:attrName>
                                        </p:attrNameLst>
                                      </p:cBhvr>
                                      <p:tavLst>
                                        <p:tav tm="0">
                                          <p:val>
                                            <p:strVal val="#ppt_x"/>
                                          </p:val>
                                        </p:tav>
                                        <p:tav tm="100000">
                                          <p:val>
                                            <p:strVal val="#ppt_x"/>
                                          </p:val>
                                        </p:tav>
                                      </p:tavLst>
                                    </p:anim>
                                    <p:anim calcmode="lin" valueType="num">
                                      <p:cBhvr>
                                        <p:cTn id="23" dur="500" fill="hold"/>
                                        <p:tgtEl>
                                          <p:spTgt spid="21"/>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500"/>
                            </p:stCondLst>
                            <p:childTnLst>
                              <p:par>
                                <p:cTn id="34" presetID="47"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500"/>
                            </p:stCondLst>
                            <p:childTnLst>
                              <p:par>
                                <p:cTn id="49" presetID="47"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anim calcmode="lin" valueType="num">
                                      <p:cBhvr>
                                        <p:cTn id="52" dur="500" fill="hold"/>
                                        <p:tgtEl>
                                          <p:spTgt spid="16"/>
                                        </p:tgtEl>
                                        <p:attrNameLst>
                                          <p:attrName>ppt_x</p:attrName>
                                        </p:attrNameLst>
                                      </p:cBhvr>
                                      <p:tavLst>
                                        <p:tav tm="0">
                                          <p:val>
                                            <p:strVal val="#ppt_x"/>
                                          </p:val>
                                        </p:tav>
                                        <p:tav tm="100000">
                                          <p:val>
                                            <p:strVal val="#ppt_x"/>
                                          </p:val>
                                        </p:tav>
                                      </p:tavLst>
                                    </p:anim>
                                    <p:anim calcmode="lin" valueType="num">
                                      <p:cBhvr>
                                        <p:cTn id="53" dur="500" fill="hold"/>
                                        <p:tgtEl>
                                          <p:spTgt spid="16"/>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22" presetClass="entr" presetSubtype="1"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500"/>
                            </p:stCondLst>
                            <p:childTnLst>
                              <p:par>
                                <p:cTn id="64" presetID="47" presetClass="entr" presetSubtype="0"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anim calcmode="lin" valueType="num">
                                      <p:cBhvr>
                                        <p:cTn id="67" dur="500" fill="hold"/>
                                        <p:tgtEl>
                                          <p:spTgt spid="14"/>
                                        </p:tgtEl>
                                        <p:attrNameLst>
                                          <p:attrName>ppt_x</p:attrName>
                                        </p:attrNameLst>
                                      </p:cBhvr>
                                      <p:tavLst>
                                        <p:tav tm="0">
                                          <p:val>
                                            <p:strVal val="#ppt_x"/>
                                          </p:val>
                                        </p:tav>
                                        <p:tav tm="100000">
                                          <p:val>
                                            <p:strVal val="#ppt_x"/>
                                          </p:val>
                                        </p:tav>
                                      </p:tavLst>
                                    </p:anim>
                                    <p:anim calcmode="lin" valueType="num">
                                      <p:cBhvr>
                                        <p:cTn id="68" dur="500" fill="hold"/>
                                        <p:tgtEl>
                                          <p:spTgt spid="14"/>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22" presetClass="entr" presetSubtype="1"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up)">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500"/>
                            </p:stCondLst>
                            <p:childTnLst>
                              <p:par>
                                <p:cTn id="79" presetID="47" presetClass="entr" presetSubtype="0" fill="hold" grpId="0" nodeType="after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anim calcmode="lin" valueType="num">
                                      <p:cBhvr>
                                        <p:cTn id="82" dur="500" fill="hold"/>
                                        <p:tgtEl>
                                          <p:spTgt spid="11"/>
                                        </p:tgtEl>
                                        <p:attrNameLst>
                                          <p:attrName>ppt_x</p:attrName>
                                        </p:attrNameLst>
                                      </p:cBhvr>
                                      <p:tavLst>
                                        <p:tav tm="0">
                                          <p:val>
                                            <p:strVal val="#ppt_x"/>
                                          </p:val>
                                        </p:tav>
                                        <p:tav tm="100000">
                                          <p:val>
                                            <p:strVal val="#ppt_x"/>
                                          </p:val>
                                        </p:tav>
                                      </p:tavLst>
                                    </p:anim>
                                    <p:anim calcmode="lin" valueType="num">
                                      <p:cBhvr>
                                        <p:cTn id="83" dur="500" fill="hold"/>
                                        <p:tgtEl>
                                          <p:spTgt spid="11"/>
                                        </p:tgtEl>
                                        <p:attrNameLst>
                                          <p:attrName>ppt_y</p:attrName>
                                        </p:attrNameLst>
                                      </p:cBhvr>
                                      <p:tavLst>
                                        <p:tav tm="0">
                                          <p:val>
                                            <p:strVal val="#ppt_y-.1"/>
                                          </p:val>
                                        </p:tav>
                                        <p:tav tm="100000">
                                          <p:val>
                                            <p:strVal val="#ppt_y"/>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up)">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9" grpId="0"/>
      <p:bldP spid="11" grpId="0"/>
      <p:bldP spid="13" grpId="0"/>
      <p:bldP spid="14" grpId="0"/>
      <p:bldP spid="15" grpId="0"/>
      <p:bldP spid="16" grpId="0"/>
      <p:bldP spid="18" grpId="0"/>
      <p:bldP spid="19" grpId="0"/>
      <p:bldP spid="20"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582E-0CBB-270D-84CD-1055B21B64EA}"/>
              </a:ext>
            </a:extLst>
          </p:cNvPr>
          <p:cNvSpPr>
            <a:spLocks noGrp="1"/>
          </p:cNvSpPr>
          <p:nvPr>
            <p:ph type="title"/>
          </p:nvPr>
        </p:nvSpPr>
        <p:spPr/>
        <p:txBody>
          <a:bodyPr/>
          <a:lstStyle/>
          <a:p>
            <a:r>
              <a:rPr lang="en-IN" dirty="0"/>
              <a:t>Data Ingestion Pipeline</a:t>
            </a:r>
            <a:endParaRPr lang="en-US" dirty="0"/>
          </a:p>
        </p:txBody>
      </p:sp>
      <p:sp>
        <p:nvSpPr>
          <p:cNvPr id="5" name="TextBox 4">
            <a:extLst>
              <a:ext uri="{FF2B5EF4-FFF2-40B4-BE49-F238E27FC236}">
                <a16:creationId xmlns:a16="http://schemas.microsoft.com/office/drawing/2014/main" id="{82054E65-398D-A325-0E95-329D2A01D637}"/>
              </a:ext>
            </a:extLst>
          </p:cNvPr>
          <p:cNvSpPr txBox="1"/>
          <p:nvPr/>
        </p:nvSpPr>
        <p:spPr>
          <a:xfrm>
            <a:off x="208634" y="1486294"/>
            <a:ext cx="6096000" cy="338554"/>
          </a:xfrm>
          <a:prstGeom prst="rect">
            <a:avLst/>
          </a:prstGeom>
          <a:noFill/>
        </p:spPr>
        <p:txBody>
          <a:bodyPr wrap="square">
            <a:spAutoFit/>
          </a:bodyPr>
          <a:lstStyle/>
          <a:p>
            <a:r>
              <a:rPr lang="en-US" sz="1600" b="1" dirty="0">
                <a:solidFill>
                  <a:srgbClr val="44546A"/>
                </a:solidFill>
              </a:rPr>
              <a:t>Data Extraction</a:t>
            </a:r>
            <a:r>
              <a:rPr lang="en-US" sz="1400" b="1" dirty="0">
                <a:solidFill>
                  <a:srgbClr val="44546A"/>
                </a:solidFill>
              </a:rPr>
              <a:t>: </a:t>
            </a:r>
            <a:r>
              <a:rPr lang="en-US" sz="1400" dirty="0">
                <a:solidFill>
                  <a:srgbClr val="44546A"/>
                </a:solidFill>
              </a:rPr>
              <a:t>is the first step in the data ingestion pipeline</a:t>
            </a:r>
          </a:p>
        </p:txBody>
      </p:sp>
      <p:grpSp>
        <p:nvGrpSpPr>
          <p:cNvPr id="10" name="Group 9">
            <a:extLst>
              <a:ext uri="{FF2B5EF4-FFF2-40B4-BE49-F238E27FC236}">
                <a16:creationId xmlns:a16="http://schemas.microsoft.com/office/drawing/2014/main" id="{9FA243D8-FE65-6C34-60CD-01072EF13FCE}"/>
              </a:ext>
            </a:extLst>
          </p:cNvPr>
          <p:cNvGrpSpPr/>
          <p:nvPr/>
        </p:nvGrpSpPr>
        <p:grpSpPr>
          <a:xfrm>
            <a:off x="208634" y="2179746"/>
            <a:ext cx="7478041" cy="1384995"/>
            <a:chOff x="208634" y="2140417"/>
            <a:chExt cx="7226710" cy="1384995"/>
          </a:xfrm>
        </p:grpSpPr>
        <p:sp>
          <p:nvSpPr>
            <p:cNvPr id="7" name="TextBox 6">
              <a:extLst>
                <a:ext uri="{FF2B5EF4-FFF2-40B4-BE49-F238E27FC236}">
                  <a16:creationId xmlns:a16="http://schemas.microsoft.com/office/drawing/2014/main" id="{B27AEEDB-E2E0-7956-6EB6-4391DB904453}"/>
                </a:ext>
              </a:extLst>
            </p:cNvPr>
            <p:cNvSpPr txBox="1"/>
            <p:nvPr/>
          </p:nvSpPr>
          <p:spPr>
            <a:xfrm>
              <a:off x="208634" y="2140417"/>
              <a:ext cx="7047573" cy="1384995"/>
            </a:xfrm>
            <a:prstGeom prst="rect">
              <a:avLst/>
            </a:prstGeom>
            <a:noFill/>
          </p:spPr>
          <p:txBody>
            <a:bodyPr wrap="square">
              <a:spAutoFit/>
            </a:bodyPr>
            <a:lstStyle/>
            <a:p>
              <a:r>
                <a:rPr lang="en-US" sz="1400" b="1" dirty="0">
                  <a:solidFill>
                    <a:srgbClr val="44546A"/>
                  </a:solidFill>
                </a:rPr>
                <a:t>Source Identification</a:t>
              </a:r>
            </a:p>
            <a:p>
              <a:endParaRPr lang="en-US" sz="1400" b="1" dirty="0">
                <a:solidFill>
                  <a:srgbClr val="44546A"/>
                </a:solidFill>
              </a:endParaRPr>
            </a:p>
            <a:p>
              <a:pPr algn="just"/>
              <a:r>
                <a:rPr lang="en-US" sz="1400" dirty="0">
                  <a:solidFill>
                    <a:srgbClr val="44546A"/>
                  </a:solidFill>
                </a:rPr>
                <a:t>This is the initial stage where you identify the sources from which you need to extract data. Data sources can be various types like databases, flat files, apis, web pages, or data streams.</a:t>
              </a:r>
            </a:p>
            <a:p>
              <a:endParaRPr lang="en-US" sz="1400" b="1" dirty="0">
                <a:solidFill>
                  <a:srgbClr val="44546A"/>
                </a:solidFill>
              </a:endParaRPr>
            </a:p>
          </p:txBody>
        </p:sp>
        <p:cxnSp>
          <p:nvCxnSpPr>
            <p:cNvPr id="9" name="Straight Connector 8">
              <a:extLst>
                <a:ext uri="{FF2B5EF4-FFF2-40B4-BE49-F238E27FC236}">
                  <a16:creationId xmlns:a16="http://schemas.microsoft.com/office/drawing/2014/main" id="{7D45AD67-A3A9-D96F-B5D9-0647D71C9CA3}"/>
                </a:ext>
              </a:extLst>
            </p:cNvPr>
            <p:cNvCxnSpPr/>
            <p:nvPr/>
          </p:nvCxnSpPr>
          <p:spPr>
            <a:xfrm>
              <a:off x="297124" y="2497393"/>
              <a:ext cx="713822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2850D80E-EF7B-C051-AE17-D7C169409F03}"/>
              </a:ext>
            </a:extLst>
          </p:cNvPr>
          <p:cNvGrpSpPr/>
          <p:nvPr/>
        </p:nvGrpSpPr>
        <p:grpSpPr>
          <a:xfrm>
            <a:off x="208634" y="3707438"/>
            <a:ext cx="7478041" cy="1384995"/>
            <a:chOff x="208634" y="2140417"/>
            <a:chExt cx="7226710" cy="1384995"/>
          </a:xfrm>
        </p:grpSpPr>
        <p:sp>
          <p:nvSpPr>
            <p:cNvPr id="12" name="TextBox 11">
              <a:extLst>
                <a:ext uri="{FF2B5EF4-FFF2-40B4-BE49-F238E27FC236}">
                  <a16:creationId xmlns:a16="http://schemas.microsoft.com/office/drawing/2014/main" id="{140A2533-7F74-5E17-05FE-E01902C3FD48}"/>
                </a:ext>
              </a:extLst>
            </p:cNvPr>
            <p:cNvSpPr txBox="1"/>
            <p:nvPr/>
          </p:nvSpPr>
          <p:spPr>
            <a:xfrm>
              <a:off x="208634" y="2140417"/>
              <a:ext cx="7047573" cy="1384995"/>
            </a:xfrm>
            <a:prstGeom prst="rect">
              <a:avLst/>
            </a:prstGeom>
            <a:noFill/>
          </p:spPr>
          <p:txBody>
            <a:bodyPr wrap="square">
              <a:spAutoFit/>
            </a:bodyPr>
            <a:lstStyle/>
            <a:p>
              <a:r>
                <a:rPr lang="en-US" sz="1400" b="1" dirty="0">
                  <a:solidFill>
                    <a:srgbClr val="44546A"/>
                  </a:solidFill>
                </a:rPr>
                <a:t>Data Retrieval</a:t>
              </a:r>
            </a:p>
            <a:p>
              <a:endParaRPr lang="en-US" sz="1400" b="1" dirty="0">
                <a:solidFill>
                  <a:srgbClr val="44546A"/>
                </a:solidFill>
              </a:endParaRPr>
            </a:p>
            <a:p>
              <a:pPr algn="just"/>
              <a:r>
                <a:rPr lang="en-US" sz="1400" dirty="0">
                  <a:solidFill>
                    <a:srgbClr val="44546A"/>
                  </a:solidFill>
                </a:rPr>
                <a:t>This involves connecting to the source, querying the source for data, and then collecting the data. For example, if the source is a database, you would connect to the database and run a SQL query to retrieve the data. If the source is an API, you would make a request to the API and collect the response data.</a:t>
              </a:r>
              <a:endParaRPr lang="en-US" sz="1400" b="1" dirty="0">
                <a:solidFill>
                  <a:srgbClr val="44546A"/>
                </a:solidFill>
              </a:endParaRPr>
            </a:p>
          </p:txBody>
        </p:sp>
        <p:cxnSp>
          <p:nvCxnSpPr>
            <p:cNvPr id="13" name="Straight Connector 12">
              <a:extLst>
                <a:ext uri="{FF2B5EF4-FFF2-40B4-BE49-F238E27FC236}">
                  <a16:creationId xmlns:a16="http://schemas.microsoft.com/office/drawing/2014/main" id="{5A1418AE-9D52-7110-C481-9903DF47E754}"/>
                </a:ext>
              </a:extLst>
            </p:cNvPr>
            <p:cNvCxnSpPr/>
            <p:nvPr/>
          </p:nvCxnSpPr>
          <p:spPr>
            <a:xfrm>
              <a:off x="297124" y="2497393"/>
              <a:ext cx="713822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B9365B2D-47D3-D312-F324-7D22E286B00E}"/>
              </a:ext>
            </a:extLst>
          </p:cNvPr>
          <p:cNvPicPr>
            <a:picLocks noChangeAspect="1"/>
          </p:cNvPicPr>
          <p:nvPr/>
        </p:nvPicPr>
        <p:blipFill>
          <a:blip r:embed="rId2">
            <a:duotone>
              <a:schemeClr val="accent5">
                <a:shade val="45000"/>
                <a:satMod val="135000"/>
              </a:schemeClr>
              <a:prstClr val="white"/>
            </a:duotone>
          </a:blip>
          <a:stretch>
            <a:fillRect/>
          </a:stretch>
        </p:blipFill>
        <p:spPr>
          <a:xfrm>
            <a:off x="6022732" y="1391505"/>
            <a:ext cx="7386473" cy="4158584"/>
          </a:xfrm>
          <a:prstGeom prst="rect">
            <a:avLst/>
          </a:prstGeom>
        </p:spPr>
      </p:pic>
    </p:spTree>
    <p:extLst>
      <p:ext uri="{BB962C8B-B14F-4D97-AF65-F5344CB8AC3E}">
        <p14:creationId xmlns:p14="http://schemas.microsoft.com/office/powerpoint/2010/main" val="2441569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CCB6-874F-F3B0-4EF6-825BC1FDC7E6}"/>
              </a:ext>
            </a:extLst>
          </p:cNvPr>
          <p:cNvSpPr>
            <a:spLocks noGrp="1"/>
          </p:cNvSpPr>
          <p:nvPr>
            <p:ph type="title"/>
          </p:nvPr>
        </p:nvSpPr>
        <p:spPr/>
        <p:txBody>
          <a:bodyPr/>
          <a:lstStyle/>
          <a:p>
            <a:r>
              <a:rPr lang="en-IN" dirty="0"/>
              <a:t>Data Ingestion Pipeline</a:t>
            </a:r>
            <a:endParaRPr lang="en-US" dirty="0"/>
          </a:p>
        </p:txBody>
      </p:sp>
      <p:pic>
        <p:nvPicPr>
          <p:cNvPr id="14" name="Picture 13">
            <a:extLst>
              <a:ext uri="{FF2B5EF4-FFF2-40B4-BE49-F238E27FC236}">
                <a16:creationId xmlns:a16="http://schemas.microsoft.com/office/drawing/2014/main" id="{C1D9816D-571B-47EA-A6F3-7163DE13446A}"/>
              </a:ext>
            </a:extLst>
          </p:cNvPr>
          <p:cNvPicPr>
            <a:picLocks noChangeAspect="1"/>
          </p:cNvPicPr>
          <p:nvPr/>
        </p:nvPicPr>
        <p:blipFill>
          <a:blip r:embed="rId2">
            <a:duotone>
              <a:prstClr val="black"/>
              <a:schemeClr val="accent1">
                <a:tint val="45000"/>
                <a:satMod val="400000"/>
              </a:schemeClr>
            </a:duotone>
          </a:blip>
          <a:stretch>
            <a:fillRect/>
          </a:stretch>
        </p:blipFill>
        <p:spPr>
          <a:xfrm>
            <a:off x="7159122" y="678824"/>
            <a:ext cx="4923780" cy="4943475"/>
          </a:xfrm>
          <a:prstGeom prst="rect">
            <a:avLst/>
          </a:prstGeom>
        </p:spPr>
      </p:pic>
      <p:grpSp>
        <p:nvGrpSpPr>
          <p:cNvPr id="5" name="Group 4">
            <a:extLst>
              <a:ext uri="{FF2B5EF4-FFF2-40B4-BE49-F238E27FC236}">
                <a16:creationId xmlns:a16="http://schemas.microsoft.com/office/drawing/2014/main" id="{9C6A3EB7-2313-FA12-00BF-529524ABF602}"/>
              </a:ext>
            </a:extLst>
          </p:cNvPr>
          <p:cNvGrpSpPr/>
          <p:nvPr/>
        </p:nvGrpSpPr>
        <p:grpSpPr>
          <a:xfrm>
            <a:off x="208634" y="2179746"/>
            <a:ext cx="7478041" cy="954107"/>
            <a:chOff x="208634" y="2140417"/>
            <a:chExt cx="7226710" cy="954107"/>
          </a:xfrm>
        </p:grpSpPr>
        <p:sp>
          <p:nvSpPr>
            <p:cNvPr id="9" name="TextBox 8">
              <a:extLst>
                <a:ext uri="{FF2B5EF4-FFF2-40B4-BE49-F238E27FC236}">
                  <a16:creationId xmlns:a16="http://schemas.microsoft.com/office/drawing/2014/main" id="{A0246102-E5EE-70BD-CE36-35196DC677B7}"/>
                </a:ext>
              </a:extLst>
            </p:cNvPr>
            <p:cNvSpPr txBox="1"/>
            <p:nvPr/>
          </p:nvSpPr>
          <p:spPr>
            <a:xfrm>
              <a:off x="208634" y="2140417"/>
              <a:ext cx="7047573" cy="954107"/>
            </a:xfrm>
            <a:prstGeom prst="rect">
              <a:avLst/>
            </a:prstGeom>
            <a:noFill/>
          </p:spPr>
          <p:txBody>
            <a:bodyPr wrap="square">
              <a:spAutoFit/>
            </a:bodyPr>
            <a:lstStyle/>
            <a:p>
              <a:r>
                <a:rPr lang="en-US" sz="1400" b="1" dirty="0">
                  <a:solidFill>
                    <a:srgbClr val="44546A"/>
                  </a:solidFill>
                </a:rPr>
                <a:t>Quality Check</a:t>
              </a:r>
            </a:p>
            <a:p>
              <a:endParaRPr lang="en-US" sz="1400" b="1" dirty="0">
                <a:solidFill>
                  <a:srgbClr val="44546A"/>
                </a:solidFill>
              </a:endParaRPr>
            </a:p>
            <a:p>
              <a:pPr algn="just"/>
              <a:r>
                <a:rPr lang="en-US" sz="1400" dirty="0">
                  <a:solidFill>
                    <a:srgbClr val="44546A"/>
                  </a:solidFill>
                </a:rPr>
                <a:t>This involves assessing the data to ensure it is complete, accurate, and up-to-date. Various quality checks could be performed</a:t>
              </a:r>
              <a:endParaRPr lang="en-US" sz="1400" b="1" dirty="0">
                <a:solidFill>
                  <a:srgbClr val="44546A"/>
                </a:solidFill>
              </a:endParaRPr>
            </a:p>
          </p:txBody>
        </p:sp>
        <p:cxnSp>
          <p:nvCxnSpPr>
            <p:cNvPr id="10" name="Straight Connector 9">
              <a:extLst>
                <a:ext uri="{FF2B5EF4-FFF2-40B4-BE49-F238E27FC236}">
                  <a16:creationId xmlns:a16="http://schemas.microsoft.com/office/drawing/2014/main" id="{9B58E1DA-59C7-D2FA-27FC-03D5C6697924}"/>
                </a:ext>
              </a:extLst>
            </p:cNvPr>
            <p:cNvCxnSpPr/>
            <p:nvPr/>
          </p:nvCxnSpPr>
          <p:spPr>
            <a:xfrm>
              <a:off x="297124" y="2497393"/>
              <a:ext cx="713822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0653B410-9512-BD57-99F7-EAE822B6AD32}"/>
              </a:ext>
            </a:extLst>
          </p:cNvPr>
          <p:cNvGrpSpPr/>
          <p:nvPr/>
        </p:nvGrpSpPr>
        <p:grpSpPr>
          <a:xfrm>
            <a:off x="208634" y="3707438"/>
            <a:ext cx="7478041" cy="1815882"/>
            <a:chOff x="208634" y="2140417"/>
            <a:chExt cx="7226710" cy="1815882"/>
          </a:xfrm>
        </p:grpSpPr>
        <p:sp>
          <p:nvSpPr>
            <p:cNvPr id="7" name="TextBox 6">
              <a:extLst>
                <a:ext uri="{FF2B5EF4-FFF2-40B4-BE49-F238E27FC236}">
                  <a16:creationId xmlns:a16="http://schemas.microsoft.com/office/drawing/2014/main" id="{5C4CE6D4-D87B-D182-09F6-59D44B6850BD}"/>
                </a:ext>
              </a:extLst>
            </p:cNvPr>
            <p:cNvSpPr txBox="1"/>
            <p:nvPr/>
          </p:nvSpPr>
          <p:spPr>
            <a:xfrm>
              <a:off x="208634" y="2140417"/>
              <a:ext cx="7047573" cy="1815882"/>
            </a:xfrm>
            <a:prstGeom prst="rect">
              <a:avLst/>
            </a:prstGeom>
            <a:noFill/>
          </p:spPr>
          <p:txBody>
            <a:bodyPr wrap="square">
              <a:spAutoFit/>
            </a:bodyPr>
            <a:lstStyle/>
            <a:p>
              <a:r>
                <a:rPr lang="en-US" sz="1400" b="1" dirty="0">
                  <a:solidFill>
                    <a:srgbClr val="44546A"/>
                  </a:solidFill>
                </a:rPr>
                <a:t>Data Cleaning</a:t>
              </a:r>
            </a:p>
            <a:p>
              <a:endParaRPr lang="en-US" sz="1400" b="1" dirty="0">
                <a:solidFill>
                  <a:srgbClr val="44546A"/>
                </a:solidFill>
              </a:endParaRPr>
            </a:p>
            <a:p>
              <a:pPr algn="just"/>
              <a:r>
                <a:rPr lang="en-US" sz="1400" dirty="0">
                  <a:solidFill>
                    <a:srgbClr val="44546A"/>
                  </a:solidFill>
                </a:rPr>
                <a:t>This involves correcting or removing any inaccuracies or inconsistencies identified during the quality check. Common data cleaning tasks include.</a:t>
              </a:r>
            </a:p>
            <a:p>
              <a:pPr marL="285750" indent="-285750" algn="just">
                <a:buFont typeface="Arial" panose="020B0604020202020204" pitchFamily="34" charset="0"/>
                <a:buChar char="•"/>
              </a:pPr>
              <a:r>
                <a:rPr lang="en-US" sz="1400" dirty="0">
                  <a:solidFill>
                    <a:srgbClr val="44546A"/>
                  </a:solidFill>
                </a:rPr>
                <a:t>Removing Duplicates </a:t>
              </a:r>
            </a:p>
            <a:p>
              <a:pPr marL="285750" indent="-285750" algn="just">
                <a:buFont typeface="Arial" panose="020B0604020202020204" pitchFamily="34" charset="0"/>
                <a:buChar char="•"/>
              </a:pPr>
              <a:r>
                <a:rPr lang="en-US" sz="1400" dirty="0">
                  <a:solidFill>
                    <a:srgbClr val="44546A"/>
                  </a:solidFill>
                </a:rPr>
                <a:t>Filling Missing Values </a:t>
              </a:r>
            </a:p>
            <a:p>
              <a:pPr marL="285750" indent="-285750" algn="just">
                <a:buFont typeface="Arial" panose="020B0604020202020204" pitchFamily="34" charset="0"/>
                <a:buChar char="•"/>
              </a:pPr>
              <a:r>
                <a:rPr lang="en-US" sz="1400" dirty="0">
                  <a:solidFill>
                    <a:srgbClr val="44546A"/>
                  </a:solidFill>
                </a:rPr>
                <a:t>Correcting Errors</a:t>
              </a:r>
            </a:p>
            <a:p>
              <a:pPr marL="285750" indent="-285750" algn="just">
                <a:buFont typeface="Arial" panose="020B0604020202020204" pitchFamily="34" charset="0"/>
                <a:buChar char="•"/>
              </a:pPr>
              <a:r>
                <a:rPr lang="en-US" sz="1400" dirty="0">
                  <a:solidFill>
                    <a:srgbClr val="44546A"/>
                  </a:solidFill>
                </a:rPr>
                <a:t>Standardizing Data</a:t>
              </a:r>
              <a:endParaRPr lang="en-US" sz="1400" b="1" dirty="0">
                <a:solidFill>
                  <a:srgbClr val="44546A"/>
                </a:solidFill>
              </a:endParaRPr>
            </a:p>
          </p:txBody>
        </p:sp>
        <p:cxnSp>
          <p:nvCxnSpPr>
            <p:cNvPr id="8" name="Straight Connector 7">
              <a:extLst>
                <a:ext uri="{FF2B5EF4-FFF2-40B4-BE49-F238E27FC236}">
                  <a16:creationId xmlns:a16="http://schemas.microsoft.com/office/drawing/2014/main" id="{287C2720-310F-BF2E-3198-14B9489E6670}"/>
                </a:ext>
              </a:extLst>
            </p:cNvPr>
            <p:cNvCxnSpPr/>
            <p:nvPr/>
          </p:nvCxnSpPr>
          <p:spPr>
            <a:xfrm>
              <a:off x="297124" y="2497393"/>
              <a:ext cx="713822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38A704B-2F32-9E58-30E8-94A38CAD9E64}"/>
              </a:ext>
            </a:extLst>
          </p:cNvPr>
          <p:cNvSpPr txBox="1"/>
          <p:nvPr/>
        </p:nvSpPr>
        <p:spPr>
          <a:xfrm>
            <a:off x="208634" y="1486294"/>
            <a:ext cx="8146696" cy="338554"/>
          </a:xfrm>
          <a:prstGeom prst="rect">
            <a:avLst/>
          </a:prstGeom>
          <a:noFill/>
        </p:spPr>
        <p:txBody>
          <a:bodyPr wrap="square">
            <a:spAutoFit/>
          </a:bodyPr>
          <a:lstStyle/>
          <a:p>
            <a:r>
              <a:rPr lang="en-US" sz="1600" b="1" dirty="0">
                <a:solidFill>
                  <a:srgbClr val="44546A"/>
                </a:solidFill>
              </a:rPr>
              <a:t>Data Validation:</a:t>
            </a:r>
            <a:r>
              <a:rPr lang="en-US" sz="1600" dirty="0">
                <a:solidFill>
                  <a:srgbClr val="44546A"/>
                </a:solidFill>
              </a:rPr>
              <a:t> </a:t>
            </a:r>
            <a:r>
              <a:rPr lang="en-US" sz="1400" dirty="0">
                <a:solidFill>
                  <a:srgbClr val="44546A"/>
                </a:solidFill>
              </a:rPr>
              <a:t>is a critical step in the data ingestion pipeline. It involves two main sub-steps</a:t>
            </a:r>
          </a:p>
        </p:txBody>
      </p:sp>
    </p:spTree>
    <p:extLst>
      <p:ext uri="{BB962C8B-B14F-4D97-AF65-F5344CB8AC3E}">
        <p14:creationId xmlns:p14="http://schemas.microsoft.com/office/powerpoint/2010/main" val="2893825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49949-9839-DD03-9451-0A92D37A7F65}"/>
              </a:ext>
            </a:extLst>
          </p:cNvPr>
          <p:cNvSpPr>
            <a:spLocks noGrp="1"/>
          </p:cNvSpPr>
          <p:nvPr>
            <p:ph type="title"/>
          </p:nvPr>
        </p:nvSpPr>
        <p:spPr/>
        <p:txBody>
          <a:bodyPr/>
          <a:lstStyle/>
          <a:p>
            <a:r>
              <a:rPr lang="en-IN" dirty="0"/>
              <a:t>Data Ingestion Pipeline</a:t>
            </a:r>
            <a:endParaRPr lang="en-US" dirty="0"/>
          </a:p>
        </p:txBody>
      </p:sp>
      <p:grpSp>
        <p:nvGrpSpPr>
          <p:cNvPr id="9" name="Group 8">
            <a:extLst>
              <a:ext uri="{FF2B5EF4-FFF2-40B4-BE49-F238E27FC236}">
                <a16:creationId xmlns:a16="http://schemas.microsoft.com/office/drawing/2014/main" id="{F74477F5-A9AD-F305-9BA6-BF81DE6BB509}"/>
              </a:ext>
            </a:extLst>
          </p:cNvPr>
          <p:cNvGrpSpPr/>
          <p:nvPr/>
        </p:nvGrpSpPr>
        <p:grpSpPr>
          <a:xfrm>
            <a:off x="208634" y="2179746"/>
            <a:ext cx="7478041" cy="954107"/>
            <a:chOff x="208634" y="2140417"/>
            <a:chExt cx="7226710" cy="954107"/>
          </a:xfrm>
        </p:grpSpPr>
        <p:sp>
          <p:nvSpPr>
            <p:cNvPr id="13" name="TextBox 12">
              <a:extLst>
                <a:ext uri="{FF2B5EF4-FFF2-40B4-BE49-F238E27FC236}">
                  <a16:creationId xmlns:a16="http://schemas.microsoft.com/office/drawing/2014/main" id="{EDADEE95-4222-F58A-05C2-B8B7ADC098EE}"/>
                </a:ext>
              </a:extLst>
            </p:cNvPr>
            <p:cNvSpPr txBox="1"/>
            <p:nvPr/>
          </p:nvSpPr>
          <p:spPr>
            <a:xfrm>
              <a:off x="208634" y="2140417"/>
              <a:ext cx="7047573" cy="954107"/>
            </a:xfrm>
            <a:prstGeom prst="rect">
              <a:avLst/>
            </a:prstGeom>
            <a:noFill/>
          </p:spPr>
          <p:txBody>
            <a:bodyPr wrap="square">
              <a:spAutoFit/>
            </a:bodyPr>
            <a:lstStyle/>
            <a:p>
              <a:r>
                <a:rPr lang="en-US" sz="1400" b="1" dirty="0">
                  <a:solidFill>
                    <a:srgbClr val="44546A"/>
                  </a:solidFill>
                </a:rPr>
                <a:t>Data Formatting</a:t>
              </a:r>
            </a:p>
            <a:p>
              <a:endParaRPr lang="en-US" sz="1400" b="1" dirty="0">
                <a:solidFill>
                  <a:srgbClr val="44546A"/>
                </a:solidFill>
              </a:endParaRPr>
            </a:p>
            <a:p>
              <a:pPr algn="just"/>
              <a:r>
                <a:rPr lang="en-US" sz="1400" dirty="0">
                  <a:solidFill>
                    <a:srgbClr val="44546A"/>
                  </a:solidFill>
                </a:rPr>
                <a:t>Converting data into a common format or structure suitable for the target destination or application.</a:t>
              </a:r>
              <a:endParaRPr lang="en-US" sz="1400" b="1" dirty="0">
                <a:solidFill>
                  <a:srgbClr val="44546A"/>
                </a:solidFill>
              </a:endParaRPr>
            </a:p>
          </p:txBody>
        </p:sp>
        <p:cxnSp>
          <p:nvCxnSpPr>
            <p:cNvPr id="14" name="Straight Connector 13">
              <a:extLst>
                <a:ext uri="{FF2B5EF4-FFF2-40B4-BE49-F238E27FC236}">
                  <a16:creationId xmlns:a16="http://schemas.microsoft.com/office/drawing/2014/main" id="{FC3D160B-D723-D87D-6F98-CE9B5157B797}"/>
                </a:ext>
              </a:extLst>
            </p:cNvPr>
            <p:cNvCxnSpPr/>
            <p:nvPr/>
          </p:nvCxnSpPr>
          <p:spPr>
            <a:xfrm>
              <a:off x="297124" y="2497393"/>
              <a:ext cx="713822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20DAE62D-C4E0-30D5-9BF5-06A7153D0AE7}"/>
              </a:ext>
            </a:extLst>
          </p:cNvPr>
          <p:cNvSpPr txBox="1"/>
          <p:nvPr/>
        </p:nvSpPr>
        <p:spPr>
          <a:xfrm>
            <a:off x="208633" y="1486294"/>
            <a:ext cx="9655457" cy="769441"/>
          </a:xfrm>
          <a:prstGeom prst="rect">
            <a:avLst/>
          </a:prstGeom>
          <a:noFill/>
        </p:spPr>
        <p:txBody>
          <a:bodyPr wrap="square">
            <a:spAutoFit/>
          </a:bodyPr>
          <a:lstStyle/>
          <a:p>
            <a:r>
              <a:rPr lang="en-US" sz="1600" b="1" dirty="0">
                <a:solidFill>
                  <a:srgbClr val="44546A"/>
                </a:solidFill>
              </a:rPr>
              <a:t>Data Transformation: </a:t>
            </a:r>
            <a:r>
              <a:rPr lang="en-US" sz="1400" dirty="0">
                <a:solidFill>
                  <a:srgbClr val="44546A"/>
                </a:solidFill>
              </a:rPr>
              <a:t>the data is cleaned and converted into a format that can be easily analyzed or used by other applications. It typically involves the following sub-steps</a:t>
            </a:r>
          </a:p>
          <a:p>
            <a:r>
              <a:rPr lang="en-US" sz="1400" dirty="0">
                <a:solidFill>
                  <a:srgbClr val="44546A"/>
                </a:solidFill>
              </a:rPr>
              <a:t> </a:t>
            </a:r>
          </a:p>
        </p:txBody>
      </p:sp>
      <p:grpSp>
        <p:nvGrpSpPr>
          <p:cNvPr id="23" name="Group 22">
            <a:extLst>
              <a:ext uri="{FF2B5EF4-FFF2-40B4-BE49-F238E27FC236}">
                <a16:creationId xmlns:a16="http://schemas.microsoft.com/office/drawing/2014/main" id="{451CD582-1380-4712-C6FD-B2782A50224C}"/>
              </a:ext>
            </a:extLst>
          </p:cNvPr>
          <p:cNvGrpSpPr/>
          <p:nvPr/>
        </p:nvGrpSpPr>
        <p:grpSpPr>
          <a:xfrm>
            <a:off x="208634" y="3350251"/>
            <a:ext cx="7478041" cy="954107"/>
            <a:chOff x="208634" y="3350251"/>
            <a:chExt cx="7478041" cy="954107"/>
          </a:xfrm>
        </p:grpSpPr>
        <p:sp>
          <p:nvSpPr>
            <p:cNvPr id="16" name="TextBox 15">
              <a:extLst>
                <a:ext uri="{FF2B5EF4-FFF2-40B4-BE49-F238E27FC236}">
                  <a16:creationId xmlns:a16="http://schemas.microsoft.com/office/drawing/2014/main" id="{93705C70-1F6A-2574-DE18-2CD7EBC51D2E}"/>
                </a:ext>
              </a:extLst>
            </p:cNvPr>
            <p:cNvSpPr txBox="1"/>
            <p:nvPr/>
          </p:nvSpPr>
          <p:spPr>
            <a:xfrm>
              <a:off x="208634" y="3350251"/>
              <a:ext cx="7292674" cy="954107"/>
            </a:xfrm>
            <a:prstGeom prst="rect">
              <a:avLst/>
            </a:prstGeom>
            <a:noFill/>
          </p:spPr>
          <p:txBody>
            <a:bodyPr wrap="square">
              <a:spAutoFit/>
            </a:bodyPr>
            <a:lstStyle/>
            <a:p>
              <a:r>
                <a:rPr lang="en-US" sz="1400" b="1" dirty="0">
                  <a:solidFill>
                    <a:srgbClr val="44546A"/>
                  </a:solidFill>
                </a:rPr>
                <a:t>Data Enrichment</a:t>
              </a:r>
            </a:p>
            <a:p>
              <a:endParaRPr lang="en-US" sz="1400" b="1" dirty="0">
                <a:solidFill>
                  <a:srgbClr val="44546A"/>
                </a:solidFill>
              </a:endParaRPr>
            </a:p>
            <a:p>
              <a:pPr algn="just"/>
              <a:r>
                <a:rPr lang="en-US" sz="1400" dirty="0">
                  <a:solidFill>
                    <a:srgbClr val="44546A"/>
                  </a:solidFill>
                </a:rPr>
                <a:t>Enhancing data by adding more information or context, combining with other data sources, or performing calculations to generate new information</a:t>
              </a:r>
              <a:endParaRPr lang="en-US" sz="1400" b="1" dirty="0">
                <a:solidFill>
                  <a:srgbClr val="44546A"/>
                </a:solidFill>
              </a:endParaRPr>
            </a:p>
          </p:txBody>
        </p:sp>
        <p:cxnSp>
          <p:nvCxnSpPr>
            <p:cNvPr id="17" name="Straight Connector 16">
              <a:extLst>
                <a:ext uri="{FF2B5EF4-FFF2-40B4-BE49-F238E27FC236}">
                  <a16:creationId xmlns:a16="http://schemas.microsoft.com/office/drawing/2014/main" id="{EF81669F-A7D7-33AE-F0EF-03B6A7B3311B}"/>
                </a:ext>
              </a:extLst>
            </p:cNvPr>
            <p:cNvCxnSpPr/>
            <p:nvPr/>
          </p:nvCxnSpPr>
          <p:spPr>
            <a:xfrm>
              <a:off x="300202" y="3707227"/>
              <a:ext cx="7386473"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CB52526-403F-9529-36A8-FB3D5871F1FA}"/>
              </a:ext>
            </a:extLst>
          </p:cNvPr>
          <p:cNvGrpSpPr/>
          <p:nvPr/>
        </p:nvGrpSpPr>
        <p:grpSpPr>
          <a:xfrm>
            <a:off x="208633" y="4516164"/>
            <a:ext cx="7478041" cy="954107"/>
            <a:chOff x="208634" y="3350251"/>
            <a:chExt cx="7478041" cy="954107"/>
          </a:xfrm>
        </p:grpSpPr>
        <p:sp>
          <p:nvSpPr>
            <p:cNvPr id="25" name="TextBox 24">
              <a:extLst>
                <a:ext uri="{FF2B5EF4-FFF2-40B4-BE49-F238E27FC236}">
                  <a16:creationId xmlns:a16="http://schemas.microsoft.com/office/drawing/2014/main" id="{ABA761B7-EF66-4F76-9907-703B73B2241F}"/>
                </a:ext>
              </a:extLst>
            </p:cNvPr>
            <p:cNvSpPr txBox="1"/>
            <p:nvPr/>
          </p:nvSpPr>
          <p:spPr>
            <a:xfrm>
              <a:off x="208634" y="3350251"/>
              <a:ext cx="7292674" cy="954107"/>
            </a:xfrm>
            <a:prstGeom prst="rect">
              <a:avLst/>
            </a:prstGeom>
            <a:noFill/>
          </p:spPr>
          <p:txBody>
            <a:bodyPr wrap="square">
              <a:spAutoFit/>
            </a:bodyPr>
            <a:lstStyle/>
            <a:p>
              <a:r>
                <a:rPr lang="en-US" sz="1400" b="1" dirty="0">
                  <a:solidFill>
                    <a:srgbClr val="44546A"/>
                  </a:solidFill>
                </a:rPr>
                <a:t>Data Aggregation</a:t>
              </a:r>
            </a:p>
            <a:p>
              <a:endParaRPr lang="en-US" sz="1400" b="1" dirty="0">
                <a:solidFill>
                  <a:srgbClr val="44546A"/>
                </a:solidFill>
              </a:endParaRPr>
            </a:p>
            <a:p>
              <a:pPr algn="just"/>
              <a:r>
                <a:rPr lang="en-US" sz="1400" dirty="0">
                  <a:solidFill>
                    <a:srgbClr val="44546A"/>
                  </a:solidFill>
                </a:rPr>
                <a:t>Combining data from various sources or grouping data based on certain criteria, and performing aggregation operations like sum, average, etc.</a:t>
              </a:r>
              <a:endParaRPr lang="en-US" sz="1400" b="1" dirty="0">
                <a:solidFill>
                  <a:srgbClr val="44546A"/>
                </a:solidFill>
              </a:endParaRPr>
            </a:p>
          </p:txBody>
        </p:sp>
        <p:cxnSp>
          <p:nvCxnSpPr>
            <p:cNvPr id="26" name="Straight Connector 25">
              <a:extLst>
                <a:ext uri="{FF2B5EF4-FFF2-40B4-BE49-F238E27FC236}">
                  <a16:creationId xmlns:a16="http://schemas.microsoft.com/office/drawing/2014/main" id="{1EBA098E-7E9F-5067-5953-47E77B69724E}"/>
                </a:ext>
              </a:extLst>
            </p:cNvPr>
            <p:cNvCxnSpPr/>
            <p:nvPr/>
          </p:nvCxnSpPr>
          <p:spPr>
            <a:xfrm>
              <a:off x="300202" y="3707227"/>
              <a:ext cx="7386473"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6ADADA6D-FAD6-6824-1113-DDDBEDC3CCA3}"/>
              </a:ext>
            </a:extLst>
          </p:cNvPr>
          <p:cNvPicPr>
            <a:picLocks noChangeAspect="1"/>
          </p:cNvPicPr>
          <p:nvPr/>
        </p:nvPicPr>
        <p:blipFill>
          <a:blip r:embed="rId2">
            <a:duotone>
              <a:prstClr val="black"/>
              <a:schemeClr val="accent1">
                <a:tint val="45000"/>
                <a:satMod val="400000"/>
              </a:schemeClr>
            </a:duotone>
          </a:blip>
          <a:stretch>
            <a:fillRect/>
          </a:stretch>
        </p:blipFill>
        <p:spPr>
          <a:xfrm>
            <a:off x="7002507" y="1233389"/>
            <a:ext cx="4980859" cy="4947676"/>
          </a:xfrm>
          <a:prstGeom prst="rect">
            <a:avLst/>
          </a:prstGeom>
        </p:spPr>
      </p:pic>
    </p:spTree>
    <p:extLst>
      <p:ext uri="{BB962C8B-B14F-4D97-AF65-F5344CB8AC3E}">
        <p14:creationId xmlns:p14="http://schemas.microsoft.com/office/powerpoint/2010/main" val="3571585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69FF-86D1-DA67-AA72-C4B596B9F04B}"/>
              </a:ext>
            </a:extLst>
          </p:cNvPr>
          <p:cNvSpPr>
            <a:spLocks noGrp="1"/>
          </p:cNvSpPr>
          <p:nvPr>
            <p:ph type="title"/>
          </p:nvPr>
        </p:nvSpPr>
        <p:spPr/>
        <p:txBody>
          <a:bodyPr/>
          <a:lstStyle/>
          <a:p>
            <a:r>
              <a:rPr lang="en-IN" dirty="0"/>
              <a:t>Data Ingestion Pipeline</a:t>
            </a:r>
            <a:endParaRPr lang="en-US" dirty="0"/>
          </a:p>
        </p:txBody>
      </p:sp>
      <p:grpSp>
        <p:nvGrpSpPr>
          <p:cNvPr id="7" name="Group 6">
            <a:extLst>
              <a:ext uri="{FF2B5EF4-FFF2-40B4-BE49-F238E27FC236}">
                <a16:creationId xmlns:a16="http://schemas.microsoft.com/office/drawing/2014/main" id="{604D049F-C497-921C-655B-03DFC5D3AC82}"/>
              </a:ext>
            </a:extLst>
          </p:cNvPr>
          <p:cNvGrpSpPr/>
          <p:nvPr/>
        </p:nvGrpSpPr>
        <p:grpSpPr>
          <a:xfrm>
            <a:off x="208634" y="2179746"/>
            <a:ext cx="7478041" cy="1169551"/>
            <a:chOff x="208634" y="2140417"/>
            <a:chExt cx="7226710" cy="1169551"/>
          </a:xfrm>
        </p:grpSpPr>
        <p:sp>
          <p:nvSpPr>
            <p:cNvPr id="11" name="TextBox 10">
              <a:extLst>
                <a:ext uri="{FF2B5EF4-FFF2-40B4-BE49-F238E27FC236}">
                  <a16:creationId xmlns:a16="http://schemas.microsoft.com/office/drawing/2014/main" id="{D1A4F5AD-44BA-8C04-93CB-7A811AB948FF}"/>
                </a:ext>
              </a:extLst>
            </p:cNvPr>
            <p:cNvSpPr txBox="1"/>
            <p:nvPr/>
          </p:nvSpPr>
          <p:spPr>
            <a:xfrm>
              <a:off x="208634" y="2140417"/>
              <a:ext cx="7047573" cy="1169551"/>
            </a:xfrm>
            <a:prstGeom prst="rect">
              <a:avLst/>
            </a:prstGeom>
            <a:noFill/>
          </p:spPr>
          <p:txBody>
            <a:bodyPr wrap="square">
              <a:spAutoFit/>
            </a:bodyPr>
            <a:lstStyle/>
            <a:p>
              <a:r>
                <a:rPr lang="en-US" sz="1400" b="1" dirty="0">
                  <a:solidFill>
                    <a:srgbClr val="44546A"/>
                  </a:solidFill>
                </a:rPr>
                <a:t>Data Import</a:t>
              </a:r>
            </a:p>
            <a:p>
              <a:endParaRPr lang="en-US" sz="1400" b="1" dirty="0">
                <a:solidFill>
                  <a:srgbClr val="44546A"/>
                </a:solidFill>
              </a:endParaRPr>
            </a:p>
            <a:p>
              <a:pPr marL="285750" indent="-285750" algn="just">
                <a:buFont typeface="Arial" panose="020B0604020202020204" pitchFamily="34" charset="0"/>
                <a:buChar char="•"/>
              </a:pPr>
              <a:r>
                <a:rPr lang="en-US" sz="1400" dirty="0">
                  <a:solidFill>
                    <a:srgbClr val="44546A"/>
                  </a:solidFill>
                </a:rPr>
                <a:t>Moving transformed data into the target system.</a:t>
              </a:r>
            </a:p>
            <a:p>
              <a:pPr marL="285750" indent="-285750" algn="just">
                <a:buFont typeface="Arial" panose="020B0604020202020204" pitchFamily="34" charset="0"/>
                <a:buChar char="•"/>
              </a:pPr>
              <a:r>
                <a:rPr lang="en-US" sz="1400" dirty="0">
                  <a:solidFill>
                    <a:srgbClr val="44546A"/>
                  </a:solidFill>
                </a:rPr>
                <a:t>Can be done in batches or real-time.</a:t>
              </a:r>
            </a:p>
            <a:p>
              <a:pPr marL="285750" indent="-285750" algn="just">
                <a:buFont typeface="Arial" panose="020B0604020202020204" pitchFamily="34" charset="0"/>
                <a:buChar char="•"/>
              </a:pPr>
              <a:r>
                <a:rPr lang="en-US" sz="1400" dirty="0">
                  <a:solidFill>
                    <a:srgbClr val="44546A"/>
                  </a:solidFill>
                </a:rPr>
                <a:t>Important to maintain data integrity and system performance.</a:t>
              </a:r>
              <a:endParaRPr lang="en-US" sz="1400" b="1" dirty="0">
                <a:solidFill>
                  <a:srgbClr val="44546A"/>
                </a:solidFill>
              </a:endParaRPr>
            </a:p>
          </p:txBody>
        </p:sp>
        <p:cxnSp>
          <p:nvCxnSpPr>
            <p:cNvPr id="12" name="Straight Connector 11">
              <a:extLst>
                <a:ext uri="{FF2B5EF4-FFF2-40B4-BE49-F238E27FC236}">
                  <a16:creationId xmlns:a16="http://schemas.microsoft.com/office/drawing/2014/main" id="{9725D5C0-EC06-35D2-6DA4-7FB9CDB96816}"/>
                </a:ext>
              </a:extLst>
            </p:cNvPr>
            <p:cNvCxnSpPr/>
            <p:nvPr/>
          </p:nvCxnSpPr>
          <p:spPr>
            <a:xfrm>
              <a:off x="297124" y="2497393"/>
              <a:ext cx="713822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FCDA586-2606-5FA3-AA6A-DA683FB6AF4C}"/>
              </a:ext>
            </a:extLst>
          </p:cNvPr>
          <p:cNvGrpSpPr/>
          <p:nvPr/>
        </p:nvGrpSpPr>
        <p:grpSpPr>
          <a:xfrm>
            <a:off x="208634" y="3707438"/>
            <a:ext cx="7478041" cy="1169551"/>
            <a:chOff x="208634" y="2140417"/>
            <a:chExt cx="7226710" cy="1169551"/>
          </a:xfrm>
        </p:grpSpPr>
        <p:sp>
          <p:nvSpPr>
            <p:cNvPr id="9" name="TextBox 8">
              <a:extLst>
                <a:ext uri="{FF2B5EF4-FFF2-40B4-BE49-F238E27FC236}">
                  <a16:creationId xmlns:a16="http://schemas.microsoft.com/office/drawing/2014/main" id="{C4F5A369-2796-DFA7-5E46-B4B34C84023C}"/>
                </a:ext>
              </a:extLst>
            </p:cNvPr>
            <p:cNvSpPr txBox="1"/>
            <p:nvPr/>
          </p:nvSpPr>
          <p:spPr>
            <a:xfrm>
              <a:off x="208634" y="2140417"/>
              <a:ext cx="7047573" cy="1169551"/>
            </a:xfrm>
            <a:prstGeom prst="rect">
              <a:avLst/>
            </a:prstGeom>
            <a:noFill/>
          </p:spPr>
          <p:txBody>
            <a:bodyPr wrap="square">
              <a:spAutoFit/>
            </a:bodyPr>
            <a:lstStyle/>
            <a:p>
              <a:r>
                <a:rPr lang="en-US" sz="1400" b="1" dirty="0">
                  <a:solidFill>
                    <a:srgbClr val="44546A"/>
                  </a:solidFill>
                </a:rPr>
                <a:t>Data Indexing</a:t>
              </a:r>
            </a:p>
            <a:p>
              <a:endParaRPr lang="en-US" sz="1400" b="1" dirty="0">
                <a:solidFill>
                  <a:srgbClr val="44546A"/>
                </a:solidFill>
              </a:endParaRPr>
            </a:p>
            <a:p>
              <a:pPr marL="285750" indent="-285750" algn="just">
                <a:buFont typeface="Arial" panose="020B0604020202020204" pitchFamily="34" charset="0"/>
                <a:buChar char="•"/>
              </a:pPr>
              <a:r>
                <a:rPr lang="en-US" sz="1400" dirty="0">
                  <a:solidFill>
                    <a:srgbClr val="44546A"/>
                  </a:solidFill>
                </a:rPr>
                <a:t>Creating indexes on frequently queried columns or fields.</a:t>
              </a:r>
            </a:p>
            <a:p>
              <a:pPr marL="285750" indent="-285750" algn="just">
                <a:buFont typeface="Arial" panose="020B0604020202020204" pitchFamily="34" charset="0"/>
                <a:buChar char="•"/>
              </a:pPr>
              <a:r>
                <a:rPr lang="en-US" sz="1400" dirty="0">
                  <a:solidFill>
                    <a:srgbClr val="44546A"/>
                  </a:solidFill>
                </a:rPr>
                <a:t>Helps in efficient data retrieval.</a:t>
              </a:r>
            </a:p>
            <a:p>
              <a:pPr marL="285750" indent="-285750" algn="just">
                <a:buFont typeface="Arial" panose="020B0604020202020204" pitchFamily="34" charset="0"/>
                <a:buChar char="•"/>
              </a:pPr>
              <a:r>
                <a:rPr lang="en-US" sz="1400" dirty="0">
                  <a:solidFill>
                    <a:srgbClr val="44546A"/>
                  </a:solidFill>
                </a:rPr>
                <a:t>Type of indexing depends on the nature of data and target system.</a:t>
              </a:r>
              <a:endParaRPr lang="en-US" sz="1400" b="1" dirty="0">
                <a:solidFill>
                  <a:srgbClr val="44546A"/>
                </a:solidFill>
              </a:endParaRPr>
            </a:p>
          </p:txBody>
        </p:sp>
        <p:cxnSp>
          <p:nvCxnSpPr>
            <p:cNvPr id="10" name="Straight Connector 9">
              <a:extLst>
                <a:ext uri="{FF2B5EF4-FFF2-40B4-BE49-F238E27FC236}">
                  <a16:creationId xmlns:a16="http://schemas.microsoft.com/office/drawing/2014/main" id="{C48CF369-FB64-00F4-2602-A5958E889C35}"/>
                </a:ext>
              </a:extLst>
            </p:cNvPr>
            <p:cNvCxnSpPr/>
            <p:nvPr/>
          </p:nvCxnSpPr>
          <p:spPr>
            <a:xfrm>
              <a:off x="297124" y="2497393"/>
              <a:ext cx="713822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4A073909-B4FA-2BA2-454A-0FDA20A72183}"/>
              </a:ext>
            </a:extLst>
          </p:cNvPr>
          <p:cNvSpPr txBox="1"/>
          <p:nvPr/>
        </p:nvSpPr>
        <p:spPr>
          <a:xfrm>
            <a:off x="300202" y="1476963"/>
            <a:ext cx="8070127" cy="553998"/>
          </a:xfrm>
          <a:prstGeom prst="rect">
            <a:avLst/>
          </a:prstGeom>
          <a:noFill/>
        </p:spPr>
        <p:txBody>
          <a:bodyPr wrap="square">
            <a:spAutoFit/>
          </a:bodyPr>
          <a:lstStyle/>
          <a:p>
            <a:r>
              <a:rPr lang="en-US" sz="1600" b="1" dirty="0">
                <a:solidFill>
                  <a:srgbClr val="44546A"/>
                </a:solidFill>
              </a:rPr>
              <a:t>Data Loading: </a:t>
            </a:r>
            <a:r>
              <a:rPr lang="en-US" sz="1400" dirty="0">
                <a:solidFill>
                  <a:srgbClr val="44546A"/>
                </a:solidFill>
              </a:rPr>
              <a:t>is the process of moving the prepared and transformed data into a target destination such as a database, data warehouse, or a data lake.</a:t>
            </a:r>
          </a:p>
        </p:txBody>
      </p:sp>
      <p:pic>
        <p:nvPicPr>
          <p:cNvPr id="18" name="Picture 17">
            <a:extLst>
              <a:ext uri="{FF2B5EF4-FFF2-40B4-BE49-F238E27FC236}">
                <a16:creationId xmlns:a16="http://schemas.microsoft.com/office/drawing/2014/main" id="{BDB559A4-6B57-A18E-D567-1B82A2000AE6}"/>
              </a:ext>
            </a:extLst>
          </p:cNvPr>
          <p:cNvPicPr>
            <a:picLocks noChangeAspect="1"/>
          </p:cNvPicPr>
          <p:nvPr/>
        </p:nvPicPr>
        <p:blipFill>
          <a:blip r:embed="rId2">
            <a:duotone>
              <a:prstClr val="black"/>
              <a:schemeClr val="accent1">
                <a:tint val="45000"/>
                <a:satMod val="400000"/>
              </a:schemeClr>
            </a:duotone>
          </a:blip>
          <a:stretch>
            <a:fillRect/>
          </a:stretch>
        </p:blipFill>
        <p:spPr>
          <a:xfrm>
            <a:off x="7592876" y="633245"/>
            <a:ext cx="4836676" cy="4856023"/>
          </a:xfrm>
          <a:prstGeom prst="rect">
            <a:avLst/>
          </a:prstGeom>
        </p:spPr>
      </p:pic>
    </p:spTree>
    <p:extLst>
      <p:ext uri="{BB962C8B-B14F-4D97-AF65-F5344CB8AC3E}">
        <p14:creationId xmlns:p14="http://schemas.microsoft.com/office/powerpoint/2010/main" val="3721447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DBFB-7224-D2A8-D014-6B7A8D92B2DD}"/>
              </a:ext>
            </a:extLst>
          </p:cNvPr>
          <p:cNvSpPr>
            <a:spLocks noGrp="1"/>
          </p:cNvSpPr>
          <p:nvPr>
            <p:ph type="title"/>
          </p:nvPr>
        </p:nvSpPr>
        <p:spPr/>
        <p:txBody>
          <a:bodyPr/>
          <a:lstStyle/>
          <a:p>
            <a:r>
              <a:rPr lang="en-IN" dirty="0"/>
              <a:t>Data Ingestion Pipeline</a:t>
            </a:r>
            <a:endParaRPr lang="en-US" dirty="0"/>
          </a:p>
        </p:txBody>
      </p:sp>
      <p:sp>
        <p:nvSpPr>
          <p:cNvPr id="22" name="TextBox 21">
            <a:extLst>
              <a:ext uri="{FF2B5EF4-FFF2-40B4-BE49-F238E27FC236}">
                <a16:creationId xmlns:a16="http://schemas.microsoft.com/office/drawing/2014/main" id="{DC7C3F07-5FAC-CB53-8D57-B7B192EBB4F2}"/>
              </a:ext>
            </a:extLst>
          </p:cNvPr>
          <p:cNvSpPr txBox="1"/>
          <p:nvPr/>
        </p:nvSpPr>
        <p:spPr>
          <a:xfrm>
            <a:off x="208634" y="1486293"/>
            <a:ext cx="7703726" cy="553998"/>
          </a:xfrm>
          <a:prstGeom prst="rect">
            <a:avLst/>
          </a:prstGeom>
          <a:noFill/>
        </p:spPr>
        <p:txBody>
          <a:bodyPr wrap="square">
            <a:spAutoFit/>
          </a:bodyPr>
          <a:lstStyle/>
          <a:p>
            <a:r>
              <a:rPr lang="en-US" sz="1600" b="1" dirty="0">
                <a:solidFill>
                  <a:srgbClr val="44546A"/>
                </a:solidFill>
              </a:rPr>
              <a:t>Metadata Management: </a:t>
            </a:r>
            <a:r>
              <a:rPr lang="en-US" sz="1400" dirty="0">
                <a:solidFill>
                  <a:srgbClr val="44546A"/>
                </a:solidFill>
              </a:rPr>
              <a:t>Metadata management is the process of collecting, storing, and using metadata to make data more organized, useful, and accessible. </a:t>
            </a:r>
          </a:p>
        </p:txBody>
      </p:sp>
      <p:sp>
        <p:nvSpPr>
          <p:cNvPr id="23" name="TextBox 22">
            <a:extLst>
              <a:ext uri="{FF2B5EF4-FFF2-40B4-BE49-F238E27FC236}">
                <a16:creationId xmlns:a16="http://schemas.microsoft.com/office/drawing/2014/main" id="{628B822F-1002-D480-D428-96178E2301B9}"/>
              </a:ext>
            </a:extLst>
          </p:cNvPr>
          <p:cNvSpPr txBox="1"/>
          <p:nvPr/>
        </p:nvSpPr>
        <p:spPr>
          <a:xfrm>
            <a:off x="208634" y="2356543"/>
            <a:ext cx="7292674" cy="954107"/>
          </a:xfrm>
          <a:prstGeom prst="rect">
            <a:avLst/>
          </a:prstGeom>
          <a:noFill/>
        </p:spPr>
        <p:txBody>
          <a:bodyPr wrap="square">
            <a:spAutoFit/>
          </a:bodyPr>
          <a:lstStyle/>
          <a:p>
            <a:r>
              <a:rPr lang="en-US" sz="1400" b="1" dirty="0">
                <a:solidFill>
                  <a:srgbClr val="44546A"/>
                </a:solidFill>
              </a:rPr>
              <a:t>Metadata Collection</a:t>
            </a:r>
          </a:p>
          <a:p>
            <a:endParaRPr lang="en-US" sz="1400" b="1" dirty="0">
              <a:solidFill>
                <a:srgbClr val="44546A"/>
              </a:solidFill>
            </a:endParaRPr>
          </a:p>
          <a:p>
            <a:pPr algn="just"/>
            <a:r>
              <a:rPr lang="en-US" sz="1400" dirty="0">
                <a:solidFill>
                  <a:srgbClr val="44546A"/>
                </a:solidFill>
              </a:rPr>
              <a:t>Gathering metadata from various sources, which can include information about the data source, type, format, transformations applied, and collection time.</a:t>
            </a:r>
            <a:endParaRPr lang="en-US" sz="1400" b="1" dirty="0">
              <a:solidFill>
                <a:srgbClr val="44546A"/>
              </a:solidFill>
            </a:endParaRPr>
          </a:p>
        </p:txBody>
      </p:sp>
      <p:cxnSp>
        <p:nvCxnSpPr>
          <p:cNvPr id="24" name="Straight Connector 23">
            <a:extLst>
              <a:ext uri="{FF2B5EF4-FFF2-40B4-BE49-F238E27FC236}">
                <a16:creationId xmlns:a16="http://schemas.microsoft.com/office/drawing/2014/main" id="{551298BF-398C-8B3F-F934-AD1F63983F4F}"/>
              </a:ext>
            </a:extLst>
          </p:cNvPr>
          <p:cNvCxnSpPr/>
          <p:nvPr/>
        </p:nvCxnSpPr>
        <p:spPr>
          <a:xfrm>
            <a:off x="300202" y="2713519"/>
            <a:ext cx="73864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6C55E12-F365-45BA-876C-25C3CFE8E09E}"/>
              </a:ext>
            </a:extLst>
          </p:cNvPr>
          <p:cNvSpPr txBox="1"/>
          <p:nvPr/>
        </p:nvSpPr>
        <p:spPr>
          <a:xfrm>
            <a:off x="300201" y="3429000"/>
            <a:ext cx="7292674" cy="954107"/>
          </a:xfrm>
          <a:prstGeom prst="rect">
            <a:avLst/>
          </a:prstGeom>
          <a:noFill/>
        </p:spPr>
        <p:txBody>
          <a:bodyPr wrap="square">
            <a:spAutoFit/>
          </a:bodyPr>
          <a:lstStyle/>
          <a:p>
            <a:r>
              <a:rPr lang="en-US" sz="1400" b="1" dirty="0">
                <a:solidFill>
                  <a:srgbClr val="44546A"/>
                </a:solidFill>
              </a:rPr>
              <a:t>Metadata Storage</a:t>
            </a:r>
          </a:p>
          <a:p>
            <a:endParaRPr lang="en-US" sz="1400" b="1" dirty="0">
              <a:solidFill>
                <a:srgbClr val="44546A"/>
              </a:solidFill>
            </a:endParaRPr>
          </a:p>
          <a:p>
            <a:pPr algn="just"/>
            <a:r>
              <a:rPr lang="en-US" sz="1400" dirty="0">
                <a:solidFill>
                  <a:srgbClr val="44546A"/>
                </a:solidFill>
              </a:rPr>
              <a:t>Storing the collected metadata in a structured and organized manner, often in a metadata repository like a database, file system, or specialized system.</a:t>
            </a:r>
            <a:endParaRPr lang="en-US" sz="1400" b="1" dirty="0">
              <a:solidFill>
                <a:srgbClr val="44546A"/>
              </a:solidFill>
            </a:endParaRPr>
          </a:p>
        </p:txBody>
      </p:sp>
      <p:cxnSp>
        <p:nvCxnSpPr>
          <p:cNvPr id="20" name="Straight Connector 19">
            <a:extLst>
              <a:ext uri="{FF2B5EF4-FFF2-40B4-BE49-F238E27FC236}">
                <a16:creationId xmlns:a16="http://schemas.microsoft.com/office/drawing/2014/main" id="{776A50B8-6F08-7803-8A9D-8B44BA5FBEBF}"/>
              </a:ext>
            </a:extLst>
          </p:cNvPr>
          <p:cNvCxnSpPr/>
          <p:nvPr/>
        </p:nvCxnSpPr>
        <p:spPr>
          <a:xfrm>
            <a:off x="300202" y="3884024"/>
            <a:ext cx="73864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71F95E-FF98-DC2D-09C4-D6DA38EADD8B}"/>
              </a:ext>
            </a:extLst>
          </p:cNvPr>
          <p:cNvSpPr txBox="1"/>
          <p:nvPr/>
        </p:nvSpPr>
        <p:spPr>
          <a:xfrm>
            <a:off x="208633" y="4692961"/>
            <a:ext cx="7292674" cy="954107"/>
          </a:xfrm>
          <a:prstGeom prst="rect">
            <a:avLst/>
          </a:prstGeom>
          <a:noFill/>
        </p:spPr>
        <p:txBody>
          <a:bodyPr wrap="square">
            <a:spAutoFit/>
          </a:bodyPr>
          <a:lstStyle/>
          <a:p>
            <a:r>
              <a:rPr lang="en-US" sz="1400" b="1" dirty="0">
                <a:solidFill>
                  <a:srgbClr val="44546A"/>
                </a:solidFill>
              </a:rPr>
              <a:t>Metadata Usage</a:t>
            </a:r>
          </a:p>
          <a:p>
            <a:endParaRPr lang="en-US" sz="1400" b="1" dirty="0">
              <a:solidFill>
                <a:srgbClr val="44546A"/>
              </a:solidFill>
            </a:endParaRPr>
          </a:p>
          <a:p>
            <a:pPr algn="just"/>
            <a:r>
              <a:rPr lang="en-US" sz="1400" dirty="0">
                <a:solidFill>
                  <a:srgbClr val="44546A"/>
                </a:solidFill>
              </a:rPr>
              <a:t>Metadata usage involves utilizing the collected and stored metadata for data lineage, cataloging, governance, and integration.</a:t>
            </a:r>
            <a:endParaRPr lang="en-US" sz="1400" b="1" dirty="0">
              <a:solidFill>
                <a:srgbClr val="44546A"/>
              </a:solidFill>
            </a:endParaRPr>
          </a:p>
        </p:txBody>
      </p:sp>
      <p:cxnSp>
        <p:nvCxnSpPr>
          <p:cNvPr id="18" name="Straight Connector 17">
            <a:extLst>
              <a:ext uri="{FF2B5EF4-FFF2-40B4-BE49-F238E27FC236}">
                <a16:creationId xmlns:a16="http://schemas.microsoft.com/office/drawing/2014/main" id="{33576FC8-3760-0666-7C65-2BEC0E06DD72}"/>
              </a:ext>
            </a:extLst>
          </p:cNvPr>
          <p:cNvCxnSpPr/>
          <p:nvPr/>
        </p:nvCxnSpPr>
        <p:spPr>
          <a:xfrm>
            <a:off x="300201" y="5049937"/>
            <a:ext cx="738647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F6752206-EC4A-98D8-578C-ABCA00E75E26}"/>
              </a:ext>
            </a:extLst>
          </p:cNvPr>
          <p:cNvPicPr>
            <a:picLocks noChangeAspect="1"/>
          </p:cNvPicPr>
          <p:nvPr/>
        </p:nvPicPr>
        <p:blipFill>
          <a:blip r:embed="rId2">
            <a:duotone>
              <a:prstClr val="black"/>
              <a:schemeClr val="accent1">
                <a:tint val="45000"/>
                <a:satMod val="400000"/>
              </a:schemeClr>
            </a:duotone>
          </a:blip>
          <a:stretch>
            <a:fillRect/>
          </a:stretch>
        </p:blipFill>
        <p:spPr>
          <a:xfrm>
            <a:off x="7912360" y="879331"/>
            <a:ext cx="3948507" cy="3964301"/>
          </a:xfrm>
          <a:prstGeom prst="rect">
            <a:avLst/>
          </a:prstGeom>
        </p:spPr>
      </p:pic>
    </p:spTree>
    <p:extLst>
      <p:ext uri="{BB962C8B-B14F-4D97-AF65-F5344CB8AC3E}">
        <p14:creationId xmlns:p14="http://schemas.microsoft.com/office/powerpoint/2010/main" val="980390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500"/>
                                        <p:tgtEl>
                                          <p:spTgt spid="23">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xEl>
                                              <p:pRg st="2" end="2"/>
                                            </p:txEl>
                                          </p:spTgt>
                                        </p:tgtEl>
                                        <p:attrNameLst>
                                          <p:attrName>style.visibility</p:attrName>
                                        </p:attrNameLst>
                                      </p:cBhvr>
                                      <p:to>
                                        <p:strVal val="visible"/>
                                      </p:to>
                                    </p:set>
                                    <p:animEffect transition="in" filter="fade">
                                      <p:cBhvr>
                                        <p:cTn id="31" dur="500"/>
                                        <p:tgtEl>
                                          <p:spTgt spid="2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500"/>
                                        <p:tgtEl>
                                          <p:spTgt spid="19">
                                            <p:txEl>
                                              <p:pRg st="0" end="0"/>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9">
                                            <p:txEl>
                                              <p:pRg st="2" end="2"/>
                                            </p:txEl>
                                          </p:spTgt>
                                        </p:tgtEl>
                                        <p:attrNameLst>
                                          <p:attrName>style.visibility</p:attrName>
                                        </p:attrNameLst>
                                      </p:cBhvr>
                                      <p:to>
                                        <p:strVal val="visible"/>
                                      </p:to>
                                    </p:set>
                                    <p:animEffect transition="in" filter="fade">
                                      <p:cBhvr>
                                        <p:cTn id="45" dur="500"/>
                                        <p:tgtEl>
                                          <p:spTgt spid="19">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fade">
                                      <p:cBhvr>
                                        <p:cTn id="50" dur="500"/>
                                        <p:tgtEl>
                                          <p:spTgt spid="17">
                                            <p:txEl>
                                              <p:pRg st="0" end="0"/>
                                            </p:txEl>
                                          </p:spTgt>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7">
                                            <p:txEl>
                                              <p:pRg st="2" end="2"/>
                                            </p:txEl>
                                          </p:spTgt>
                                        </p:tgtEl>
                                        <p:attrNameLst>
                                          <p:attrName>style.visibility</p:attrName>
                                        </p:attrNameLst>
                                      </p:cBhvr>
                                      <p:to>
                                        <p:strVal val="visible"/>
                                      </p:to>
                                    </p:set>
                                    <p:animEffect transition="in" filter="fade">
                                      <p:cBhvr>
                                        <p:cTn id="59"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3593-4310-9BD7-2FF4-83A2CBD41A9E}"/>
              </a:ext>
            </a:extLst>
          </p:cNvPr>
          <p:cNvSpPr>
            <a:spLocks noGrp="1"/>
          </p:cNvSpPr>
          <p:nvPr>
            <p:ph type="title"/>
          </p:nvPr>
        </p:nvSpPr>
        <p:spPr/>
        <p:txBody>
          <a:bodyPr/>
          <a:lstStyle/>
          <a:p>
            <a:r>
              <a:rPr lang="en-US" dirty="0"/>
              <a:t>ETL vs ELT</a:t>
            </a:r>
          </a:p>
        </p:txBody>
      </p:sp>
      <p:grpSp>
        <p:nvGrpSpPr>
          <p:cNvPr id="58" name="Group 57">
            <a:extLst>
              <a:ext uri="{FF2B5EF4-FFF2-40B4-BE49-F238E27FC236}">
                <a16:creationId xmlns:a16="http://schemas.microsoft.com/office/drawing/2014/main" id="{E592701D-FCD1-AB86-C0AE-1357633F43ED}"/>
              </a:ext>
            </a:extLst>
          </p:cNvPr>
          <p:cNvGrpSpPr/>
          <p:nvPr/>
        </p:nvGrpSpPr>
        <p:grpSpPr>
          <a:xfrm>
            <a:off x="3153007" y="984074"/>
            <a:ext cx="5885986" cy="2055845"/>
            <a:chOff x="1386958" y="1787641"/>
            <a:chExt cx="5885986" cy="2055845"/>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04383852-5F19-67B2-2EA2-2D9D003DD68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89605" y="2162502"/>
              <a:ext cx="1282854" cy="1282854"/>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E2BAB3BE-8E94-A0D0-02BA-5B086EEDEF9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89376" y="1889573"/>
              <a:ext cx="1483568" cy="1483568"/>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CEF88DB8-8802-8EC4-C2D6-CA4F3FE225B2}"/>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86958" y="1787641"/>
              <a:ext cx="1685730" cy="1685730"/>
            </a:xfrm>
            <a:prstGeom prst="rect">
              <a:avLst/>
            </a:prstGeom>
          </p:spPr>
        </p:pic>
        <p:sp>
          <p:nvSpPr>
            <p:cNvPr id="44" name="TextBox 43">
              <a:extLst>
                <a:ext uri="{FF2B5EF4-FFF2-40B4-BE49-F238E27FC236}">
                  <a16:creationId xmlns:a16="http://schemas.microsoft.com/office/drawing/2014/main" id="{D53D5176-46DE-6C57-143E-9401BE5116C1}"/>
                </a:ext>
              </a:extLst>
            </p:cNvPr>
            <p:cNvSpPr txBox="1"/>
            <p:nvPr/>
          </p:nvSpPr>
          <p:spPr>
            <a:xfrm>
              <a:off x="1658151" y="3429000"/>
              <a:ext cx="1070956" cy="379656"/>
            </a:xfrm>
            <a:prstGeom prst="rect">
              <a:avLst/>
            </a:prstGeom>
            <a:noFill/>
          </p:spPr>
          <p:txBody>
            <a:bodyPr wrap="square" rtlCol="0">
              <a:spAutoFit/>
            </a:bodyPr>
            <a:lstStyle/>
            <a:p>
              <a:r>
                <a:rPr lang="en-US" dirty="0">
                  <a:solidFill>
                    <a:srgbClr val="44546A"/>
                  </a:solidFill>
                </a:rPr>
                <a:t>Extract</a:t>
              </a:r>
              <a:r>
                <a:rPr lang="en-US" dirty="0"/>
                <a:t> </a:t>
              </a:r>
            </a:p>
          </p:txBody>
        </p:sp>
        <p:sp>
          <p:nvSpPr>
            <p:cNvPr id="52" name="TextBox 51">
              <a:extLst>
                <a:ext uri="{FF2B5EF4-FFF2-40B4-BE49-F238E27FC236}">
                  <a16:creationId xmlns:a16="http://schemas.microsoft.com/office/drawing/2014/main" id="{2ADE654F-28B4-E424-9DFC-B98CF87E2CC5}"/>
                </a:ext>
              </a:extLst>
            </p:cNvPr>
            <p:cNvSpPr txBox="1"/>
            <p:nvPr/>
          </p:nvSpPr>
          <p:spPr>
            <a:xfrm>
              <a:off x="3801000" y="3445356"/>
              <a:ext cx="1282854" cy="379656"/>
            </a:xfrm>
            <a:prstGeom prst="rect">
              <a:avLst/>
            </a:prstGeom>
            <a:noFill/>
          </p:spPr>
          <p:txBody>
            <a:bodyPr wrap="square" rtlCol="0">
              <a:spAutoFit/>
            </a:bodyPr>
            <a:lstStyle/>
            <a:p>
              <a:r>
                <a:rPr lang="en-US" dirty="0">
                  <a:solidFill>
                    <a:srgbClr val="44546A"/>
                  </a:solidFill>
                </a:rPr>
                <a:t>Transform</a:t>
              </a:r>
              <a:r>
                <a:rPr lang="en-US" dirty="0"/>
                <a:t> </a:t>
              </a:r>
            </a:p>
          </p:txBody>
        </p:sp>
        <p:sp>
          <p:nvSpPr>
            <p:cNvPr id="54" name="TextBox 53">
              <a:extLst>
                <a:ext uri="{FF2B5EF4-FFF2-40B4-BE49-F238E27FC236}">
                  <a16:creationId xmlns:a16="http://schemas.microsoft.com/office/drawing/2014/main" id="{FBE70785-5FF8-8361-F494-5CE87521D73C}"/>
                </a:ext>
              </a:extLst>
            </p:cNvPr>
            <p:cNvSpPr txBox="1"/>
            <p:nvPr/>
          </p:nvSpPr>
          <p:spPr>
            <a:xfrm>
              <a:off x="6201988" y="3463830"/>
              <a:ext cx="1070956" cy="379656"/>
            </a:xfrm>
            <a:prstGeom prst="rect">
              <a:avLst/>
            </a:prstGeom>
            <a:noFill/>
          </p:spPr>
          <p:txBody>
            <a:bodyPr wrap="square" rtlCol="0">
              <a:spAutoFit/>
            </a:bodyPr>
            <a:lstStyle/>
            <a:p>
              <a:r>
                <a:rPr lang="en-US" dirty="0">
                  <a:solidFill>
                    <a:srgbClr val="44546A"/>
                  </a:solidFill>
                </a:rPr>
                <a:t>Load</a:t>
              </a:r>
              <a:r>
                <a:rPr lang="en-US" dirty="0"/>
                <a:t> </a:t>
              </a:r>
            </a:p>
          </p:txBody>
        </p:sp>
      </p:grpSp>
      <p:grpSp>
        <p:nvGrpSpPr>
          <p:cNvPr id="57" name="Group 56">
            <a:extLst>
              <a:ext uri="{FF2B5EF4-FFF2-40B4-BE49-F238E27FC236}">
                <a16:creationId xmlns:a16="http://schemas.microsoft.com/office/drawing/2014/main" id="{5D71FC6B-798D-FCF1-5FA7-58A3E2B11218}"/>
              </a:ext>
            </a:extLst>
          </p:cNvPr>
          <p:cNvGrpSpPr/>
          <p:nvPr/>
        </p:nvGrpSpPr>
        <p:grpSpPr>
          <a:xfrm>
            <a:off x="3169336" y="4031854"/>
            <a:ext cx="5853328" cy="2113097"/>
            <a:chOff x="1386958" y="3843486"/>
            <a:chExt cx="5853328" cy="2113097"/>
          </a:xfrm>
        </p:grpSpPr>
        <p:pic>
          <p:nvPicPr>
            <p:cNvPr id="33" name="Picture 32" descr="A black background with a black square&#10;&#10;Description automatically generated with medium confidence">
              <a:extLst>
                <a:ext uri="{FF2B5EF4-FFF2-40B4-BE49-F238E27FC236}">
                  <a16:creationId xmlns:a16="http://schemas.microsoft.com/office/drawing/2014/main" id="{CF2762B0-9449-1BED-53ED-50F52413BFB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86958" y="3843486"/>
              <a:ext cx="1685730" cy="1685730"/>
            </a:xfrm>
            <a:prstGeom prst="rect">
              <a:avLst/>
            </a:prstGeom>
          </p:spPr>
        </p:pic>
        <p:pic>
          <p:nvPicPr>
            <p:cNvPr id="34" name="Picture 33" descr="A black background with a black square&#10;&#10;Description automatically generated with medium confidence">
              <a:extLst>
                <a:ext uri="{FF2B5EF4-FFF2-40B4-BE49-F238E27FC236}">
                  <a16:creationId xmlns:a16="http://schemas.microsoft.com/office/drawing/2014/main" id="{87703823-2DCD-87FC-F3BE-6D4E26DEC39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908043" y="4246362"/>
              <a:ext cx="1282854" cy="1282854"/>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196F0574-7985-5978-1DED-FB4251329E71}"/>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74718" y="4004194"/>
              <a:ext cx="1712628" cy="1712628"/>
            </a:xfrm>
            <a:prstGeom prst="rect">
              <a:avLst/>
            </a:prstGeom>
          </p:spPr>
        </p:pic>
        <p:sp>
          <p:nvSpPr>
            <p:cNvPr id="45" name="TextBox 44">
              <a:extLst>
                <a:ext uri="{FF2B5EF4-FFF2-40B4-BE49-F238E27FC236}">
                  <a16:creationId xmlns:a16="http://schemas.microsoft.com/office/drawing/2014/main" id="{858D988E-B45A-5A52-DA82-12AFD15857FA}"/>
                </a:ext>
              </a:extLst>
            </p:cNvPr>
            <p:cNvSpPr txBox="1"/>
            <p:nvPr/>
          </p:nvSpPr>
          <p:spPr>
            <a:xfrm>
              <a:off x="1669129" y="5576927"/>
              <a:ext cx="1070956" cy="379656"/>
            </a:xfrm>
            <a:prstGeom prst="rect">
              <a:avLst/>
            </a:prstGeom>
            <a:noFill/>
          </p:spPr>
          <p:txBody>
            <a:bodyPr wrap="square" rtlCol="0">
              <a:spAutoFit/>
            </a:bodyPr>
            <a:lstStyle/>
            <a:p>
              <a:r>
                <a:rPr lang="en-US" dirty="0">
                  <a:solidFill>
                    <a:srgbClr val="44546A"/>
                  </a:solidFill>
                </a:rPr>
                <a:t>Extract</a:t>
              </a:r>
              <a:r>
                <a:rPr lang="en-US" dirty="0"/>
                <a:t> </a:t>
              </a:r>
            </a:p>
          </p:txBody>
        </p:sp>
        <p:sp>
          <p:nvSpPr>
            <p:cNvPr id="55" name="TextBox 54">
              <a:extLst>
                <a:ext uri="{FF2B5EF4-FFF2-40B4-BE49-F238E27FC236}">
                  <a16:creationId xmlns:a16="http://schemas.microsoft.com/office/drawing/2014/main" id="{AEAE0BA0-7110-9D46-EF67-5C366E7D1920}"/>
                </a:ext>
              </a:extLst>
            </p:cNvPr>
            <p:cNvSpPr txBox="1"/>
            <p:nvPr/>
          </p:nvSpPr>
          <p:spPr>
            <a:xfrm>
              <a:off x="5957432" y="5575467"/>
              <a:ext cx="1282854" cy="379656"/>
            </a:xfrm>
            <a:prstGeom prst="rect">
              <a:avLst/>
            </a:prstGeom>
            <a:noFill/>
          </p:spPr>
          <p:txBody>
            <a:bodyPr wrap="square" rtlCol="0">
              <a:spAutoFit/>
            </a:bodyPr>
            <a:lstStyle/>
            <a:p>
              <a:r>
                <a:rPr lang="en-US" dirty="0">
                  <a:solidFill>
                    <a:srgbClr val="44546A"/>
                  </a:solidFill>
                </a:rPr>
                <a:t>Transform</a:t>
              </a:r>
              <a:r>
                <a:rPr lang="en-US" dirty="0"/>
                <a:t> </a:t>
              </a:r>
            </a:p>
          </p:txBody>
        </p:sp>
        <p:sp>
          <p:nvSpPr>
            <p:cNvPr id="56" name="TextBox 55">
              <a:extLst>
                <a:ext uri="{FF2B5EF4-FFF2-40B4-BE49-F238E27FC236}">
                  <a16:creationId xmlns:a16="http://schemas.microsoft.com/office/drawing/2014/main" id="{9D6DFA0E-91A2-5489-E464-28228A7655CA}"/>
                </a:ext>
              </a:extLst>
            </p:cNvPr>
            <p:cNvSpPr txBox="1"/>
            <p:nvPr/>
          </p:nvSpPr>
          <p:spPr>
            <a:xfrm>
              <a:off x="4088858" y="5575467"/>
              <a:ext cx="1070956" cy="379656"/>
            </a:xfrm>
            <a:prstGeom prst="rect">
              <a:avLst/>
            </a:prstGeom>
            <a:noFill/>
          </p:spPr>
          <p:txBody>
            <a:bodyPr wrap="square" rtlCol="0">
              <a:spAutoFit/>
            </a:bodyPr>
            <a:lstStyle/>
            <a:p>
              <a:r>
                <a:rPr lang="en-US" dirty="0">
                  <a:solidFill>
                    <a:srgbClr val="44546A"/>
                  </a:solidFill>
                </a:rPr>
                <a:t>Load</a:t>
              </a:r>
              <a:r>
                <a:rPr lang="en-US" dirty="0"/>
                <a:t> </a:t>
              </a:r>
            </a:p>
          </p:txBody>
        </p:sp>
      </p:grpSp>
      <p:pic>
        <p:nvPicPr>
          <p:cNvPr id="59" name="Picture 58">
            <a:extLst>
              <a:ext uri="{FF2B5EF4-FFF2-40B4-BE49-F238E27FC236}">
                <a16:creationId xmlns:a16="http://schemas.microsoft.com/office/drawing/2014/main" id="{41A71A2A-2CFA-86CA-BBAD-4F99DCB5D235}"/>
              </a:ext>
            </a:extLst>
          </p:cNvPr>
          <p:cNvPicPr>
            <a:picLocks noChangeAspect="1"/>
          </p:cNvPicPr>
          <p:nvPr/>
        </p:nvPicPr>
        <p:blipFill>
          <a:blip r:embed="rId6">
            <a:biLevel thresh="75000"/>
          </a:blip>
          <a:stretch>
            <a:fillRect/>
          </a:stretch>
        </p:blipFill>
        <p:spPr>
          <a:xfrm>
            <a:off x="5792742" y="3200387"/>
            <a:ext cx="831467" cy="831467"/>
          </a:xfrm>
          <a:prstGeom prst="rect">
            <a:avLst/>
          </a:prstGeom>
        </p:spPr>
      </p:pic>
    </p:spTree>
    <p:extLst>
      <p:ext uri="{BB962C8B-B14F-4D97-AF65-F5344CB8AC3E}">
        <p14:creationId xmlns:p14="http://schemas.microsoft.com/office/powerpoint/2010/main" val="3980544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CE01-F108-9F0C-F7F1-D1BFCEF27C76}"/>
              </a:ext>
            </a:extLst>
          </p:cNvPr>
          <p:cNvSpPr>
            <a:spLocks noGrp="1"/>
          </p:cNvSpPr>
          <p:nvPr>
            <p:ph type="title"/>
          </p:nvPr>
        </p:nvSpPr>
        <p:spPr/>
        <p:txBody>
          <a:bodyPr/>
          <a:lstStyle/>
          <a:p>
            <a:r>
              <a:rPr lang="en-US" dirty="0"/>
              <a:t>ETL vs ELT</a:t>
            </a:r>
          </a:p>
        </p:txBody>
      </p:sp>
      <p:sp>
        <p:nvSpPr>
          <p:cNvPr id="13" name="TextBox 12">
            <a:extLst>
              <a:ext uri="{FF2B5EF4-FFF2-40B4-BE49-F238E27FC236}">
                <a16:creationId xmlns:a16="http://schemas.microsoft.com/office/drawing/2014/main" id="{F5FCCBC7-E2A3-5140-3976-2194CF053F4F}"/>
              </a:ext>
            </a:extLst>
          </p:cNvPr>
          <p:cNvSpPr txBox="1"/>
          <p:nvPr/>
        </p:nvSpPr>
        <p:spPr>
          <a:xfrm>
            <a:off x="3463988" y="1506789"/>
            <a:ext cx="842085" cy="379656"/>
          </a:xfrm>
          <a:prstGeom prst="rect">
            <a:avLst/>
          </a:prstGeom>
          <a:noFill/>
        </p:spPr>
        <p:txBody>
          <a:bodyPr wrap="square">
            <a:spAutoFit/>
          </a:bodyPr>
          <a:lstStyle/>
          <a:p>
            <a:r>
              <a:rPr lang="en-US" b="1" i="0" dirty="0">
                <a:solidFill>
                  <a:srgbClr val="44546A"/>
                </a:solidFill>
                <a:effectLst/>
                <a:latin typeface="+mj-lt"/>
              </a:rPr>
              <a:t>ETL</a:t>
            </a:r>
            <a:endParaRPr lang="en-US" b="1" dirty="0">
              <a:solidFill>
                <a:srgbClr val="44546A"/>
              </a:solidFill>
              <a:latin typeface="+mj-lt"/>
            </a:endParaRPr>
          </a:p>
        </p:txBody>
      </p:sp>
      <p:sp>
        <p:nvSpPr>
          <p:cNvPr id="14" name="TextBox 13">
            <a:extLst>
              <a:ext uri="{FF2B5EF4-FFF2-40B4-BE49-F238E27FC236}">
                <a16:creationId xmlns:a16="http://schemas.microsoft.com/office/drawing/2014/main" id="{87655962-C9CB-6DC0-BA32-BAA4860E411D}"/>
              </a:ext>
            </a:extLst>
          </p:cNvPr>
          <p:cNvSpPr txBox="1"/>
          <p:nvPr/>
        </p:nvSpPr>
        <p:spPr>
          <a:xfrm>
            <a:off x="8785159" y="1439813"/>
            <a:ext cx="842085" cy="379656"/>
          </a:xfrm>
          <a:prstGeom prst="rect">
            <a:avLst/>
          </a:prstGeom>
          <a:noFill/>
        </p:spPr>
        <p:txBody>
          <a:bodyPr wrap="square">
            <a:spAutoFit/>
          </a:bodyPr>
          <a:lstStyle/>
          <a:p>
            <a:r>
              <a:rPr lang="en-US" b="1" i="0" dirty="0">
                <a:solidFill>
                  <a:srgbClr val="44546A"/>
                </a:solidFill>
                <a:effectLst/>
                <a:latin typeface="+mj-lt"/>
              </a:rPr>
              <a:t>ELT</a:t>
            </a:r>
            <a:endParaRPr lang="en-US" b="1" dirty="0">
              <a:solidFill>
                <a:srgbClr val="44546A"/>
              </a:solidFill>
              <a:latin typeface="+mj-lt"/>
            </a:endParaRPr>
          </a:p>
        </p:txBody>
      </p:sp>
      <p:sp>
        <p:nvSpPr>
          <p:cNvPr id="24" name="TextBox 23">
            <a:extLst>
              <a:ext uri="{FF2B5EF4-FFF2-40B4-BE49-F238E27FC236}">
                <a16:creationId xmlns:a16="http://schemas.microsoft.com/office/drawing/2014/main" id="{83984C7F-D7B1-C5A6-B8D4-51A00AD64854}"/>
              </a:ext>
            </a:extLst>
          </p:cNvPr>
          <p:cNvSpPr txBox="1"/>
          <p:nvPr/>
        </p:nvSpPr>
        <p:spPr>
          <a:xfrm>
            <a:off x="114247" y="2486430"/>
            <a:ext cx="1804750" cy="461665"/>
          </a:xfrm>
          <a:prstGeom prst="rect">
            <a:avLst/>
          </a:prstGeom>
          <a:noFill/>
        </p:spPr>
        <p:txBody>
          <a:bodyPr wrap="square">
            <a:spAutoFit/>
          </a:bodyPr>
          <a:lstStyle/>
          <a:p>
            <a:pPr algn="r"/>
            <a:r>
              <a:rPr lang="en-US" sz="1200" b="1" dirty="0">
                <a:solidFill>
                  <a:srgbClr val="44546A"/>
                </a:solidFill>
              </a:rPr>
              <a:t>Processing </a:t>
            </a:r>
          </a:p>
          <a:p>
            <a:pPr algn="r"/>
            <a:r>
              <a:rPr lang="en-US" sz="1200" b="1" dirty="0">
                <a:solidFill>
                  <a:srgbClr val="44546A"/>
                </a:solidFill>
              </a:rPr>
              <a:t>Location</a:t>
            </a:r>
          </a:p>
        </p:txBody>
      </p:sp>
      <p:sp>
        <p:nvSpPr>
          <p:cNvPr id="30" name="TextBox 29">
            <a:extLst>
              <a:ext uri="{FF2B5EF4-FFF2-40B4-BE49-F238E27FC236}">
                <a16:creationId xmlns:a16="http://schemas.microsoft.com/office/drawing/2014/main" id="{7EAE81A8-AD3C-7A9C-CCBD-EC9A84D8E3EF}"/>
              </a:ext>
            </a:extLst>
          </p:cNvPr>
          <p:cNvSpPr txBox="1"/>
          <p:nvPr/>
        </p:nvSpPr>
        <p:spPr>
          <a:xfrm>
            <a:off x="114247" y="3114690"/>
            <a:ext cx="1804750" cy="461665"/>
          </a:xfrm>
          <a:prstGeom prst="rect">
            <a:avLst/>
          </a:prstGeom>
          <a:noFill/>
        </p:spPr>
        <p:txBody>
          <a:bodyPr wrap="square">
            <a:spAutoFit/>
          </a:bodyPr>
          <a:lstStyle/>
          <a:p>
            <a:pPr algn="r"/>
            <a:r>
              <a:rPr lang="en-US" sz="1200" b="1" dirty="0">
                <a:solidFill>
                  <a:srgbClr val="44546A"/>
                </a:solidFill>
              </a:rPr>
              <a:t>Complexity and Processing Time</a:t>
            </a:r>
          </a:p>
        </p:txBody>
      </p:sp>
      <p:sp>
        <p:nvSpPr>
          <p:cNvPr id="22" name="TextBox 21">
            <a:extLst>
              <a:ext uri="{FF2B5EF4-FFF2-40B4-BE49-F238E27FC236}">
                <a16:creationId xmlns:a16="http://schemas.microsoft.com/office/drawing/2014/main" id="{564DEAC6-8282-DB45-1E2F-AC8A5C3C7445}"/>
              </a:ext>
            </a:extLst>
          </p:cNvPr>
          <p:cNvSpPr txBox="1"/>
          <p:nvPr/>
        </p:nvSpPr>
        <p:spPr>
          <a:xfrm>
            <a:off x="223939" y="2076746"/>
            <a:ext cx="1704387" cy="276999"/>
          </a:xfrm>
          <a:prstGeom prst="rect">
            <a:avLst/>
          </a:prstGeom>
          <a:noFill/>
        </p:spPr>
        <p:txBody>
          <a:bodyPr wrap="square">
            <a:spAutoFit/>
          </a:bodyPr>
          <a:lstStyle/>
          <a:p>
            <a:pPr algn="r"/>
            <a:r>
              <a:rPr lang="en-US" sz="1200" b="1" dirty="0">
                <a:solidFill>
                  <a:srgbClr val="44546A"/>
                </a:solidFill>
              </a:rPr>
              <a:t>Order of Operations</a:t>
            </a:r>
            <a:endParaRPr lang="en-US" sz="1200" b="1" dirty="0"/>
          </a:p>
        </p:txBody>
      </p:sp>
      <p:cxnSp>
        <p:nvCxnSpPr>
          <p:cNvPr id="5" name="Straight Connector 4">
            <a:extLst>
              <a:ext uri="{FF2B5EF4-FFF2-40B4-BE49-F238E27FC236}">
                <a16:creationId xmlns:a16="http://schemas.microsoft.com/office/drawing/2014/main" id="{31284EE3-047F-3070-E52C-653996FA450D}"/>
              </a:ext>
            </a:extLst>
          </p:cNvPr>
          <p:cNvCxnSpPr>
            <a:cxnSpLocks/>
          </p:cNvCxnSpPr>
          <p:nvPr/>
        </p:nvCxnSpPr>
        <p:spPr>
          <a:xfrm>
            <a:off x="6628157" y="1996750"/>
            <a:ext cx="40108" cy="42805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D7852F-44FE-6571-0960-B3ACB4BCB98A}"/>
              </a:ext>
            </a:extLst>
          </p:cNvPr>
          <p:cNvCxnSpPr>
            <a:cxnSpLocks/>
          </p:cNvCxnSpPr>
          <p:nvPr/>
        </p:nvCxnSpPr>
        <p:spPr>
          <a:xfrm flipH="1">
            <a:off x="339595" y="1996751"/>
            <a:ext cx="1151028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EAE4DA1-CBF0-1158-05AE-80E2BC6F7CCF}"/>
              </a:ext>
            </a:extLst>
          </p:cNvPr>
          <p:cNvCxnSpPr>
            <a:cxnSpLocks/>
          </p:cNvCxnSpPr>
          <p:nvPr/>
        </p:nvCxnSpPr>
        <p:spPr>
          <a:xfrm>
            <a:off x="1928326" y="1996751"/>
            <a:ext cx="13999" cy="428056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AFF730-780B-8253-A460-5A313E5FC467}"/>
              </a:ext>
            </a:extLst>
          </p:cNvPr>
          <p:cNvSpPr txBox="1"/>
          <p:nvPr/>
        </p:nvSpPr>
        <p:spPr>
          <a:xfrm>
            <a:off x="1928326" y="2045372"/>
            <a:ext cx="4708846" cy="276999"/>
          </a:xfrm>
          <a:prstGeom prst="rect">
            <a:avLst/>
          </a:prstGeom>
          <a:noFill/>
        </p:spPr>
        <p:txBody>
          <a:bodyPr wrap="square">
            <a:spAutoFit/>
          </a:bodyPr>
          <a:lstStyle/>
          <a:p>
            <a:pPr algn="ctr"/>
            <a:r>
              <a:rPr lang="en-US" sz="1200" dirty="0">
                <a:solidFill>
                  <a:srgbClr val="44546A"/>
                </a:solidFill>
              </a:rPr>
              <a:t>Extract -&gt; Transform -&gt; Load</a:t>
            </a:r>
            <a:endParaRPr lang="en-US" sz="1200" dirty="0"/>
          </a:p>
        </p:txBody>
      </p:sp>
      <p:sp>
        <p:nvSpPr>
          <p:cNvPr id="19" name="TextBox 18">
            <a:extLst>
              <a:ext uri="{FF2B5EF4-FFF2-40B4-BE49-F238E27FC236}">
                <a16:creationId xmlns:a16="http://schemas.microsoft.com/office/drawing/2014/main" id="{3CC66FBE-8D60-C234-C938-FD5B072C5E21}"/>
              </a:ext>
            </a:extLst>
          </p:cNvPr>
          <p:cNvSpPr txBox="1"/>
          <p:nvPr/>
        </p:nvSpPr>
        <p:spPr>
          <a:xfrm>
            <a:off x="6562526" y="1996751"/>
            <a:ext cx="5287352" cy="276999"/>
          </a:xfrm>
          <a:prstGeom prst="rect">
            <a:avLst/>
          </a:prstGeom>
          <a:noFill/>
        </p:spPr>
        <p:txBody>
          <a:bodyPr wrap="square">
            <a:spAutoFit/>
          </a:bodyPr>
          <a:lstStyle/>
          <a:p>
            <a:pPr algn="ctr"/>
            <a:r>
              <a:rPr lang="en-US" sz="1200" dirty="0">
                <a:solidFill>
                  <a:srgbClr val="44546A"/>
                </a:solidFill>
              </a:rPr>
              <a:t> Extract -&gt; Load -&gt; Transform</a:t>
            </a:r>
            <a:endParaRPr lang="en-US" sz="1200" dirty="0"/>
          </a:p>
        </p:txBody>
      </p:sp>
      <p:cxnSp>
        <p:nvCxnSpPr>
          <p:cNvPr id="21" name="Straight Connector 20">
            <a:extLst>
              <a:ext uri="{FF2B5EF4-FFF2-40B4-BE49-F238E27FC236}">
                <a16:creationId xmlns:a16="http://schemas.microsoft.com/office/drawing/2014/main" id="{A97E2C18-62DA-4D87-9CD3-21DD560B79D6}"/>
              </a:ext>
            </a:extLst>
          </p:cNvPr>
          <p:cNvCxnSpPr>
            <a:cxnSpLocks/>
          </p:cNvCxnSpPr>
          <p:nvPr/>
        </p:nvCxnSpPr>
        <p:spPr>
          <a:xfrm flipH="1">
            <a:off x="339595" y="2437809"/>
            <a:ext cx="1151028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4D3B516-77DF-4358-C3E9-48F1362893EC}"/>
              </a:ext>
            </a:extLst>
          </p:cNvPr>
          <p:cNvCxnSpPr>
            <a:cxnSpLocks/>
          </p:cNvCxnSpPr>
          <p:nvPr/>
        </p:nvCxnSpPr>
        <p:spPr>
          <a:xfrm flipH="1">
            <a:off x="339595" y="3066070"/>
            <a:ext cx="1151028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B2FC0E-17D0-0481-FDCA-9357E84F9D34}"/>
              </a:ext>
            </a:extLst>
          </p:cNvPr>
          <p:cNvSpPr txBox="1"/>
          <p:nvPr/>
        </p:nvSpPr>
        <p:spPr>
          <a:xfrm>
            <a:off x="1918997" y="2512961"/>
            <a:ext cx="4708846" cy="461665"/>
          </a:xfrm>
          <a:prstGeom prst="rect">
            <a:avLst/>
          </a:prstGeom>
          <a:noFill/>
        </p:spPr>
        <p:txBody>
          <a:bodyPr wrap="square">
            <a:spAutoFit/>
          </a:bodyPr>
          <a:lstStyle/>
          <a:p>
            <a:pPr algn="ctr"/>
            <a:r>
              <a:rPr lang="en-US" sz="1200" dirty="0">
                <a:solidFill>
                  <a:srgbClr val="44546A"/>
                </a:solidFill>
              </a:rPr>
              <a:t>Transformation occurs before loading, typically in a separate staging area or tool.</a:t>
            </a:r>
            <a:endParaRPr lang="en-US" sz="1200" dirty="0"/>
          </a:p>
        </p:txBody>
      </p:sp>
      <p:sp>
        <p:nvSpPr>
          <p:cNvPr id="28" name="TextBox 27">
            <a:extLst>
              <a:ext uri="{FF2B5EF4-FFF2-40B4-BE49-F238E27FC236}">
                <a16:creationId xmlns:a16="http://schemas.microsoft.com/office/drawing/2014/main" id="{0881A683-F080-93C2-25C4-FE773DD08DE2}"/>
              </a:ext>
            </a:extLst>
          </p:cNvPr>
          <p:cNvSpPr txBox="1"/>
          <p:nvPr/>
        </p:nvSpPr>
        <p:spPr>
          <a:xfrm>
            <a:off x="6807319" y="2512960"/>
            <a:ext cx="4708846" cy="461665"/>
          </a:xfrm>
          <a:prstGeom prst="rect">
            <a:avLst/>
          </a:prstGeom>
          <a:noFill/>
        </p:spPr>
        <p:txBody>
          <a:bodyPr wrap="square">
            <a:spAutoFit/>
          </a:bodyPr>
          <a:lstStyle/>
          <a:p>
            <a:pPr algn="ctr"/>
            <a:r>
              <a:rPr lang="en-US" sz="1200" dirty="0">
                <a:solidFill>
                  <a:srgbClr val="44546A"/>
                </a:solidFill>
              </a:rPr>
              <a:t>Transformation occurs after loading, directly in the target data warehouse or database.</a:t>
            </a:r>
            <a:endParaRPr lang="en-US" sz="1200" dirty="0"/>
          </a:p>
        </p:txBody>
      </p:sp>
      <p:sp>
        <p:nvSpPr>
          <p:cNvPr id="31" name="TextBox 30">
            <a:extLst>
              <a:ext uri="{FF2B5EF4-FFF2-40B4-BE49-F238E27FC236}">
                <a16:creationId xmlns:a16="http://schemas.microsoft.com/office/drawing/2014/main" id="{D37B4421-2C6F-EF4B-0696-066A744F47C7}"/>
              </a:ext>
            </a:extLst>
          </p:cNvPr>
          <p:cNvSpPr txBox="1"/>
          <p:nvPr/>
        </p:nvSpPr>
        <p:spPr>
          <a:xfrm>
            <a:off x="1847454" y="3116465"/>
            <a:ext cx="4708846" cy="461665"/>
          </a:xfrm>
          <a:prstGeom prst="rect">
            <a:avLst/>
          </a:prstGeom>
          <a:noFill/>
        </p:spPr>
        <p:txBody>
          <a:bodyPr wrap="square">
            <a:spAutoFit/>
          </a:bodyPr>
          <a:lstStyle/>
          <a:p>
            <a:pPr algn="ctr"/>
            <a:r>
              <a:rPr lang="en-US" sz="1200" dirty="0">
                <a:solidFill>
                  <a:srgbClr val="44546A"/>
                </a:solidFill>
              </a:rPr>
              <a:t>More time-consuming and complex due to pre-loading transformation.</a:t>
            </a:r>
            <a:endParaRPr lang="en-US" sz="1200" dirty="0"/>
          </a:p>
        </p:txBody>
      </p:sp>
      <p:sp>
        <p:nvSpPr>
          <p:cNvPr id="32" name="TextBox 31">
            <a:extLst>
              <a:ext uri="{FF2B5EF4-FFF2-40B4-BE49-F238E27FC236}">
                <a16:creationId xmlns:a16="http://schemas.microsoft.com/office/drawing/2014/main" id="{2BC2094F-1492-7E1B-0490-196CC7F5791B}"/>
              </a:ext>
            </a:extLst>
          </p:cNvPr>
          <p:cNvSpPr txBox="1"/>
          <p:nvPr/>
        </p:nvSpPr>
        <p:spPr>
          <a:xfrm>
            <a:off x="6851778" y="3078898"/>
            <a:ext cx="4708846" cy="461665"/>
          </a:xfrm>
          <a:prstGeom prst="rect">
            <a:avLst/>
          </a:prstGeom>
          <a:noFill/>
        </p:spPr>
        <p:txBody>
          <a:bodyPr wrap="square">
            <a:spAutoFit/>
          </a:bodyPr>
          <a:lstStyle/>
          <a:p>
            <a:pPr algn="ctr"/>
            <a:r>
              <a:rPr lang="en-US" sz="1200" dirty="0">
                <a:solidFill>
                  <a:srgbClr val="44546A"/>
                </a:solidFill>
              </a:rPr>
              <a:t>Faster and less complex as transformation is done post-loading using the target system's computational power.</a:t>
            </a:r>
            <a:endParaRPr lang="en-US" sz="1200" dirty="0"/>
          </a:p>
        </p:txBody>
      </p:sp>
      <p:cxnSp>
        <p:nvCxnSpPr>
          <p:cNvPr id="33" name="Straight Connector 32">
            <a:extLst>
              <a:ext uri="{FF2B5EF4-FFF2-40B4-BE49-F238E27FC236}">
                <a16:creationId xmlns:a16="http://schemas.microsoft.com/office/drawing/2014/main" id="{D8C1C173-1AF8-9D58-C562-A3FD2C6107F4}"/>
              </a:ext>
            </a:extLst>
          </p:cNvPr>
          <p:cNvCxnSpPr>
            <a:cxnSpLocks/>
          </p:cNvCxnSpPr>
          <p:nvPr/>
        </p:nvCxnSpPr>
        <p:spPr>
          <a:xfrm flipH="1">
            <a:off x="339595" y="3666339"/>
            <a:ext cx="1151028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2242C79-848E-3E6B-FA57-E48BD279FB86}"/>
              </a:ext>
            </a:extLst>
          </p:cNvPr>
          <p:cNvCxnSpPr>
            <a:cxnSpLocks/>
          </p:cNvCxnSpPr>
          <p:nvPr/>
        </p:nvCxnSpPr>
        <p:spPr>
          <a:xfrm flipH="1">
            <a:off x="339595" y="4231432"/>
            <a:ext cx="1151028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18E4E15-64D9-994C-4015-5CEA4C3C8C34}"/>
              </a:ext>
            </a:extLst>
          </p:cNvPr>
          <p:cNvSpPr txBox="1"/>
          <p:nvPr/>
        </p:nvSpPr>
        <p:spPr>
          <a:xfrm>
            <a:off x="1275375" y="3696291"/>
            <a:ext cx="626062" cy="276999"/>
          </a:xfrm>
          <a:prstGeom prst="rect">
            <a:avLst/>
          </a:prstGeom>
          <a:noFill/>
        </p:spPr>
        <p:txBody>
          <a:bodyPr wrap="square">
            <a:spAutoFit/>
          </a:bodyPr>
          <a:lstStyle/>
          <a:p>
            <a:pPr algn="r"/>
            <a:r>
              <a:rPr lang="en-US" sz="1200" b="1" dirty="0">
                <a:solidFill>
                  <a:srgbClr val="44546A"/>
                </a:solidFill>
              </a:rPr>
              <a:t>Tools</a:t>
            </a:r>
          </a:p>
        </p:txBody>
      </p:sp>
      <p:sp>
        <p:nvSpPr>
          <p:cNvPr id="37" name="TextBox 36">
            <a:extLst>
              <a:ext uri="{FF2B5EF4-FFF2-40B4-BE49-F238E27FC236}">
                <a16:creationId xmlns:a16="http://schemas.microsoft.com/office/drawing/2014/main" id="{E763B595-F071-7F8B-BFFC-81D759751443}"/>
              </a:ext>
            </a:extLst>
          </p:cNvPr>
          <p:cNvSpPr txBox="1"/>
          <p:nvPr/>
        </p:nvSpPr>
        <p:spPr>
          <a:xfrm>
            <a:off x="1928326" y="3718463"/>
            <a:ext cx="4708846" cy="276999"/>
          </a:xfrm>
          <a:prstGeom prst="rect">
            <a:avLst/>
          </a:prstGeom>
          <a:noFill/>
        </p:spPr>
        <p:txBody>
          <a:bodyPr wrap="square">
            <a:spAutoFit/>
          </a:bodyPr>
          <a:lstStyle/>
          <a:p>
            <a:pPr algn="ctr"/>
            <a:r>
              <a:rPr lang="en-US" sz="1200" dirty="0">
                <a:solidFill>
                  <a:srgbClr val="44546A"/>
                </a:solidFill>
              </a:rPr>
              <a:t>Traditional ETL tools like Informatica, Talend, SSIS.</a:t>
            </a:r>
            <a:endParaRPr lang="en-US" sz="1200" dirty="0"/>
          </a:p>
        </p:txBody>
      </p:sp>
      <p:sp>
        <p:nvSpPr>
          <p:cNvPr id="38" name="TextBox 37">
            <a:extLst>
              <a:ext uri="{FF2B5EF4-FFF2-40B4-BE49-F238E27FC236}">
                <a16:creationId xmlns:a16="http://schemas.microsoft.com/office/drawing/2014/main" id="{EB7FD6E6-605D-62E2-F444-2CCEF1143AFA}"/>
              </a:ext>
            </a:extLst>
          </p:cNvPr>
          <p:cNvSpPr txBox="1"/>
          <p:nvPr/>
        </p:nvSpPr>
        <p:spPr>
          <a:xfrm>
            <a:off x="6940805" y="3687691"/>
            <a:ext cx="4708846" cy="461665"/>
          </a:xfrm>
          <a:prstGeom prst="rect">
            <a:avLst/>
          </a:prstGeom>
          <a:noFill/>
        </p:spPr>
        <p:txBody>
          <a:bodyPr wrap="square">
            <a:spAutoFit/>
          </a:bodyPr>
          <a:lstStyle/>
          <a:p>
            <a:pPr algn="ctr"/>
            <a:r>
              <a:rPr lang="en-US" sz="1200" dirty="0">
                <a:solidFill>
                  <a:srgbClr val="44546A"/>
                </a:solidFill>
              </a:rPr>
              <a:t>Modern data warehouse platforms like Amazon Redshift, Google BigQuery, Snowflake, or traditional ETL tools configured for ELT.</a:t>
            </a:r>
            <a:endParaRPr lang="en-US" sz="1200" dirty="0"/>
          </a:p>
        </p:txBody>
      </p:sp>
      <p:sp>
        <p:nvSpPr>
          <p:cNvPr id="40" name="TextBox 39">
            <a:extLst>
              <a:ext uri="{FF2B5EF4-FFF2-40B4-BE49-F238E27FC236}">
                <a16:creationId xmlns:a16="http://schemas.microsoft.com/office/drawing/2014/main" id="{CC1D0A30-B90B-B325-AC00-773265EAB73B}"/>
              </a:ext>
            </a:extLst>
          </p:cNvPr>
          <p:cNvSpPr txBox="1"/>
          <p:nvPr/>
        </p:nvSpPr>
        <p:spPr>
          <a:xfrm>
            <a:off x="1015269" y="4230287"/>
            <a:ext cx="1005010" cy="276999"/>
          </a:xfrm>
          <a:prstGeom prst="rect">
            <a:avLst/>
          </a:prstGeom>
          <a:noFill/>
        </p:spPr>
        <p:txBody>
          <a:bodyPr wrap="square">
            <a:spAutoFit/>
          </a:bodyPr>
          <a:lstStyle/>
          <a:p>
            <a:pPr algn="r"/>
            <a:r>
              <a:rPr lang="en-US" sz="1200" b="1" dirty="0">
                <a:solidFill>
                  <a:srgbClr val="44546A"/>
                </a:solidFill>
              </a:rPr>
              <a:t>Scalability</a:t>
            </a:r>
          </a:p>
        </p:txBody>
      </p:sp>
      <p:sp>
        <p:nvSpPr>
          <p:cNvPr id="41" name="TextBox 40">
            <a:extLst>
              <a:ext uri="{FF2B5EF4-FFF2-40B4-BE49-F238E27FC236}">
                <a16:creationId xmlns:a16="http://schemas.microsoft.com/office/drawing/2014/main" id="{2AE388F3-1B24-6EA1-767D-1448F5DDC8C3}"/>
              </a:ext>
            </a:extLst>
          </p:cNvPr>
          <p:cNvSpPr txBox="1"/>
          <p:nvPr/>
        </p:nvSpPr>
        <p:spPr>
          <a:xfrm>
            <a:off x="1951650" y="4259673"/>
            <a:ext cx="4708846" cy="276999"/>
          </a:xfrm>
          <a:prstGeom prst="rect">
            <a:avLst/>
          </a:prstGeom>
          <a:noFill/>
        </p:spPr>
        <p:txBody>
          <a:bodyPr wrap="square">
            <a:spAutoFit/>
          </a:bodyPr>
          <a:lstStyle/>
          <a:p>
            <a:pPr algn="ctr"/>
            <a:r>
              <a:rPr lang="en-US" sz="1200" dirty="0">
                <a:solidFill>
                  <a:srgbClr val="44546A"/>
                </a:solidFill>
              </a:rPr>
              <a:t>Limited by the capacity of the transformation server/tool.</a:t>
            </a:r>
            <a:endParaRPr lang="en-US" sz="1200" dirty="0"/>
          </a:p>
        </p:txBody>
      </p:sp>
      <p:sp>
        <p:nvSpPr>
          <p:cNvPr id="42" name="TextBox 41">
            <a:extLst>
              <a:ext uri="{FF2B5EF4-FFF2-40B4-BE49-F238E27FC236}">
                <a16:creationId xmlns:a16="http://schemas.microsoft.com/office/drawing/2014/main" id="{21A5E8A3-63A7-C244-9202-E034D155B81E}"/>
              </a:ext>
            </a:extLst>
          </p:cNvPr>
          <p:cNvSpPr txBox="1"/>
          <p:nvPr/>
        </p:nvSpPr>
        <p:spPr>
          <a:xfrm>
            <a:off x="6851778" y="4285567"/>
            <a:ext cx="4708846" cy="276999"/>
          </a:xfrm>
          <a:prstGeom prst="rect">
            <a:avLst/>
          </a:prstGeom>
          <a:noFill/>
        </p:spPr>
        <p:txBody>
          <a:bodyPr wrap="square">
            <a:spAutoFit/>
          </a:bodyPr>
          <a:lstStyle/>
          <a:p>
            <a:pPr algn="ctr"/>
            <a:r>
              <a:rPr lang="en-US" sz="1200" dirty="0">
                <a:solidFill>
                  <a:srgbClr val="44546A"/>
                </a:solidFill>
              </a:rPr>
              <a:t>Higher scalability leveraging the power of the target system.</a:t>
            </a:r>
            <a:endParaRPr lang="en-US" sz="1200" dirty="0"/>
          </a:p>
        </p:txBody>
      </p:sp>
      <p:cxnSp>
        <p:nvCxnSpPr>
          <p:cNvPr id="43" name="Straight Connector 42">
            <a:extLst>
              <a:ext uri="{FF2B5EF4-FFF2-40B4-BE49-F238E27FC236}">
                <a16:creationId xmlns:a16="http://schemas.microsoft.com/office/drawing/2014/main" id="{67FDE8F7-4D59-BAE7-2F2A-D2B79D90C08D}"/>
              </a:ext>
            </a:extLst>
          </p:cNvPr>
          <p:cNvCxnSpPr>
            <a:cxnSpLocks/>
          </p:cNvCxnSpPr>
          <p:nvPr/>
        </p:nvCxnSpPr>
        <p:spPr>
          <a:xfrm flipH="1">
            <a:off x="340859" y="4625262"/>
            <a:ext cx="1151028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44903CF-1533-90B6-A527-FA6DCEC1B451}"/>
              </a:ext>
            </a:extLst>
          </p:cNvPr>
          <p:cNvCxnSpPr>
            <a:cxnSpLocks/>
          </p:cNvCxnSpPr>
          <p:nvPr/>
        </p:nvCxnSpPr>
        <p:spPr>
          <a:xfrm>
            <a:off x="339595" y="1996750"/>
            <a:ext cx="0" cy="42805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D618CF2-D4B7-C5BD-A17B-48695A3F18C7}"/>
              </a:ext>
            </a:extLst>
          </p:cNvPr>
          <p:cNvCxnSpPr>
            <a:cxnSpLocks/>
          </p:cNvCxnSpPr>
          <p:nvPr/>
        </p:nvCxnSpPr>
        <p:spPr>
          <a:xfrm flipH="1">
            <a:off x="339595" y="5189583"/>
            <a:ext cx="1151028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DFD7E0A-D80B-D466-93D5-66FB8A8EDDBB}"/>
              </a:ext>
            </a:extLst>
          </p:cNvPr>
          <p:cNvSpPr txBox="1"/>
          <p:nvPr/>
        </p:nvSpPr>
        <p:spPr>
          <a:xfrm>
            <a:off x="788435" y="4625261"/>
            <a:ext cx="1163215" cy="564322"/>
          </a:xfrm>
          <a:prstGeom prst="rect">
            <a:avLst/>
          </a:prstGeom>
          <a:noFill/>
        </p:spPr>
        <p:txBody>
          <a:bodyPr wrap="square">
            <a:spAutoFit/>
          </a:bodyPr>
          <a:lstStyle/>
          <a:p>
            <a:pPr algn="r"/>
            <a:r>
              <a:rPr lang="en-US" sz="1200" b="1" dirty="0">
                <a:solidFill>
                  <a:srgbClr val="44546A"/>
                </a:solidFill>
              </a:rPr>
              <a:t>Data Storage</a:t>
            </a:r>
            <a:br>
              <a:rPr lang="en-US" dirty="0"/>
            </a:br>
            <a:endParaRPr lang="en-US" dirty="0"/>
          </a:p>
        </p:txBody>
      </p:sp>
      <p:sp>
        <p:nvSpPr>
          <p:cNvPr id="56" name="TextBox 55">
            <a:extLst>
              <a:ext uri="{FF2B5EF4-FFF2-40B4-BE49-F238E27FC236}">
                <a16:creationId xmlns:a16="http://schemas.microsoft.com/office/drawing/2014/main" id="{09A023F1-2219-F4FD-4D81-64D50A425ECC}"/>
              </a:ext>
            </a:extLst>
          </p:cNvPr>
          <p:cNvSpPr txBox="1"/>
          <p:nvPr/>
        </p:nvSpPr>
        <p:spPr>
          <a:xfrm>
            <a:off x="1945426" y="4680715"/>
            <a:ext cx="4708846" cy="276999"/>
          </a:xfrm>
          <a:prstGeom prst="rect">
            <a:avLst/>
          </a:prstGeom>
          <a:noFill/>
        </p:spPr>
        <p:txBody>
          <a:bodyPr wrap="square">
            <a:spAutoFit/>
          </a:bodyPr>
          <a:lstStyle/>
          <a:p>
            <a:pPr algn="ctr"/>
            <a:r>
              <a:rPr lang="en-US" sz="1200" dirty="0">
                <a:solidFill>
                  <a:srgbClr val="44546A"/>
                </a:solidFill>
              </a:rPr>
              <a:t>Temporary storage needed for intermediate data.</a:t>
            </a:r>
            <a:endParaRPr lang="en-US" sz="1200" dirty="0"/>
          </a:p>
        </p:txBody>
      </p:sp>
      <p:sp>
        <p:nvSpPr>
          <p:cNvPr id="57" name="TextBox 56">
            <a:extLst>
              <a:ext uri="{FF2B5EF4-FFF2-40B4-BE49-F238E27FC236}">
                <a16:creationId xmlns:a16="http://schemas.microsoft.com/office/drawing/2014/main" id="{68971273-CD48-CB30-9F07-8598703329DA}"/>
              </a:ext>
            </a:extLst>
          </p:cNvPr>
          <p:cNvSpPr txBox="1"/>
          <p:nvPr/>
        </p:nvSpPr>
        <p:spPr>
          <a:xfrm>
            <a:off x="6868877" y="4634587"/>
            <a:ext cx="4708846" cy="461665"/>
          </a:xfrm>
          <a:prstGeom prst="rect">
            <a:avLst/>
          </a:prstGeom>
          <a:noFill/>
        </p:spPr>
        <p:txBody>
          <a:bodyPr wrap="square">
            <a:spAutoFit/>
          </a:bodyPr>
          <a:lstStyle/>
          <a:p>
            <a:pPr algn="ctr"/>
            <a:r>
              <a:rPr lang="en-US" sz="1200" dirty="0">
                <a:solidFill>
                  <a:srgbClr val="44546A"/>
                </a:solidFill>
              </a:rPr>
              <a:t> No additional storage needed as data is loaded directly into the target system.</a:t>
            </a:r>
            <a:endParaRPr lang="en-US" sz="1200" dirty="0"/>
          </a:p>
        </p:txBody>
      </p:sp>
      <p:sp>
        <p:nvSpPr>
          <p:cNvPr id="59" name="TextBox 58">
            <a:extLst>
              <a:ext uri="{FF2B5EF4-FFF2-40B4-BE49-F238E27FC236}">
                <a16:creationId xmlns:a16="http://schemas.microsoft.com/office/drawing/2014/main" id="{CAF17A0B-810A-705D-23FE-CDE03E1FDA88}"/>
              </a:ext>
            </a:extLst>
          </p:cNvPr>
          <p:cNvSpPr txBox="1"/>
          <p:nvPr/>
        </p:nvSpPr>
        <p:spPr>
          <a:xfrm>
            <a:off x="765111" y="5195421"/>
            <a:ext cx="1163215" cy="276999"/>
          </a:xfrm>
          <a:prstGeom prst="rect">
            <a:avLst/>
          </a:prstGeom>
          <a:noFill/>
        </p:spPr>
        <p:txBody>
          <a:bodyPr wrap="square">
            <a:spAutoFit/>
          </a:bodyPr>
          <a:lstStyle/>
          <a:p>
            <a:pPr algn="r"/>
            <a:r>
              <a:rPr lang="en-US" sz="1200" b="1" dirty="0">
                <a:solidFill>
                  <a:srgbClr val="44546A"/>
                </a:solidFill>
              </a:rPr>
              <a:t>Flexibility</a:t>
            </a:r>
          </a:p>
        </p:txBody>
      </p:sp>
      <p:cxnSp>
        <p:nvCxnSpPr>
          <p:cNvPr id="60" name="Straight Connector 59">
            <a:extLst>
              <a:ext uri="{FF2B5EF4-FFF2-40B4-BE49-F238E27FC236}">
                <a16:creationId xmlns:a16="http://schemas.microsoft.com/office/drawing/2014/main" id="{D5445406-B90B-5607-C081-F75DBD7C81AF}"/>
              </a:ext>
            </a:extLst>
          </p:cNvPr>
          <p:cNvCxnSpPr>
            <a:cxnSpLocks/>
          </p:cNvCxnSpPr>
          <p:nvPr/>
        </p:nvCxnSpPr>
        <p:spPr>
          <a:xfrm flipH="1">
            <a:off x="339595" y="5736531"/>
            <a:ext cx="1151028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A216B64-C229-CFDB-D883-D82637B38CD3}"/>
              </a:ext>
            </a:extLst>
          </p:cNvPr>
          <p:cNvSpPr txBox="1"/>
          <p:nvPr/>
        </p:nvSpPr>
        <p:spPr>
          <a:xfrm>
            <a:off x="1918997" y="5262219"/>
            <a:ext cx="4708846" cy="461665"/>
          </a:xfrm>
          <a:prstGeom prst="rect">
            <a:avLst/>
          </a:prstGeom>
          <a:noFill/>
        </p:spPr>
        <p:txBody>
          <a:bodyPr wrap="square">
            <a:spAutoFit/>
          </a:bodyPr>
          <a:lstStyle/>
          <a:p>
            <a:pPr algn="ctr"/>
            <a:r>
              <a:rPr lang="en-US" sz="1200" dirty="0">
                <a:solidFill>
                  <a:srgbClr val="44546A"/>
                </a:solidFill>
              </a:rPr>
              <a:t>Fixed transformation logic; changes require modifying the ETL process.</a:t>
            </a:r>
            <a:endParaRPr lang="en-US" sz="1200" dirty="0"/>
          </a:p>
        </p:txBody>
      </p:sp>
      <p:sp>
        <p:nvSpPr>
          <p:cNvPr id="62" name="TextBox 61">
            <a:extLst>
              <a:ext uri="{FF2B5EF4-FFF2-40B4-BE49-F238E27FC236}">
                <a16:creationId xmlns:a16="http://schemas.microsoft.com/office/drawing/2014/main" id="{7C2A18B3-27DE-BD9D-5AC2-CB8A1FCB839E}"/>
              </a:ext>
            </a:extLst>
          </p:cNvPr>
          <p:cNvSpPr txBox="1"/>
          <p:nvPr/>
        </p:nvSpPr>
        <p:spPr>
          <a:xfrm>
            <a:off x="6851778" y="5258062"/>
            <a:ext cx="4708846" cy="461665"/>
          </a:xfrm>
          <a:prstGeom prst="rect">
            <a:avLst/>
          </a:prstGeom>
          <a:noFill/>
        </p:spPr>
        <p:txBody>
          <a:bodyPr wrap="square">
            <a:spAutoFit/>
          </a:bodyPr>
          <a:lstStyle/>
          <a:p>
            <a:pPr algn="ctr"/>
            <a:r>
              <a:rPr lang="en-US" sz="1200" dirty="0">
                <a:solidFill>
                  <a:srgbClr val="44546A"/>
                </a:solidFill>
              </a:rPr>
              <a:t>More flexible transformation logic; can be modified or extended in the target system without changing the initial load process.</a:t>
            </a:r>
            <a:endParaRPr lang="en-US" sz="1200" dirty="0"/>
          </a:p>
        </p:txBody>
      </p:sp>
      <p:sp>
        <p:nvSpPr>
          <p:cNvPr id="64" name="TextBox 63">
            <a:extLst>
              <a:ext uri="{FF2B5EF4-FFF2-40B4-BE49-F238E27FC236}">
                <a16:creationId xmlns:a16="http://schemas.microsoft.com/office/drawing/2014/main" id="{F0CD8AA0-CF8F-FF02-EB9E-0E80E9E996C5}"/>
              </a:ext>
            </a:extLst>
          </p:cNvPr>
          <p:cNvSpPr txBox="1"/>
          <p:nvPr/>
        </p:nvSpPr>
        <p:spPr>
          <a:xfrm>
            <a:off x="899625" y="5789367"/>
            <a:ext cx="978936" cy="276999"/>
          </a:xfrm>
          <a:prstGeom prst="rect">
            <a:avLst/>
          </a:prstGeom>
          <a:noFill/>
        </p:spPr>
        <p:txBody>
          <a:bodyPr wrap="square">
            <a:spAutoFit/>
          </a:bodyPr>
          <a:lstStyle/>
          <a:p>
            <a:pPr algn="r"/>
            <a:r>
              <a:rPr lang="en-US" sz="1200" b="1" dirty="0">
                <a:solidFill>
                  <a:srgbClr val="44546A"/>
                </a:solidFill>
              </a:rPr>
              <a:t>Cost</a:t>
            </a:r>
          </a:p>
        </p:txBody>
      </p:sp>
      <p:sp>
        <p:nvSpPr>
          <p:cNvPr id="65" name="TextBox 64">
            <a:extLst>
              <a:ext uri="{FF2B5EF4-FFF2-40B4-BE49-F238E27FC236}">
                <a16:creationId xmlns:a16="http://schemas.microsoft.com/office/drawing/2014/main" id="{2A126F9A-8750-8B98-3E7F-2F3939167A7E}"/>
              </a:ext>
            </a:extLst>
          </p:cNvPr>
          <p:cNvSpPr txBox="1"/>
          <p:nvPr/>
        </p:nvSpPr>
        <p:spPr>
          <a:xfrm>
            <a:off x="1942325" y="5769810"/>
            <a:ext cx="4708846" cy="276999"/>
          </a:xfrm>
          <a:prstGeom prst="rect">
            <a:avLst/>
          </a:prstGeom>
          <a:noFill/>
        </p:spPr>
        <p:txBody>
          <a:bodyPr wrap="square">
            <a:spAutoFit/>
          </a:bodyPr>
          <a:lstStyle/>
          <a:p>
            <a:pPr algn="ctr"/>
            <a:r>
              <a:rPr lang="en-US" sz="1200" dirty="0">
                <a:solidFill>
                  <a:srgbClr val="44546A"/>
                </a:solidFill>
              </a:rPr>
              <a:t>Additional costs for separate transformation servers/tools.</a:t>
            </a:r>
            <a:endParaRPr lang="en-US" sz="1200" dirty="0"/>
          </a:p>
        </p:txBody>
      </p:sp>
      <p:sp>
        <p:nvSpPr>
          <p:cNvPr id="66" name="TextBox 65">
            <a:extLst>
              <a:ext uri="{FF2B5EF4-FFF2-40B4-BE49-F238E27FC236}">
                <a16:creationId xmlns:a16="http://schemas.microsoft.com/office/drawing/2014/main" id="{F4E4D873-9B7B-4BD8-FEE9-5B9D76419C78}"/>
              </a:ext>
            </a:extLst>
          </p:cNvPr>
          <p:cNvSpPr txBox="1"/>
          <p:nvPr/>
        </p:nvSpPr>
        <p:spPr>
          <a:xfrm>
            <a:off x="6807319" y="5805009"/>
            <a:ext cx="4708846" cy="461665"/>
          </a:xfrm>
          <a:prstGeom prst="rect">
            <a:avLst/>
          </a:prstGeom>
          <a:noFill/>
        </p:spPr>
        <p:txBody>
          <a:bodyPr wrap="square">
            <a:spAutoFit/>
          </a:bodyPr>
          <a:lstStyle/>
          <a:p>
            <a:pPr algn="ctr"/>
            <a:r>
              <a:rPr lang="en-US" sz="1200" dirty="0">
                <a:solidFill>
                  <a:srgbClr val="44546A"/>
                </a:solidFill>
              </a:rPr>
              <a:t>more cost-effective as it leverages the existing computational power of the target system.</a:t>
            </a:r>
            <a:endParaRPr lang="en-US" sz="1200" dirty="0"/>
          </a:p>
        </p:txBody>
      </p:sp>
      <p:cxnSp>
        <p:nvCxnSpPr>
          <p:cNvPr id="67" name="Straight Connector 66">
            <a:extLst>
              <a:ext uri="{FF2B5EF4-FFF2-40B4-BE49-F238E27FC236}">
                <a16:creationId xmlns:a16="http://schemas.microsoft.com/office/drawing/2014/main" id="{6FE243BA-DED6-81FF-FC1C-427CC446C766}"/>
              </a:ext>
            </a:extLst>
          </p:cNvPr>
          <p:cNvCxnSpPr>
            <a:cxnSpLocks/>
          </p:cNvCxnSpPr>
          <p:nvPr/>
        </p:nvCxnSpPr>
        <p:spPr>
          <a:xfrm flipH="1">
            <a:off x="339595" y="6277319"/>
            <a:ext cx="1151028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9ED456-AA92-4FF7-A712-7B07AA754802}"/>
              </a:ext>
            </a:extLst>
          </p:cNvPr>
          <p:cNvCxnSpPr>
            <a:cxnSpLocks/>
          </p:cNvCxnSpPr>
          <p:nvPr/>
        </p:nvCxnSpPr>
        <p:spPr>
          <a:xfrm>
            <a:off x="11849877" y="1986105"/>
            <a:ext cx="0" cy="429121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0" name="Picture 79" descr="A black background with a black square&#10;&#10;Description automatically generated with medium confidence">
            <a:extLst>
              <a:ext uri="{FF2B5EF4-FFF2-40B4-BE49-F238E27FC236}">
                <a16:creationId xmlns:a16="http://schemas.microsoft.com/office/drawing/2014/main" id="{C9F15DA2-A800-1DDD-DAA7-F8C1D442422D}"/>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37414" y="1275370"/>
            <a:ext cx="580858" cy="580858"/>
          </a:xfrm>
          <a:prstGeom prst="rect">
            <a:avLst/>
          </a:prstGeom>
        </p:spPr>
      </p:pic>
    </p:spTree>
    <p:extLst>
      <p:ext uri="{BB962C8B-B14F-4D97-AF65-F5344CB8AC3E}">
        <p14:creationId xmlns:p14="http://schemas.microsoft.com/office/powerpoint/2010/main" val="3849014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1"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up)">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22" presetClass="entr" presetSubtype="1"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22" presetClass="entr" presetSubtype="1"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22" presetClass="entr" presetSubtype="1"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up)">
                                      <p:cBhvr>
                                        <p:cTn id="37" dur="500"/>
                                        <p:tgtEl>
                                          <p:spTgt spid="73"/>
                                        </p:tgtEl>
                                      </p:cBhvr>
                                    </p:animEffect>
                                  </p:childTnLst>
                                </p:cTn>
                              </p:par>
                              <p:par>
                                <p:cTn id="38" presetID="22" presetClass="entr" presetSubtype="8"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500"/>
                                        <p:tgtEl>
                                          <p:spTgt spid="4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500"/>
                                        <p:tgtEl>
                                          <p:spTgt spid="5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500"/>
                                        <p:tgtEl>
                                          <p:spTgt spid="5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fade">
                                      <p:cBhvr>
                                        <p:cTn id="107" dur="500"/>
                                        <p:tgtEl>
                                          <p:spTgt spid="57"/>
                                        </p:tgtEl>
                                      </p:cBhvr>
                                    </p:animEffect>
                                  </p:childTnLst>
                                </p:cTn>
                              </p:par>
                              <p:par>
                                <p:cTn id="108" presetID="10" presetClass="entr" presetSubtype="0" fill="hold"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fade">
                                      <p:cBhvr>
                                        <p:cTn id="110" dur="500"/>
                                        <p:tgtEl>
                                          <p:spTgt spid="53"/>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59"/>
                                        </p:tgtEl>
                                        <p:attrNameLst>
                                          <p:attrName>style.visibility</p:attrName>
                                        </p:attrNameLst>
                                      </p:cBhvr>
                                      <p:to>
                                        <p:strVal val="visible"/>
                                      </p:to>
                                    </p:set>
                                    <p:animEffect transition="in" filter="fade">
                                      <p:cBhvr>
                                        <p:cTn id="115" dur="500"/>
                                        <p:tgtEl>
                                          <p:spTgt spid="5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fade">
                                      <p:cBhvr>
                                        <p:cTn id="118" dur="500"/>
                                        <p:tgtEl>
                                          <p:spTgt spid="6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fade">
                                      <p:cBhvr>
                                        <p:cTn id="121" dur="500"/>
                                        <p:tgtEl>
                                          <p:spTgt spid="62"/>
                                        </p:tgtEl>
                                      </p:cBhvr>
                                    </p:animEffect>
                                  </p:childTnLst>
                                </p:cTn>
                              </p:par>
                              <p:par>
                                <p:cTn id="122" presetID="10" presetClass="entr" presetSubtype="0" fill="hold"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fade">
                                      <p:cBhvr>
                                        <p:cTn id="129" dur="500"/>
                                        <p:tgtEl>
                                          <p:spTgt spid="6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fade">
                                      <p:cBhvr>
                                        <p:cTn id="132" dur="500"/>
                                        <p:tgtEl>
                                          <p:spTgt spid="65"/>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fade">
                                      <p:cBhvr>
                                        <p:cTn id="135" dur="500"/>
                                        <p:tgtEl>
                                          <p:spTgt spid="66"/>
                                        </p:tgtEl>
                                      </p:cBhvr>
                                    </p:animEffect>
                                  </p:childTnLst>
                                </p:cTn>
                              </p:par>
                              <p:par>
                                <p:cTn id="136" presetID="10" presetClass="entr" presetSubtype="0" fill="hold"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fade">
                                      <p:cBhvr>
                                        <p:cTn id="13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P spid="24" grpId="0"/>
      <p:bldP spid="30" grpId="0"/>
      <p:bldP spid="22" grpId="0"/>
      <p:bldP spid="18" grpId="0"/>
      <p:bldP spid="19" grpId="0"/>
      <p:bldP spid="27" grpId="0"/>
      <p:bldP spid="28" grpId="0"/>
      <p:bldP spid="31" grpId="0"/>
      <p:bldP spid="32" grpId="0"/>
      <p:bldP spid="36" grpId="0"/>
      <p:bldP spid="37" grpId="0"/>
      <p:bldP spid="38" grpId="0"/>
      <p:bldP spid="40" grpId="0"/>
      <p:bldP spid="41" grpId="0"/>
      <p:bldP spid="42" grpId="0"/>
      <p:bldP spid="55" grpId="0"/>
      <p:bldP spid="56" grpId="0"/>
      <p:bldP spid="57" grpId="0"/>
      <p:bldP spid="59" grpId="0"/>
      <p:bldP spid="61" grpId="0"/>
      <p:bldP spid="62" grpId="0"/>
      <p:bldP spid="64" grpId="0"/>
      <p:bldP spid="65" grpId="0"/>
      <p:bldP spid="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96BE-2631-DE45-4DAF-98EE520E7B17}"/>
              </a:ext>
            </a:extLst>
          </p:cNvPr>
          <p:cNvSpPr>
            <a:spLocks noGrp="1"/>
          </p:cNvSpPr>
          <p:nvPr>
            <p:ph type="title"/>
          </p:nvPr>
        </p:nvSpPr>
        <p:spPr/>
        <p:txBody>
          <a:bodyPr/>
          <a:lstStyle/>
          <a:p>
            <a:r>
              <a:rPr lang="en-US" dirty="0"/>
              <a:t>Key Factors for Data Ingestion Pipeline</a:t>
            </a:r>
            <a:br>
              <a:rPr lang="en-US" dirty="0"/>
            </a:br>
            <a:endParaRPr lang="en-US" dirty="0"/>
          </a:p>
        </p:txBody>
      </p:sp>
      <p:pic>
        <p:nvPicPr>
          <p:cNvPr id="19" name="Picture 18" descr="A pink cube with black lines&#10;&#10;Description automatically generated">
            <a:extLst>
              <a:ext uri="{FF2B5EF4-FFF2-40B4-BE49-F238E27FC236}">
                <a16:creationId xmlns:a16="http://schemas.microsoft.com/office/drawing/2014/main" id="{3EB97895-AC4E-C835-78CF-E662A164AA64}"/>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23911" y="949705"/>
            <a:ext cx="1683621" cy="1683621"/>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FA8A0639-DF00-8719-4F3C-A30446B5A72D}"/>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58277" y="2633326"/>
            <a:ext cx="1683621" cy="1683621"/>
          </a:xfrm>
          <a:prstGeom prst="rect">
            <a:avLst/>
          </a:prstGeom>
        </p:spPr>
      </p:pic>
      <p:grpSp>
        <p:nvGrpSpPr>
          <p:cNvPr id="14" name="Group 13">
            <a:extLst>
              <a:ext uri="{FF2B5EF4-FFF2-40B4-BE49-F238E27FC236}">
                <a16:creationId xmlns:a16="http://schemas.microsoft.com/office/drawing/2014/main" id="{1058C70C-359B-5271-3D42-25112B86D3B1}"/>
              </a:ext>
            </a:extLst>
          </p:cNvPr>
          <p:cNvGrpSpPr/>
          <p:nvPr/>
        </p:nvGrpSpPr>
        <p:grpSpPr>
          <a:xfrm>
            <a:off x="314032" y="1481132"/>
            <a:ext cx="6324601" cy="1384995"/>
            <a:chOff x="314036" y="1533236"/>
            <a:chExt cx="6324601" cy="1384995"/>
          </a:xfrm>
        </p:grpSpPr>
        <p:sp>
          <p:nvSpPr>
            <p:cNvPr id="5" name="TextBox 4">
              <a:extLst>
                <a:ext uri="{FF2B5EF4-FFF2-40B4-BE49-F238E27FC236}">
                  <a16:creationId xmlns:a16="http://schemas.microsoft.com/office/drawing/2014/main" id="{802A8121-FFDC-4D7E-E64D-11FD5FA25D7C}"/>
                </a:ext>
              </a:extLst>
            </p:cNvPr>
            <p:cNvSpPr txBox="1"/>
            <p:nvPr/>
          </p:nvSpPr>
          <p:spPr>
            <a:xfrm>
              <a:off x="314037" y="1533236"/>
              <a:ext cx="6324600" cy="1384995"/>
            </a:xfrm>
            <a:prstGeom prst="rect">
              <a:avLst/>
            </a:prstGeom>
            <a:noFill/>
          </p:spPr>
          <p:txBody>
            <a:bodyPr wrap="square" rtlCol="0">
              <a:spAutoFit/>
            </a:bodyPr>
            <a:lstStyle/>
            <a:p>
              <a:r>
                <a:rPr lang="en-US" sz="1400" b="1" dirty="0">
                  <a:solidFill>
                    <a:srgbClr val="44546A"/>
                  </a:solidFill>
                </a:rPr>
                <a:t>Data sources and volumes:</a:t>
              </a:r>
            </a:p>
            <a:p>
              <a:endParaRPr lang="en-US" sz="1400" b="1" dirty="0">
                <a:solidFill>
                  <a:srgbClr val="44546A"/>
                </a:solidFill>
              </a:endParaRPr>
            </a:p>
            <a:p>
              <a:r>
                <a:rPr lang="en-US" sz="1400" dirty="0">
                  <a:solidFill>
                    <a:srgbClr val="44546A"/>
                  </a:solidFill>
                </a:rPr>
                <a:t>Identify where the data is coming from, such as databases, streams, or files, and estimate the size or volume to handle. This helps in designing an efficient ingestion mechanism.</a:t>
              </a:r>
            </a:p>
            <a:p>
              <a:endParaRPr lang="en-US" sz="1400" b="1" dirty="0">
                <a:solidFill>
                  <a:srgbClr val="44546A"/>
                </a:solidFill>
              </a:endParaRPr>
            </a:p>
          </p:txBody>
        </p:sp>
        <p:cxnSp>
          <p:nvCxnSpPr>
            <p:cNvPr id="12" name="Straight Connector 11">
              <a:extLst>
                <a:ext uri="{FF2B5EF4-FFF2-40B4-BE49-F238E27FC236}">
                  <a16:creationId xmlns:a16="http://schemas.microsoft.com/office/drawing/2014/main" id="{40E1F5CA-439C-3AAB-2A80-DC36235EBCF8}"/>
                </a:ext>
              </a:extLst>
            </p:cNvPr>
            <p:cNvCxnSpPr/>
            <p:nvPr/>
          </p:nvCxnSpPr>
          <p:spPr>
            <a:xfrm>
              <a:off x="314036" y="1859280"/>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C13445-3771-2419-388A-965B4F37EDB0}"/>
              </a:ext>
            </a:extLst>
          </p:cNvPr>
          <p:cNvGrpSpPr/>
          <p:nvPr/>
        </p:nvGrpSpPr>
        <p:grpSpPr>
          <a:xfrm>
            <a:off x="314033" y="2895799"/>
            <a:ext cx="6324601" cy="1384995"/>
            <a:chOff x="314036" y="1533236"/>
            <a:chExt cx="6324601" cy="1384995"/>
          </a:xfrm>
        </p:grpSpPr>
        <p:sp>
          <p:nvSpPr>
            <p:cNvPr id="16" name="TextBox 15">
              <a:extLst>
                <a:ext uri="{FF2B5EF4-FFF2-40B4-BE49-F238E27FC236}">
                  <a16:creationId xmlns:a16="http://schemas.microsoft.com/office/drawing/2014/main" id="{0425C511-382C-5EFC-BF39-5904C1B403C9}"/>
                </a:ext>
              </a:extLst>
            </p:cNvPr>
            <p:cNvSpPr txBox="1"/>
            <p:nvPr/>
          </p:nvSpPr>
          <p:spPr>
            <a:xfrm>
              <a:off x="314037" y="1533236"/>
              <a:ext cx="6324600" cy="1384995"/>
            </a:xfrm>
            <a:prstGeom prst="rect">
              <a:avLst/>
            </a:prstGeom>
            <a:noFill/>
          </p:spPr>
          <p:txBody>
            <a:bodyPr wrap="square" rtlCol="0">
              <a:spAutoFit/>
            </a:bodyPr>
            <a:lstStyle/>
            <a:p>
              <a:r>
                <a:rPr lang="en-US" sz="1400" b="1" dirty="0">
                  <a:solidFill>
                    <a:srgbClr val="44546A"/>
                  </a:solidFill>
                </a:rPr>
                <a:t>Transformation needed:</a:t>
              </a:r>
            </a:p>
            <a:p>
              <a:endParaRPr lang="en-US" sz="1400" b="1" dirty="0">
                <a:solidFill>
                  <a:srgbClr val="44546A"/>
                </a:solidFill>
              </a:endParaRPr>
            </a:p>
            <a:p>
              <a:r>
                <a:rPr lang="en-US" sz="1400" dirty="0">
                  <a:solidFill>
                    <a:srgbClr val="44546A"/>
                  </a:solidFill>
                </a:rPr>
                <a:t>Determine any data manipulation, cleaning, or enrichment required before the data lands in its destination. This can influence the choice of tools and the design of the pipeline.</a:t>
              </a:r>
            </a:p>
            <a:p>
              <a:endParaRPr lang="en-US" sz="1400" b="1" dirty="0">
                <a:solidFill>
                  <a:srgbClr val="44546A"/>
                </a:solidFill>
              </a:endParaRPr>
            </a:p>
          </p:txBody>
        </p:sp>
        <p:cxnSp>
          <p:nvCxnSpPr>
            <p:cNvPr id="17" name="Straight Connector 16">
              <a:extLst>
                <a:ext uri="{FF2B5EF4-FFF2-40B4-BE49-F238E27FC236}">
                  <a16:creationId xmlns:a16="http://schemas.microsoft.com/office/drawing/2014/main" id="{4081AE64-4E43-2752-1626-BB12AF910D6D}"/>
                </a:ext>
              </a:extLst>
            </p:cNvPr>
            <p:cNvCxnSpPr/>
            <p:nvPr/>
          </p:nvCxnSpPr>
          <p:spPr>
            <a:xfrm>
              <a:off x="314036" y="1859280"/>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B64D80E-B3D8-B68D-B2FE-95441E41BE07}"/>
              </a:ext>
            </a:extLst>
          </p:cNvPr>
          <p:cNvGrpSpPr/>
          <p:nvPr/>
        </p:nvGrpSpPr>
        <p:grpSpPr>
          <a:xfrm>
            <a:off x="314032" y="4310466"/>
            <a:ext cx="6324601" cy="1169551"/>
            <a:chOff x="314036" y="1533236"/>
            <a:chExt cx="6324601" cy="1169551"/>
          </a:xfrm>
        </p:grpSpPr>
        <p:sp>
          <p:nvSpPr>
            <p:cNvPr id="23" name="TextBox 22">
              <a:extLst>
                <a:ext uri="{FF2B5EF4-FFF2-40B4-BE49-F238E27FC236}">
                  <a16:creationId xmlns:a16="http://schemas.microsoft.com/office/drawing/2014/main" id="{9FB61457-65ED-BC29-C749-DF3A45A2DA36}"/>
                </a:ext>
              </a:extLst>
            </p:cNvPr>
            <p:cNvSpPr txBox="1"/>
            <p:nvPr/>
          </p:nvSpPr>
          <p:spPr>
            <a:xfrm>
              <a:off x="314037" y="1533236"/>
              <a:ext cx="6324600" cy="1169551"/>
            </a:xfrm>
            <a:prstGeom prst="rect">
              <a:avLst/>
            </a:prstGeom>
            <a:noFill/>
          </p:spPr>
          <p:txBody>
            <a:bodyPr wrap="square" rtlCol="0">
              <a:spAutoFit/>
            </a:bodyPr>
            <a:lstStyle/>
            <a:p>
              <a:r>
                <a:rPr lang="en-US" sz="1400" b="1" dirty="0">
                  <a:solidFill>
                    <a:srgbClr val="44546A"/>
                  </a:solidFill>
                </a:rPr>
                <a:t>Loading frequency:</a:t>
              </a:r>
            </a:p>
            <a:p>
              <a:endParaRPr lang="en-US" sz="1400" b="1" dirty="0">
                <a:solidFill>
                  <a:srgbClr val="44546A"/>
                </a:solidFill>
              </a:endParaRPr>
            </a:p>
            <a:p>
              <a:r>
                <a:rPr lang="en-US" sz="1400" dirty="0">
                  <a:solidFill>
                    <a:srgbClr val="44546A"/>
                  </a:solidFill>
                </a:rPr>
                <a:t>Understand how often data needs to be loaded - be it in real-time, batch, or micro-batch modes. This factor directly affects the pipeline's architecture and resource allocation.</a:t>
              </a:r>
              <a:endParaRPr lang="en-US" sz="1400" b="1" dirty="0">
                <a:solidFill>
                  <a:srgbClr val="44546A"/>
                </a:solidFill>
              </a:endParaRPr>
            </a:p>
          </p:txBody>
        </p:sp>
        <p:cxnSp>
          <p:nvCxnSpPr>
            <p:cNvPr id="24" name="Straight Connector 23">
              <a:extLst>
                <a:ext uri="{FF2B5EF4-FFF2-40B4-BE49-F238E27FC236}">
                  <a16:creationId xmlns:a16="http://schemas.microsoft.com/office/drawing/2014/main" id="{78CCECFD-176B-E391-93AD-34B0EE90AF74}"/>
                </a:ext>
              </a:extLst>
            </p:cNvPr>
            <p:cNvCxnSpPr/>
            <p:nvPr/>
          </p:nvCxnSpPr>
          <p:spPr>
            <a:xfrm>
              <a:off x="314036" y="1859280"/>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47171F1D-E262-031B-7EAA-7D67C5019EA6}"/>
              </a:ext>
            </a:extLst>
          </p:cNvPr>
          <p:cNvPicPr>
            <a:picLocks noChangeAspect="1"/>
          </p:cNvPicPr>
          <p:nvPr/>
        </p:nvPicPr>
        <p:blipFill>
          <a:blip r:embed="rId4">
            <a:duotone>
              <a:schemeClr val="accent5">
                <a:shade val="45000"/>
                <a:satMod val="135000"/>
              </a:schemeClr>
              <a:prstClr val="white"/>
            </a:duotone>
          </a:blip>
          <a:stretch>
            <a:fillRect/>
          </a:stretch>
        </p:blipFill>
        <p:spPr>
          <a:xfrm>
            <a:off x="8623911" y="4316947"/>
            <a:ext cx="1683621" cy="1683621"/>
          </a:xfrm>
          <a:prstGeom prst="rect">
            <a:avLst/>
          </a:prstGeom>
        </p:spPr>
      </p:pic>
    </p:spTree>
    <p:extLst>
      <p:ext uri="{BB962C8B-B14F-4D97-AF65-F5344CB8AC3E}">
        <p14:creationId xmlns:p14="http://schemas.microsoft.com/office/powerpoint/2010/main" val="21321765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A25F-4A3D-8169-D922-ACC84AA96F7C}"/>
              </a:ext>
            </a:extLst>
          </p:cNvPr>
          <p:cNvSpPr>
            <a:spLocks noGrp="1"/>
          </p:cNvSpPr>
          <p:nvPr>
            <p:ph type="title"/>
          </p:nvPr>
        </p:nvSpPr>
        <p:spPr/>
        <p:txBody>
          <a:bodyPr/>
          <a:lstStyle/>
          <a:p>
            <a:r>
              <a:rPr lang="en-IN" dirty="0"/>
              <a:t>Case Study: Data Corp</a:t>
            </a:r>
            <a:endParaRPr lang="en-IN" dirty="0">
              <a:solidFill>
                <a:srgbClr val="44546A"/>
              </a:solidFill>
            </a:endParaRPr>
          </a:p>
        </p:txBody>
      </p:sp>
      <p:sp>
        <p:nvSpPr>
          <p:cNvPr id="3" name="Text Placeholder 2">
            <a:extLst>
              <a:ext uri="{FF2B5EF4-FFF2-40B4-BE49-F238E27FC236}">
                <a16:creationId xmlns:a16="http://schemas.microsoft.com/office/drawing/2014/main" id="{E9A755ED-69B7-9A3B-C420-C3D7FA831FF0}"/>
              </a:ext>
            </a:extLst>
          </p:cNvPr>
          <p:cNvSpPr>
            <a:spLocks noGrp="1"/>
          </p:cNvSpPr>
          <p:nvPr>
            <p:ph type="body" idx="2"/>
          </p:nvPr>
        </p:nvSpPr>
        <p:spPr>
          <a:xfrm>
            <a:off x="4231285" y="1125417"/>
            <a:ext cx="7533995" cy="4266223"/>
          </a:xfrm>
        </p:spPr>
        <p:txBody>
          <a:bodyPr/>
          <a:lstStyle/>
          <a:p>
            <a:endParaRPr lang="en-US" sz="1600" b="1" dirty="0">
              <a:solidFill>
                <a:schemeClr val="bg2"/>
              </a:solidFill>
            </a:endParaRPr>
          </a:p>
          <a:p>
            <a:r>
              <a:rPr lang="en-US" sz="1600" b="1" dirty="0">
                <a:solidFill>
                  <a:schemeClr val="bg2"/>
                </a:solidFill>
              </a:rPr>
              <a:t>The Result: </a:t>
            </a:r>
            <a:endParaRPr lang="en-US" sz="1600" dirty="0">
              <a:solidFill>
                <a:schemeClr val="bg2"/>
              </a:solidFill>
            </a:endParaRPr>
          </a:p>
          <a:p>
            <a:pPr marL="285750" indent="-285750">
              <a:lnSpc>
                <a:spcPct val="150000"/>
              </a:lnSpc>
              <a:buClr>
                <a:srgbClr val="44546A"/>
              </a:buClr>
              <a:buFont typeface="Arial" panose="020B0604020202020204" pitchFamily="34" charset="0"/>
              <a:buChar char="•"/>
            </a:pPr>
            <a:r>
              <a:rPr lang="en-US" sz="1400" dirty="0">
                <a:solidFill>
                  <a:schemeClr val="bg2"/>
                </a:solidFill>
              </a:rPr>
              <a:t>Data Corp saw a 70% reduction in data processing times.</a:t>
            </a:r>
          </a:p>
          <a:p>
            <a:pPr marL="285750" indent="-285750">
              <a:lnSpc>
                <a:spcPct val="150000"/>
              </a:lnSpc>
              <a:buClr>
                <a:srgbClr val="44546A"/>
              </a:buClr>
              <a:buFont typeface="Arial" panose="020B0604020202020204" pitchFamily="34" charset="0"/>
              <a:buChar char="•"/>
            </a:pPr>
            <a:r>
              <a:rPr lang="en-US" sz="1400" dirty="0">
                <a:solidFill>
                  <a:schemeClr val="bg2"/>
                </a:solidFill>
              </a:rPr>
              <a:t>Real-time insights allowed managers and decision-makers to make data-backed choices, resulting in a 30% increase in customer satisfaction and a 20% rise in sales.</a:t>
            </a:r>
          </a:p>
          <a:p>
            <a:pPr marL="285750" indent="-285750">
              <a:lnSpc>
                <a:spcPct val="150000"/>
              </a:lnSpc>
              <a:buClr>
                <a:srgbClr val="44546A"/>
              </a:buClr>
              <a:buFont typeface="Arial" panose="020B0604020202020204" pitchFamily="34" charset="0"/>
              <a:buChar char="•"/>
            </a:pPr>
            <a:r>
              <a:rPr lang="en-US" sz="1400" dirty="0">
                <a:solidFill>
                  <a:schemeClr val="bg2"/>
                </a:solidFill>
              </a:rPr>
              <a:t>With all data centralized and streamlined, the company could now predict market trends and customer behaviors with 90% accuracy.</a:t>
            </a:r>
          </a:p>
          <a:p>
            <a:pPr marL="285750" indent="-285750">
              <a:lnSpc>
                <a:spcPct val="150000"/>
              </a:lnSpc>
              <a:buClr>
                <a:srgbClr val="44546A"/>
              </a:buClr>
              <a:buFont typeface="Arial" panose="020B0604020202020204" pitchFamily="34" charset="0"/>
              <a:buChar char="•"/>
            </a:pPr>
            <a:r>
              <a:rPr lang="en-US" sz="1400" dirty="0">
                <a:solidFill>
                  <a:schemeClr val="bg2"/>
                </a:solidFill>
              </a:rPr>
              <a:t>Data analysts and scientists, now freed from mundane data processing tasks, focused on strategic projects, leading to the launch of three new financial products in just six months.</a:t>
            </a:r>
          </a:p>
          <a:p>
            <a:pPr>
              <a:lnSpc>
                <a:spcPct val="150000"/>
              </a:lnSpc>
            </a:pPr>
            <a:r>
              <a:rPr lang="en-US" sz="1400" dirty="0">
                <a:solidFill>
                  <a:schemeClr val="bg2"/>
                </a:solidFill>
              </a:rPr>
              <a:t>Mr. Anderson remarked, "Big Data Ingestion didn't just solve our data problem; it transformed the way we do business. Today, we're not just reacting to market changes; we're predicting and shaping them."</a:t>
            </a:r>
          </a:p>
        </p:txBody>
      </p:sp>
      <p:pic>
        <p:nvPicPr>
          <p:cNvPr id="5" name="Picture 4">
            <a:extLst>
              <a:ext uri="{FF2B5EF4-FFF2-40B4-BE49-F238E27FC236}">
                <a16:creationId xmlns:a16="http://schemas.microsoft.com/office/drawing/2014/main" id="{054EC866-5E0C-095C-3435-CC12A7F48C4E}"/>
              </a:ext>
            </a:extLst>
          </p:cNvPr>
          <p:cNvPicPr>
            <a:picLocks noChangeAspect="1"/>
          </p:cNvPicPr>
          <p:nvPr/>
        </p:nvPicPr>
        <p:blipFill>
          <a:blip r:embed="rId2"/>
          <a:stretch>
            <a:fillRect/>
          </a:stretch>
        </p:blipFill>
        <p:spPr>
          <a:xfrm>
            <a:off x="208634" y="1715118"/>
            <a:ext cx="2560310" cy="4655109"/>
          </a:xfrm>
          <a:prstGeom prst="rect">
            <a:avLst/>
          </a:prstGeom>
        </p:spPr>
      </p:pic>
      <p:sp>
        <p:nvSpPr>
          <p:cNvPr id="4" name="TextBox 3">
            <a:extLst>
              <a:ext uri="{FF2B5EF4-FFF2-40B4-BE49-F238E27FC236}">
                <a16:creationId xmlns:a16="http://schemas.microsoft.com/office/drawing/2014/main" id="{8A5120E9-C5CE-3347-F845-926A6F880414}"/>
              </a:ext>
            </a:extLst>
          </p:cNvPr>
          <p:cNvSpPr txBox="1"/>
          <p:nvPr/>
        </p:nvSpPr>
        <p:spPr>
          <a:xfrm>
            <a:off x="426720" y="1125417"/>
            <a:ext cx="2920999" cy="523220"/>
          </a:xfrm>
          <a:prstGeom prst="rect">
            <a:avLst/>
          </a:prstGeom>
          <a:noFill/>
        </p:spPr>
        <p:txBody>
          <a:bodyPr wrap="square">
            <a:spAutoFit/>
          </a:bodyPr>
          <a:lstStyle/>
          <a:p>
            <a:pPr algn="ctr"/>
            <a:r>
              <a:rPr lang="en-IN" sz="1400" kern="1200" dirty="0">
                <a:solidFill>
                  <a:srgbClr val="44546A"/>
                </a:solidFill>
                <a:ea typeface="+mn-ea"/>
                <a:cs typeface="+mn-cs"/>
              </a:rPr>
              <a:t>John Anderson</a:t>
            </a:r>
          </a:p>
          <a:p>
            <a:pPr algn="ctr"/>
            <a:r>
              <a:rPr lang="en-IN" sz="1400" kern="1200" dirty="0">
                <a:solidFill>
                  <a:srgbClr val="44546A"/>
                </a:solidFill>
                <a:ea typeface="+mn-ea"/>
                <a:cs typeface="+mn-cs"/>
              </a:rPr>
              <a:t>(CDE at </a:t>
            </a:r>
            <a:r>
              <a:rPr lang="en-US" sz="1400" kern="1200" dirty="0">
                <a:solidFill>
                  <a:srgbClr val="44546A"/>
                </a:solidFill>
                <a:ea typeface="+mn-ea"/>
                <a:cs typeface="+mn-cs"/>
              </a:rPr>
              <a:t>Data Corp </a:t>
            </a:r>
            <a:r>
              <a:rPr lang="en-IN" sz="1400" kern="1200" dirty="0">
                <a:solidFill>
                  <a:srgbClr val="44546A"/>
                </a:solidFill>
                <a:ea typeface="+mn-ea"/>
                <a:cs typeface="+mn-cs"/>
              </a:rPr>
              <a:t>)</a:t>
            </a:r>
          </a:p>
        </p:txBody>
      </p:sp>
    </p:spTree>
    <p:extLst>
      <p:ext uri="{BB962C8B-B14F-4D97-AF65-F5344CB8AC3E}">
        <p14:creationId xmlns:p14="http://schemas.microsoft.com/office/powerpoint/2010/main" val="3637240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7B8A6-7577-5D32-CB7A-4943EA162DF6}"/>
              </a:ext>
            </a:extLst>
          </p:cNvPr>
          <p:cNvSpPr>
            <a:spLocks noGrp="1"/>
          </p:cNvSpPr>
          <p:nvPr>
            <p:ph type="title"/>
          </p:nvPr>
        </p:nvSpPr>
        <p:spPr/>
        <p:txBody>
          <a:bodyPr/>
          <a:lstStyle/>
          <a:p>
            <a:r>
              <a:rPr lang="en-US" dirty="0"/>
              <a:t>Key Factors for Data Ingestion Pipeline</a:t>
            </a:r>
            <a:br>
              <a:rPr lang="en-US" dirty="0"/>
            </a:br>
            <a:endParaRPr lang="en-US" dirty="0"/>
          </a:p>
        </p:txBody>
      </p:sp>
      <p:grpSp>
        <p:nvGrpSpPr>
          <p:cNvPr id="4" name="Group 3">
            <a:extLst>
              <a:ext uri="{FF2B5EF4-FFF2-40B4-BE49-F238E27FC236}">
                <a16:creationId xmlns:a16="http://schemas.microsoft.com/office/drawing/2014/main" id="{B92C1297-0392-FD89-9E2E-3F5AA1C81B43}"/>
              </a:ext>
            </a:extLst>
          </p:cNvPr>
          <p:cNvGrpSpPr/>
          <p:nvPr/>
        </p:nvGrpSpPr>
        <p:grpSpPr>
          <a:xfrm>
            <a:off x="314032" y="1481132"/>
            <a:ext cx="6324601" cy="1169551"/>
            <a:chOff x="314036" y="1533236"/>
            <a:chExt cx="6324601" cy="1169551"/>
          </a:xfrm>
        </p:grpSpPr>
        <p:sp>
          <p:nvSpPr>
            <p:cNvPr id="19" name="TextBox 18">
              <a:extLst>
                <a:ext uri="{FF2B5EF4-FFF2-40B4-BE49-F238E27FC236}">
                  <a16:creationId xmlns:a16="http://schemas.microsoft.com/office/drawing/2014/main" id="{07E18AEE-E71B-C8E7-E46F-3AF35F2280EF}"/>
                </a:ext>
              </a:extLst>
            </p:cNvPr>
            <p:cNvSpPr txBox="1"/>
            <p:nvPr/>
          </p:nvSpPr>
          <p:spPr>
            <a:xfrm>
              <a:off x="314037" y="1533236"/>
              <a:ext cx="6324600" cy="1169551"/>
            </a:xfrm>
            <a:prstGeom prst="rect">
              <a:avLst/>
            </a:prstGeom>
            <a:noFill/>
          </p:spPr>
          <p:txBody>
            <a:bodyPr wrap="square" rtlCol="0">
              <a:spAutoFit/>
            </a:bodyPr>
            <a:lstStyle/>
            <a:p>
              <a:r>
                <a:rPr lang="en-US" sz="1400" b="1" dirty="0">
                  <a:solidFill>
                    <a:srgbClr val="44546A"/>
                  </a:solidFill>
                </a:rPr>
                <a:t>Target systems:</a:t>
              </a:r>
            </a:p>
            <a:p>
              <a:endParaRPr lang="en-US" sz="1400" b="1" dirty="0">
                <a:solidFill>
                  <a:srgbClr val="44546A"/>
                </a:solidFill>
              </a:endParaRPr>
            </a:p>
            <a:p>
              <a:r>
                <a:rPr lang="en-US" sz="1400" dirty="0">
                  <a:solidFill>
                    <a:srgbClr val="44546A"/>
                  </a:solidFill>
                </a:rPr>
                <a:t>Identify the final destinations like data lakes, databases, or data warehouses. Knowing the target system informs decisions about compatibility and data formats.</a:t>
              </a:r>
              <a:endParaRPr lang="en-US" sz="1400" b="1" dirty="0">
                <a:solidFill>
                  <a:srgbClr val="44546A"/>
                </a:solidFill>
              </a:endParaRPr>
            </a:p>
          </p:txBody>
        </p:sp>
        <p:cxnSp>
          <p:nvCxnSpPr>
            <p:cNvPr id="20" name="Straight Connector 19">
              <a:extLst>
                <a:ext uri="{FF2B5EF4-FFF2-40B4-BE49-F238E27FC236}">
                  <a16:creationId xmlns:a16="http://schemas.microsoft.com/office/drawing/2014/main" id="{BD4514E4-3450-5F7C-BE0B-EC7F597FC24D}"/>
                </a:ext>
              </a:extLst>
            </p:cNvPr>
            <p:cNvCxnSpPr/>
            <p:nvPr/>
          </p:nvCxnSpPr>
          <p:spPr>
            <a:xfrm>
              <a:off x="314036" y="1859280"/>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6471DAF-051C-7EF8-3BBB-7B6683BD49F9}"/>
              </a:ext>
            </a:extLst>
          </p:cNvPr>
          <p:cNvGrpSpPr/>
          <p:nvPr/>
        </p:nvGrpSpPr>
        <p:grpSpPr>
          <a:xfrm>
            <a:off x="314033" y="2895799"/>
            <a:ext cx="6324601" cy="1384995"/>
            <a:chOff x="314036" y="1533236"/>
            <a:chExt cx="6324601" cy="1384995"/>
          </a:xfrm>
        </p:grpSpPr>
        <p:sp>
          <p:nvSpPr>
            <p:cNvPr id="9" name="TextBox 8">
              <a:extLst>
                <a:ext uri="{FF2B5EF4-FFF2-40B4-BE49-F238E27FC236}">
                  <a16:creationId xmlns:a16="http://schemas.microsoft.com/office/drawing/2014/main" id="{9F1F7C69-B42F-67E3-DD88-959B679C75ED}"/>
                </a:ext>
              </a:extLst>
            </p:cNvPr>
            <p:cNvSpPr txBox="1"/>
            <p:nvPr/>
          </p:nvSpPr>
          <p:spPr>
            <a:xfrm>
              <a:off x="314037" y="1533236"/>
              <a:ext cx="6324600" cy="1384995"/>
            </a:xfrm>
            <a:prstGeom prst="rect">
              <a:avLst/>
            </a:prstGeom>
            <a:noFill/>
          </p:spPr>
          <p:txBody>
            <a:bodyPr wrap="square" rtlCol="0">
              <a:spAutoFit/>
            </a:bodyPr>
            <a:lstStyle/>
            <a:p>
              <a:r>
                <a:rPr lang="en-US" sz="1400" b="1" dirty="0">
                  <a:solidFill>
                    <a:srgbClr val="44546A"/>
                  </a:solidFill>
                </a:rPr>
                <a:t>Latency requirements:</a:t>
              </a:r>
            </a:p>
            <a:p>
              <a:endParaRPr lang="en-US" sz="1400" b="1" dirty="0">
                <a:solidFill>
                  <a:srgbClr val="44546A"/>
                </a:solidFill>
              </a:endParaRPr>
            </a:p>
            <a:p>
              <a:r>
                <a:rPr lang="en-US" sz="1400" dirty="0">
                  <a:solidFill>
                    <a:srgbClr val="44546A"/>
                  </a:solidFill>
                </a:rPr>
                <a:t>Ascertain the time window within which data should be made available in the target system. Real-time analytics will demand lower latency compared to periodic reporting.</a:t>
              </a:r>
            </a:p>
            <a:p>
              <a:endParaRPr lang="en-US" sz="1400" b="1" dirty="0">
                <a:solidFill>
                  <a:srgbClr val="44546A"/>
                </a:solidFill>
              </a:endParaRPr>
            </a:p>
          </p:txBody>
        </p:sp>
        <p:cxnSp>
          <p:nvCxnSpPr>
            <p:cNvPr id="10" name="Straight Connector 9">
              <a:extLst>
                <a:ext uri="{FF2B5EF4-FFF2-40B4-BE49-F238E27FC236}">
                  <a16:creationId xmlns:a16="http://schemas.microsoft.com/office/drawing/2014/main" id="{20E764AD-DA60-44FC-436D-9D09213D4766}"/>
                </a:ext>
              </a:extLst>
            </p:cNvPr>
            <p:cNvCxnSpPr/>
            <p:nvPr/>
          </p:nvCxnSpPr>
          <p:spPr>
            <a:xfrm>
              <a:off x="314036" y="1859280"/>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0C4ADDDA-94F5-3268-1E02-7B032799AC41}"/>
              </a:ext>
            </a:extLst>
          </p:cNvPr>
          <p:cNvGrpSpPr/>
          <p:nvPr/>
        </p:nvGrpSpPr>
        <p:grpSpPr>
          <a:xfrm>
            <a:off x="314032" y="4310466"/>
            <a:ext cx="6324601" cy="1169551"/>
            <a:chOff x="314036" y="1533236"/>
            <a:chExt cx="6324601" cy="1169551"/>
          </a:xfrm>
        </p:grpSpPr>
        <p:sp>
          <p:nvSpPr>
            <p:cNvPr id="7" name="TextBox 6">
              <a:extLst>
                <a:ext uri="{FF2B5EF4-FFF2-40B4-BE49-F238E27FC236}">
                  <a16:creationId xmlns:a16="http://schemas.microsoft.com/office/drawing/2014/main" id="{07797309-E20C-72A4-60BE-46D64DF8EE43}"/>
                </a:ext>
              </a:extLst>
            </p:cNvPr>
            <p:cNvSpPr txBox="1"/>
            <p:nvPr/>
          </p:nvSpPr>
          <p:spPr>
            <a:xfrm>
              <a:off x="314037" y="1533236"/>
              <a:ext cx="6324600" cy="1169551"/>
            </a:xfrm>
            <a:prstGeom prst="rect">
              <a:avLst/>
            </a:prstGeom>
            <a:noFill/>
          </p:spPr>
          <p:txBody>
            <a:bodyPr wrap="square" rtlCol="0">
              <a:spAutoFit/>
            </a:bodyPr>
            <a:lstStyle/>
            <a:p>
              <a:r>
                <a:rPr lang="en-US" sz="1400" b="1" dirty="0">
                  <a:solidFill>
                    <a:srgbClr val="44546A"/>
                  </a:solidFill>
                </a:rPr>
                <a:t>Data security:</a:t>
              </a:r>
            </a:p>
            <a:p>
              <a:endParaRPr lang="en-US" sz="1400" b="1" dirty="0">
                <a:solidFill>
                  <a:srgbClr val="44546A"/>
                </a:solidFill>
              </a:endParaRPr>
            </a:p>
            <a:p>
              <a:r>
                <a:rPr lang="en-US" sz="1400" dirty="0">
                  <a:solidFill>
                    <a:srgbClr val="44546A"/>
                  </a:solidFill>
                </a:rPr>
                <a:t>Ensure that the data in transit and at rest is protected, considering encryption, masking, and access controls. Data compliance and privacy standards like GDPR or CCPA may also apply.</a:t>
              </a:r>
            </a:p>
          </p:txBody>
        </p:sp>
        <p:cxnSp>
          <p:nvCxnSpPr>
            <p:cNvPr id="8" name="Straight Connector 7">
              <a:extLst>
                <a:ext uri="{FF2B5EF4-FFF2-40B4-BE49-F238E27FC236}">
                  <a16:creationId xmlns:a16="http://schemas.microsoft.com/office/drawing/2014/main" id="{AB7A5E37-6A6E-CE84-9D51-36BCD4016F20}"/>
                </a:ext>
              </a:extLst>
            </p:cNvPr>
            <p:cNvCxnSpPr/>
            <p:nvPr/>
          </p:nvCxnSpPr>
          <p:spPr>
            <a:xfrm>
              <a:off x="314036" y="1859280"/>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29" name="Picture 28">
            <a:extLst>
              <a:ext uri="{FF2B5EF4-FFF2-40B4-BE49-F238E27FC236}">
                <a16:creationId xmlns:a16="http://schemas.microsoft.com/office/drawing/2014/main" id="{7AAFAFC1-A253-650C-1558-6E5DE3CF8ADF}"/>
              </a:ext>
            </a:extLst>
          </p:cNvPr>
          <p:cNvPicPr>
            <a:picLocks noChangeAspect="1"/>
          </p:cNvPicPr>
          <p:nvPr/>
        </p:nvPicPr>
        <p:blipFill>
          <a:blip r:embed="rId2">
            <a:duotone>
              <a:schemeClr val="accent5">
                <a:shade val="45000"/>
                <a:satMod val="135000"/>
              </a:schemeClr>
              <a:prstClr val="white"/>
            </a:duotone>
          </a:blip>
          <a:stretch>
            <a:fillRect/>
          </a:stretch>
        </p:blipFill>
        <p:spPr>
          <a:xfrm>
            <a:off x="7406783" y="1125417"/>
            <a:ext cx="1625970" cy="1625970"/>
          </a:xfrm>
          <a:prstGeom prst="rect">
            <a:avLst/>
          </a:prstGeom>
        </p:spPr>
      </p:pic>
      <p:pic>
        <p:nvPicPr>
          <p:cNvPr id="38" name="Picture 37">
            <a:extLst>
              <a:ext uri="{FF2B5EF4-FFF2-40B4-BE49-F238E27FC236}">
                <a16:creationId xmlns:a16="http://schemas.microsoft.com/office/drawing/2014/main" id="{6E272665-28B2-0600-2705-E009D62DC358}"/>
              </a:ext>
            </a:extLst>
          </p:cNvPr>
          <p:cNvPicPr>
            <a:picLocks noChangeAspect="1"/>
          </p:cNvPicPr>
          <p:nvPr/>
        </p:nvPicPr>
        <p:blipFill>
          <a:blip r:embed="rId3">
            <a:duotone>
              <a:schemeClr val="accent5">
                <a:shade val="45000"/>
                <a:satMod val="135000"/>
              </a:schemeClr>
              <a:prstClr val="white"/>
            </a:duotone>
          </a:blip>
          <a:stretch>
            <a:fillRect/>
          </a:stretch>
        </p:blipFill>
        <p:spPr>
          <a:xfrm>
            <a:off x="8818479" y="2895799"/>
            <a:ext cx="1625970" cy="1625970"/>
          </a:xfrm>
          <a:prstGeom prst="rect">
            <a:avLst/>
          </a:prstGeom>
        </p:spPr>
      </p:pic>
      <p:pic>
        <p:nvPicPr>
          <p:cNvPr id="46" name="Picture 45">
            <a:extLst>
              <a:ext uri="{FF2B5EF4-FFF2-40B4-BE49-F238E27FC236}">
                <a16:creationId xmlns:a16="http://schemas.microsoft.com/office/drawing/2014/main" id="{4C79C207-9723-C9B5-7C24-A31C6D5142A1}"/>
              </a:ext>
            </a:extLst>
          </p:cNvPr>
          <p:cNvPicPr>
            <a:picLocks noChangeAspect="1"/>
          </p:cNvPicPr>
          <p:nvPr/>
        </p:nvPicPr>
        <p:blipFill>
          <a:blip r:embed="rId4">
            <a:duotone>
              <a:schemeClr val="accent5">
                <a:shade val="45000"/>
                <a:satMod val="135000"/>
              </a:schemeClr>
              <a:prstClr val="white"/>
            </a:duotone>
          </a:blip>
          <a:stretch>
            <a:fillRect/>
          </a:stretch>
        </p:blipFill>
        <p:spPr>
          <a:xfrm>
            <a:off x="7406783" y="4521769"/>
            <a:ext cx="1625970" cy="1625970"/>
          </a:xfrm>
          <a:prstGeom prst="rect">
            <a:avLst/>
          </a:prstGeom>
        </p:spPr>
      </p:pic>
    </p:spTree>
    <p:extLst>
      <p:ext uri="{BB962C8B-B14F-4D97-AF65-F5344CB8AC3E}">
        <p14:creationId xmlns:p14="http://schemas.microsoft.com/office/powerpoint/2010/main" val="2518483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7FB22-08D9-4BDC-0F7B-29464C460BC4}"/>
              </a:ext>
            </a:extLst>
          </p:cNvPr>
          <p:cNvSpPr>
            <a:spLocks noGrp="1"/>
          </p:cNvSpPr>
          <p:nvPr>
            <p:ph type="title"/>
          </p:nvPr>
        </p:nvSpPr>
        <p:spPr/>
        <p:txBody>
          <a:bodyPr/>
          <a:lstStyle/>
          <a:p>
            <a:r>
              <a:rPr lang="en-US" dirty="0"/>
              <a:t>Key Factors for Data Ingestion Pipeline</a:t>
            </a:r>
            <a:br>
              <a:rPr lang="en-US" dirty="0"/>
            </a:br>
            <a:endParaRPr lang="en-US" dirty="0"/>
          </a:p>
        </p:txBody>
      </p:sp>
      <p:grpSp>
        <p:nvGrpSpPr>
          <p:cNvPr id="7" name="Group 6">
            <a:extLst>
              <a:ext uri="{FF2B5EF4-FFF2-40B4-BE49-F238E27FC236}">
                <a16:creationId xmlns:a16="http://schemas.microsoft.com/office/drawing/2014/main" id="{0A18AC17-AB73-9565-8767-19E1CD3C5483}"/>
              </a:ext>
            </a:extLst>
          </p:cNvPr>
          <p:cNvGrpSpPr/>
          <p:nvPr/>
        </p:nvGrpSpPr>
        <p:grpSpPr>
          <a:xfrm>
            <a:off x="314032" y="1481132"/>
            <a:ext cx="6324601" cy="1169551"/>
            <a:chOff x="314036" y="1533236"/>
            <a:chExt cx="6324601" cy="1169551"/>
          </a:xfrm>
        </p:grpSpPr>
        <p:sp>
          <p:nvSpPr>
            <p:cNvPr id="14" name="TextBox 13">
              <a:extLst>
                <a:ext uri="{FF2B5EF4-FFF2-40B4-BE49-F238E27FC236}">
                  <a16:creationId xmlns:a16="http://schemas.microsoft.com/office/drawing/2014/main" id="{5AEFCF69-6F51-8406-193F-51B863D8D54E}"/>
                </a:ext>
              </a:extLst>
            </p:cNvPr>
            <p:cNvSpPr txBox="1"/>
            <p:nvPr/>
          </p:nvSpPr>
          <p:spPr>
            <a:xfrm>
              <a:off x="314037" y="1533236"/>
              <a:ext cx="6324600" cy="1169551"/>
            </a:xfrm>
            <a:prstGeom prst="rect">
              <a:avLst/>
            </a:prstGeom>
            <a:noFill/>
          </p:spPr>
          <p:txBody>
            <a:bodyPr wrap="square" rtlCol="0">
              <a:spAutoFit/>
            </a:bodyPr>
            <a:lstStyle/>
            <a:p>
              <a:r>
                <a:rPr lang="en-US" sz="1400" b="1" dirty="0">
                  <a:solidFill>
                    <a:srgbClr val="44546A"/>
                  </a:solidFill>
                </a:rPr>
                <a:t>Error handling:</a:t>
              </a:r>
            </a:p>
            <a:p>
              <a:endParaRPr lang="en-US" sz="1400" b="1" dirty="0">
                <a:solidFill>
                  <a:srgbClr val="44546A"/>
                </a:solidFill>
              </a:endParaRPr>
            </a:p>
            <a:p>
              <a:r>
                <a:rPr lang="en-US" sz="1400" dirty="0">
                  <a:solidFill>
                    <a:srgbClr val="44546A"/>
                  </a:solidFill>
                </a:rPr>
                <a:t>Plan for potential disruptions or data anomalies. Determine how the system should respond, whether by retrying, logging errors, or diverting problematic records for review.</a:t>
              </a:r>
              <a:endParaRPr lang="en-US" sz="1400" b="1" dirty="0">
                <a:solidFill>
                  <a:srgbClr val="44546A"/>
                </a:solidFill>
              </a:endParaRPr>
            </a:p>
          </p:txBody>
        </p:sp>
        <p:cxnSp>
          <p:nvCxnSpPr>
            <p:cNvPr id="15" name="Straight Connector 14">
              <a:extLst>
                <a:ext uri="{FF2B5EF4-FFF2-40B4-BE49-F238E27FC236}">
                  <a16:creationId xmlns:a16="http://schemas.microsoft.com/office/drawing/2014/main" id="{E7F23666-1BFF-B3B8-DA6C-E9C4B6CEEDFD}"/>
                </a:ext>
              </a:extLst>
            </p:cNvPr>
            <p:cNvCxnSpPr/>
            <p:nvPr/>
          </p:nvCxnSpPr>
          <p:spPr>
            <a:xfrm>
              <a:off x="314036" y="1859280"/>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2141049-DE66-8EFE-809B-BEA8BAE6BD7A}"/>
              </a:ext>
            </a:extLst>
          </p:cNvPr>
          <p:cNvGrpSpPr/>
          <p:nvPr/>
        </p:nvGrpSpPr>
        <p:grpSpPr>
          <a:xfrm>
            <a:off x="314033" y="2895799"/>
            <a:ext cx="6324601" cy="1169551"/>
            <a:chOff x="314036" y="1533236"/>
            <a:chExt cx="6324601" cy="1169551"/>
          </a:xfrm>
        </p:grpSpPr>
        <p:sp>
          <p:nvSpPr>
            <p:cNvPr id="12" name="TextBox 11">
              <a:extLst>
                <a:ext uri="{FF2B5EF4-FFF2-40B4-BE49-F238E27FC236}">
                  <a16:creationId xmlns:a16="http://schemas.microsoft.com/office/drawing/2014/main" id="{24E7FF50-EE0E-A4B0-3EB8-EEE9E464EFD4}"/>
                </a:ext>
              </a:extLst>
            </p:cNvPr>
            <p:cNvSpPr txBox="1"/>
            <p:nvPr/>
          </p:nvSpPr>
          <p:spPr>
            <a:xfrm>
              <a:off x="314037" y="1533236"/>
              <a:ext cx="6324600" cy="1169551"/>
            </a:xfrm>
            <a:prstGeom prst="rect">
              <a:avLst/>
            </a:prstGeom>
            <a:noFill/>
          </p:spPr>
          <p:txBody>
            <a:bodyPr wrap="square" rtlCol="0">
              <a:spAutoFit/>
            </a:bodyPr>
            <a:lstStyle/>
            <a:p>
              <a:r>
                <a:rPr lang="en-US" sz="1400" b="1" dirty="0">
                  <a:solidFill>
                    <a:srgbClr val="44546A"/>
                  </a:solidFill>
                </a:rPr>
                <a:t>Scalability:</a:t>
              </a:r>
            </a:p>
            <a:p>
              <a:endParaRPr lang="en-US" sz="1400" b="1" dirty="0">
                <a:solidFill>
                  <a:srgbClr val="44546A"/>
                </a:solidFill>
              </a:endParaRPr>
            </a:p>
            <a:p>
              <a:r>
                <a:rPr lang="en-US" sz="1400" dirty="0">
                  <a:solidFill>
                    <a:srgbClr val="44546A"/>
                  </a:solidFill>
                </a:rPr>
                <a:t>Anticipate future data growth. The ingestion infrastructure should scale either vertically or horizontally to accommodate increasing data loads without performance degradation.</a:t>
              </a:r>
              <a:endParaRPr lang="en-US" sz="1400" b="1" dirty="0">
                <a:solidFill>
                  <a:srgbClr val="44546A"/>
                </a:solidFill>
              </a:endParaRPr>
            </a:p>
          </p:txBody>
        </p:sp>
        <p:cxnSp>
          <p:nvCxnSpPr>
            <p:cNvPr id="13" name="Straight Connector 12">
              <a:extLst>
                <a:ext uri="{FF2B5EF4-FFF2-40B4-BE49-F238E27FC236}">
                  <a16:creationId xmlns:a16="http://schemas.microsoft.com/office/drawing/2014/main" id="{6F7AAA76-F57B-2F3A-B049-3C3454D8141E}"/>
                </a:ext>
              </a:extLst>
            </p:cNvPr>
            <p:cNvCxnSpPr/>
            <p:nvPr/>
          </p:nvCxnSpPr>
          <p:spPr>
            <a:xfrm>
              <a:off x="314036" y="1859280"/>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342E5D5-E280-9010-18D4-03ECC7EBCD37}"/>
              </a:ext>
            </a:extLst>
          </p:cNvPr>
          <p:cNvGrpSpPr/>
          <p:nvPr/>
        </p:nvGrpSpPr>
        <p:grpSpPr>
          <a:xfrm>
            <a:off x="314032" y="4310466"/>
            <a:ext cx="6324601" cy="1169551"/>
            <a:chOff x="314036" y="1533236"/>
            <a:chExt cx="6324601" cy="1169551"/>
          </a:xfrm>
        </p:grpSpPr>
        <p:sp>
          <p:nvSpPr>
            <p:cNvPr id="10" name="TextBox 9">
              <a:extLst>
                <a:ext uri="{FF2B5EF4-FFF2-40B4-BE49-F238E27FC236}">
                  <a16:creationId xmlns:a16="http://schemas.microsoft.com/office/drawing/2014/main" id="{4E52D07F-E030-D792-0643-0B89F897283F}"/>
                </a:ext>
              </a:extLst>
            </p:cNvPr>
            <p:cNvSpPr txBox="1"/>
            <p:nvPr/>
          </p:nvSpPr>
          <p:spPr>
            <a:xfrm>
              <a:off x="314037" y="1533236"/>
              <a:ext cx="6324600" cy="1169551"/>
            </a:xfrm>
            <a:prstGeom prst="rect">
              <a:avLst/>
            </a:prstGeom>
            <a:noFill/>
          </p:spPr>
          <p:txBody>
            <a:bodyPr wrap="square" rtlCol="0">
              <a:spAutoFit/>
            </a:bodyPr>
            <a:lstStyle/>
            <a:p>
              <a:r>
                <a:rPr lang="en-US" sz="1400" b="1" dirty="0">
                  <a:solidFill>
                    <a:srgbClr val="44546A"/>
                  </a:solidFill>
                </a:rPr>
                <a:t>Monitoring and alerts:</a:t>
              </a:r>
              <a:br>
                <a:rPr lang="en-US" sz="1400" b="1" dirty="0">
                  <a:solidFill>
                    <a:srgbClr val="44546A"/>
                  </a:solidFill>
                </a:rPr>
              </a:br>
              <a:endParaRPr lang="en-US" sz="1400" b="1" dirty="0">
                <a:solidFill>
                  <a:srgbClr val="44546A"/>
                </a:solidFill>
              </a:endParaRPr>
            </a:p>
            <a:p>
              <a:r>
                <a:rPr lang="en-US" sz="1400" dirty="0">
                  <a:solidFill>
                    <a:srgbClr val="44546A"/>
                  </a:solidFill>
                </a:rPr>
                <a:t>Implement tracking to ensure the pipeline's health, with proactive notifications for any disruptions or failures. This ensures timely intervention and reduces downtime.</a:t>
              </a:r>
            </a:p>
          </p:txBody>
        </p:sp>
        <p:cxnSp>
          <p:nvCxnSpPr>
            <p:cNvPr id="11" name="Straight Connector 10">
              <a:extLst>
                <a:ext uri="{FF2B5EF4-FFF2-40B4-BE49-F238E27FC236}">
                  <a16:creationId xmlns:a16="http://schemas.microsoft.com/office/drawing/2014/main" id="{79238A05-5011-77B4-A24E-237F9A0569EF}"/>
                </a:ext>
              </a:extLst>
            </p:cNvPr>
            <p:cNvCxnSpPr/>
            <p:nvPr/>
          </p:nvCxnSpPr>
          <p:spPr>
            <a:xfrm>
              <a:off x="314036" y="1859280"/>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236680DB-C716-13C9-AC89-1D36E741BF6A}"/>
              </a:ext>
            </a:extLst>
          </p:cNvPr>
          <p:cNvPicPr>
            <a:picLocks noChangeAspect="1"/>
          </p:cNvPicPr>
          <p:nvPr/>
        </p:nvPicPr>
        <p:blipFill>
          <a:blip r:embed="rId2">
            <a:duotone>
              <a:schemeClr val="accent5">
                <a:shade val="45000"/>
                <a:satMod val="135000"/>
              </a:schemeClr>
              <a:prstClr val="white"/>
            </a:duotone>
          </a:blip>
          <a:stretch>
            <a:fillRect/>
          </a:stretch>
        </p:blipFill>
        <p:spPr>
          <a:xfrm>
            <a:off x="7308460" y="1379476"/>
            <a:ext cx="1612488" cy="1612488"/>
          </a:xfrm>
          <a:prstGeom prst="rect">
            <a:avLst/>
          </a:prstGeom>
        </p:spPr>
      </p:pic>
      <p:pic>
        <p:nvPicPr>
          <p:cNvPr id="18" name="Picture 17">
            <a:extLst>
              <a:ext uri="{FF2B5EF4-FFF2-40B4-BE49-F238E27FC236}">
                <a16:creationId xmlns:a16="http://schemas.microsoft.com/office/drawing/2014/main" id="{6100B5B2-DDF7-8A89-E413-6FDFE3CE8721}"/>
              </a:ext>
            </a:extLst>
          </p:cNvPr>
          <p:cNvPicPr>
            <a:picLocks noChangeAspect="1"/>
          </p:cNvPicPr>
          <p:nvPr/>
        </p:nvPicPr>
        <p:blipFill>
          <a:blip r:embed="rId3">
            <a:duotone>
              <a:schemeClr val="accent5">
                <a:shade val="45000"/>
                <a:satMod val="135000"/>
              </a:schemeClr>
              <a:prstClr val="white"/>
            </a:duotone>
          </a:blip>
          <a:stretch>
            <a:fillRect/>
          </a:stretch>
        </p:blipFill>
        <p:spPr>
          <a:xfrm>
            <a:off x="9219565" y="2895799"/>
            <a:ext cx="1612489" cy="1612489"/>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036250D-C25A-670B-5BC1-BDB1D6024A02}"/>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428273" y="4521769"/>
            <a:ext cx="1612488" cy="1612488"/>
          </a:xfrm>
          <a:prstGeom prst="rect">
            <a:avLst/>
          </a:prstGeom>
        </p:spPr>
      </p:pic>
    </p:spTree>
    <p:extLst>
      <p:ext uri="{BB962C8B-B14F-4D97-AF65-F5344CB8AC3E}">
        <p14:creationId xmlns:p14="http://schemas.microsoft.com/office/powerpoint/2010/main" val="3006434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dirty="0"/>
              <a:t>QUIZ </a:t>
            </a:r>
            <a:endParaRPr lang="en-IN" dirty="0"/>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514351" y="1304995"/>
            <a:ext cx="7752572" cy="4722581"/>
          </a:xfrm>
        </p:spPr>
        <p:txBody>
          <a:bodyPr/>
          <a:lstStyle/>
          <a:p>
            <a:r>
              <a:rPr lang="en-US" sz="1400" b="1" dirty="0">
                <a:solidFill>
                  <a:schemeClr val="bg2"/>
                </a:solidFill>
                <a:latin typeface="+mn-lt"/>
              </a:rPr>
              <a:t>Which of the following is a key factor to consider when designing a Data Ingestion Pipeline?</a:t>
            </a:r>
          </a:p>
          <a:p>
            <a:endParaRPr lang="en-US" sz="1400" dirty="0">
              <a:solidFill>
                <a:schemeClr val="bg2"/>
              </a:solidFill>
              <a:latin typeface="+mn-lt"/>
            </a:endParaRPr>
          </a:p>
          <a:p>
            <a:pPr marL="342900" indent="-342900">
              <a:buClr>
                <a:srgbClr val="44546A"/>
              </a:buClr>
              <a:buFont typeface="+mj-lt"/>
              <a:buAutoNum type="alphaUcPeriod"/>
            </a:pPr>
            <a:r>
              <a:rPr lang="en-US" sz="1400" dirty="0">
                <a:solidFill>
                  <a:schemeClr val="bg2"/>
                </a:solidFill>
                <a:latin typeface="+mn-lt"/>
              </a:rPr>
              <a:t>The color scheme used for data visualization.</a:t>
            </a:r>
          </a:p>
          <a:p>
            <a:pPr marL="342900" indent="-342900">
              <a:buClr>
                <a:srgbClr val="44546A"/>
              </a:buClr>
              <a:buFont typeface="+mj-lt"/>
              <a:buAutoNum type="alphaUcPeriod"/>
            </a:pPr>
            <a:r>
              <a:rPr lang="en-US" sz="1400" dirty="0">
                <a:solidFill>
                  <a:schemeClr val="bg2"/>
                </a:solidFill>
                <a:latin typeface="+mn-lt"/>
              </a:rPr>
              <a:t>The number of data sources connected to the pipeline.</a:t>
            </a:r>
          </a:p>
          <a:p>
            <a:pPr marL="342900" indent="-342900">
              <a:buClr>
                <a:srgbClr val="44546A"/>
              </a:buClr>
              <a:buFont typeface="+mj-lt"/>
              <a:buAutoNum type="alphaUcPeriod"/>
            </a:pPr>
            <a:r>
              <a:rPr lang="en-US" sz="1400" dirty="0">
                <a:solidFill>
                  <a:schemeClr val="bg2"/>
                </a:solidFill>
                <a:latin typeface="+mn-lt"/>
              </a:rPr>
              <a:t>The font style used in data reports.</a:t>
            </a:r>
          </a:p>
          <a:p>
            <a:pPr marL="342900" indent="-342900">
              <a:buClr>
                <a:srgbClr val="44546A"/>
              </a:buClr>
              <a:buFont typeface="+mj-lt"/>
              <a:buAutoNum type="alphaUcPeriod"/>
            </a:pPr>
            <a:r>
              <a:rPr lang="en-US" sz="1400" dirty="0">
                <a:solidFill>
                  <a:schemeClr val="bg2"/>
                </a:solidFill>
                <a:latin typeface="+mn-lt"/>
              </a:rPr>
              <a:t>The type and volume of data to be ingested.</a:t>
            </a:r>
          </a:p>
          <a:p>
            <a:endParaRPr lang="en-US" sz="1400" dirty="0">
              <a:solidFill>
                <a:schemeClr val="bg2"/>
              </a:solidFill>
              <a:latin typeface="+mn-lt"/>
            </a:endParaRPr>
          </a:p>
          <a:p>
            <a:r>
              <a:rPr lang="en-US" sz="1400" b="1" dirty="0">
                <a:solidFill>
                  <a:schemeClr val="bg2"/>
                </a:solidFill>
                <a:latin typeface="+mn-lt"/>
              </a:rPr>
              <a:t>Answer: </a:t>
            </a:r>
            <a:r>
              <a:rPr lang="en-US" sz="1400" dirty="0">
                <a:solidFill>
                  <a:schemeClr val="bg2"/>
                </a:solidFill>
                <a:latin typeface="+mn-lt"/>
              </a:rPr>
              <a:t>D</a:t>
            </a:r>
          </a:p>
          <a:p>
            <a:endParaRPr lang="en-US" sz="1400" dirty="0">
              <a:solidFill>
                <a:schemeClr val="bg2"/>
              </a:solidFill>
              <a:latin typeface="+mn-lt"/>
            </a:endParaRPr>
          </a:p>
          <a:p>
            <a:r>
              <a:rPr lang="en-US" sz="1400" b="1" dirty="0">
                <a:solidFill>
                  <a:schemeClr val="bg2"/>
                </a:solidFill>
                <a:latin typeface="+mn-lt"/>
              </a:rPr>
              <a:t>Explanation</a:t>
            </a:r>
            <a:r>
              <a:rPr lang="en-US" sz="1400" dirty="0">
                <a:solidFill>
                  <a:schemeClr val="bg2"/>
                </a:solidFill>
                <a:latin typeface="+mn-lt"/>
              </a:rPr>
              <a:t>: </a:t>
            </a:r>
          </a:p>
          <a:p>
            <a:r>
              <a:rPr lang="en-US" sz="1400" dirty="0">
                <a:solidFill>
                  <a:schemeClr val="bg2"/>
                </a:solidFill>
                <a:latin typeface="+mn-lt"/>
              </a:rPr>
              <a:t>When designing a Data Ingestion Pipeline, one of the critical factors to consider is the type of data you are dealing with (structured, semi-structured, unstructured) and the volume of data to be ingested. This information helps in selecting the appropriate tools, technologies, and strategies for efficient data ingestion and processing.</a:t>
            </a:r>
          </a:p>
          <a:p>
            <a:endParaRPr lang="en-US" sz="1400" dirty="0">
              <a:solidFill>
                <a:schemeClr val="bg2"/>
              </a:solidFill>
              <a:latin typeface="+mn-lt"/>
            </a:endParaRPr>
          </a:p>
        </p:txBody>
      </p:sp>
      <p:pic>
        <p:nvPicPr>
          <p:cNvPr id="2" name="Google Shape;722;p27">
            <a:extLst>
              <a:ext uri="{FF2B5EF4-FFF2-40B4-BE49-F238E27FC236}">
                <a16:creationId xmlns:a16="http://schemas.microsoft.com/office/drawing/2014/main" id="{853EC42B-617C-1D0D-9244-BF81E17FEFD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8634548" y="1643496"/>
            <a:ext cx="3336627" cy="3329720"/>
          </a:xfrm>
          <a:prstGeom prst="rect">
            <a:avLst/>
          </a:prstGeom>
          <a:noFill/>
          <a:ln>
            <a:noFill/>
          </a:ln>
        </p:spPr>
      </p:pic>
    </p:spTree>
    <p:extLst>
      <p:ext uri="{BB962C8B-B14F-4D97-AF65-F5344CB8AC3E}">
        <p14:creationId xmlns:p14="http://schemas.microsoft.com/office/powerpoint/2010/main" val="1830548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fade">
                                      <p:cBhvr>
                                        <p:cTn id="4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dirty="0"/>
              <a:t>QUIZ </a:t>
            </a:r>
            <a:endParaRPr lang="en-IN" dirty="0"/>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514350" y="1304995"/>
            <a:ext cx="8120199" cy="4840828"/>
          </a:xfrm>
        </p:spPr>
        <p:txBody>
          <a:bodyPr/>
          <a:lstStyle/>
          <a:p>
            <a:r>
              <a:rPr lang="en-US" sz="1400" b="1" dirty="0">
                <a:solidFill>
                  <a:schemeClr val="bg2"/>
                </a:solidFill>
                <a:latin typeface="+mn-lt"/>
              </a:rPr>
              <a:t>Which of the following is a common challenge in building a Data Ingestion Pipeline?</a:t>
            </a:r>
          </a:p>
          <a:p>
            <a:endParaRPr lang="en-US" sz="1400" dirty="0">
              <a:solidFill>
                <a:schemeClr val="bg2"/>
              </a:solidFill>
              <a:latin typeface="+mn-lt"/>
            </a:endParaRPr>
          </a:p>
          <a:p>
            <a:pPr marL="342900" indent="-342900">
              <a:buClr>
                <a:srgbClr val="44546A"/>
              </a:buClr>
              <a:buFont typeface="+mj-lt"/>
              <a:buAutoNum type="alphaUcPeriod"/>
            </a:pPr>
            <a:r>
              <a:rPr lang="en-US" sz="1400" dirty="0">
                <a:solidFill>
                  <a:schemeClr val="bg2"/>
                </a:solidFill>
                <a:latin typeface="+mn-lt"/>
              </a:rPr>
              <a:t>Lack of data storage options</a:t>
            </a:r>
          </a:p>
          <a:p>
            <a:pPr marL="342900" indent="-342900">
              <a:buClr>
                <a:srgbClr val="44546A"/>
              </a:buClr>
              <a:buFont typeface="+mj-lt"/>
              <a:buAutoNum type="alphaUcPeriod"/>
            </a:pPr>
            <a:r>
              <a:rPr lang="en-US" sz="1400" dirty="0">
                <a:solidFill>
                  <a:schemeClr val="bg2"/>
                </a:solidFill>
                <a:latin typeface="+mn-lt"/>
              </a:rPr>
              <a:t>Data security concerns</a:t>
            </a:r>
          </a:p>
          <a:p>
            <a:pPr marL="342900" indent="-342900">
              <a:buClr>
                <a:srgbClr val="44546A"/>
              </a:buClr>
              <a:buFont typeface="+mj-lt"/>
              <a:buAutoNum type="alphaUcPeriod"/>
            </a:pPr>
            <a:r>
              <a:rPr lang="en-US" sz="1400" dirty="0">
                <a:solidFill>
                  <a:schemeClr val="bg2"/>
                </a:solidFill>
                <a:latin typeface="+mn-lt"/>
              </a:rPr>
              <a:t>Slow internet connection</a:t>
            </a:r>
          </a:p>
          <a:p>
            <a:pPr marL="342900" indent="-342900">
              <a:buClr>
                <a:srgbClr val="44546A"/>
              </a:buClr>
              <a:buFont typeface="+mj-lt"/>
              <a:buAutoNum type="alphaUcPeriod"/>
            </a:pPr>
            <a:r>
              <a:rPr lang="en-US" sz="1400" dirty="0">
                <a:solidFill>
                  <a:schemeClr val="bg2"/>
                </a:solidFill>
                <a:latin typeface="+mn-lt"/>
              </a:rPr>
              <a:t>Incompatibility with data visualization tools</a:t>
            </a:r>
          </a:p>
          <a:p>
            <a:endParaRPr lang="en-US" sz="1400" dirty="0">
              <a:solidFill>
                <a:schemeClr val="bg2"/>
              </a:solidFill>
              <a:latin typeface="+mn-lt"/>
            </a:endParaRPr>
          </a:p>
          <a:p>
            <a:r>
              <a:rPr lang="en-US" sz="1400" b="1" dirty="0">
                <a:solidFill>
                  <a:schemeClr val="bg2"/>
                </a:solidFill>
                <a:latin typeface="+mn-lt"/>
              </a:rPr>
              <a:t>Answer: </a:t>
            </a:r>
            <a:r>
              <a:rPr lang="en-US" sz="1400" dirty="0">
                <a:solidFill>
                  <a:schemeClr val="bg2"/>
                </a:solidFill>
                <a:latin typeface="+mn-lt"/>
              </a:rPr>
              <a:t>B</a:t>
            </a:r>
          </a:p>
          <a:p>
            <a:endParaRPr lang="en-US" sz="1400" dirty="0">
              <a:solidFill>
                <a:schemeClr val="bg2"/>
              </a:solidFill>
              <a:latin typeface="+mn-lt"/>
            </a:endParaRPr>
          </a:p>
          <a:p>
            <a:r>
              <a:rPr lang="en-US" sz="1400" b="1" dirty="0">
                <a:solidFill>
                  <a:schemeClr val="bg2"/>
                </a:solidFill>
                <a:latin typeface="+mn-lt"/>
              </a:rPr>
              <a:t>Explanation</a:t>
            </a:r>
            <a:r>
              <a:rPr lang="en-US" sz="1400" dirty="0">
                <a:solidFill>
                  <a:schemeClr val="bg2"/>
                </a:solidFill>
                <a:latin typeface="+mn-lt"/>
              </a:rPr>
              <a:t>: </a:t>
            </a:r>
          </a:p>
          <a:p>
            <a:r>
              <a:rPr lang="en-US" sz="1400" dirty="0">
                <a:solidFill>
                  <a:schemeClr val="bg2"/>
                </a:solidFill>
                <a:latin typeface="+mn-lt"/>
              </a:rPr>
              <a:t>Data security is a significant challenge in building a Data Ingestion Pipeline. Ensuring that data is transferred and stored securely is essential to protect sensitive information and maintain data integrity. It involves implementing encryption, access controls, and other security measures to prevent unauthorized access and data breaches.</a:t>
            </a:r>
          </a:p>
        </p:txBody>
      </p:sp>
      <p:pic>
        <p:nvPicPr>
          <p:cNvPr id="2" name="Google Shape;722;p27">
            <a:extLst>
              <a:ext uri="{FF2B5EF4-FFF2-40B4-BE49-F238E27FC236}">
                <a16:creationId xmlns:a16="http://schemas.microsoft.com/office/drawing/2014/main" id="{853EC42B-617C-1D0D-9244-BF81E17FEFD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8634549" y="1643496"/>
            <a:ext cx="3299304" cy="3133777"/>
          </a:xfrm>
          <a:prstGeom prst="rect">
            <a:avLst/>
          </a:prstGeom>
          <a:noFill/>
          <a:ln>
            <a:noFill/>
          </a:ln>
        </p:spPr>
      </p:pic>
    </p:spTree>
    <p:extLst>
      <p:ext uri="{BB962C8B-B14F-4D97-AF65-F5344CB8AC3E}">
        <p14:creationId xmlns:p14="http://schemas.microsoft.com/office/powerpoint/2010/main" val="996104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fade">
                                      <p:cBhvr>
                                        <p:cTn id="4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98AC34-F592-738A-A503-B27AE57DE5E8}"/>
              </a:ext>
            </a:extLst>
          </p:cNvPr>
          <p:cNvSpPr>
            <a:spLocks noGrp="1"/>
          </p:cNvSpPr>
          <p:nvPr>
            <p:ph type="title"/>
          </p:nvPr>
        </p:nvSpPr>
        <p:spPr/>
        <p:txBody>
          <a:bodyPr/>
          <a:lstStyle/>
          <a:p>
            <a:r>
              <a:rPr lang="en-US" dirty="0"/>
              <a:t>In a nutshell, we learnt</a:t>
            </a:r>
          </a:p>
        </p:txBody>
      </p:sp>
      <p:sp>
        <p:nvSpPr>
          <p:cNvPr id="5" name="Text Placeholder 4">
            <a:extLst>
              <a:ext uri="{FF2B5EF4-FFF2-40B4-BE49-F238E27FC236}">
                <a16:creationId xmlns:a16="http://schemas.microsoft.com/office/drawing/2014/main" id="{CEC2C117-9223-CBA5-FE13-D7C5759D2644}"/>
              </a:ext>
            </a:extLst>
          </p:cNvPr>
          <p:cNvSpPr>
            <a:spLocks noGrp="1"/>
          </p:cNvSpPr>
          <p:nvPr>
            <p:ph type="body" idx="2"/>
          </p:nvPr>
        </p:nvSpPr>
        <p:spPr/>
        <p:txBody>
          <a:bodyPr/>
          <a:lstStyle/>
          <a:p>
            <a:pPr algn="just">
              <a:buFont typeface="Arial" panose="020B0604020202020204" pitchFamily="34" charset="0"/>
              <a:buChar char="•"/>
            </a:pPr>
            <a:r>
              <a:rPr lang="en-US" sz="1400" dirty="0">
                <a:solidFill>
                  <a:srgbClr val="44546A"/>
                </a:solidFill>
              </a:rPr>
              <a:t>Data Ingestion Pipeline is the process of collecting, transferring, and loading data from diverse sources into a storage or processing system. It's the foundation of effective data management and analysis.</a:t>
            </a:r>
          </a:p>
          <a:p>
            <a:pPr algn="just">
              <a:buFont typeface="Arial" panose="020B0604020202020204" pitchFamily="34" charset="0"/>
              <a:buChar char="•"/>
            </a:pPr>
            <a:r>
              <a:rPr lang="en-US" sz="1400" dirty="0">
                <a:solidFill>
                  <a:srgbClr val="44546A"/>
                </a:solidFill>
              </a:rPr>
              <a:t>ETL involves extracting data, transforming it, and then loading it into a target system.</a:t>
            </a:r>
          </a:p>
          <a:p>
            <a:pPr algn="just">
              <a:buFont typeface="Arial" panose="020B0604020202020204" pitchFamily="34" charset="0"/>
              <a:buChar char="•"/>
            </a:pPr>
            <a:r>
              <a:rPr lang="en-US" sz="1400" dirty="0">
                <a:solidFill>
                  <a:srgbClr val="44546A"/>
                </a:solidFill>
              </a:rPr>
              <a:t>ELT loads raw data into the target system first and then performs transformations.</a:t>
            </a:r>
          </a:p>
          <a:p>
            <a:pPr algn="just">
              <a:buFont typeface="Arial" panose="020B0604020202020204" pitchFamily="34" charset="0"/>
              <a:buChar char="•"/>
            </a:pPr>
            <a:r>
              <a:rPr lang="en-US" sz="1400" dirty="0">
                <a:solidFill>
                  <a:srgbClr val="44546A"/>
                </a:solidFill>
              </a:rPr>
              <a:t>Building a robust data ingestion pipeline requires attention to key factors: data volume, variety, velocity, quality, scalability, and security to handle diverse data efficiently and securely.</a:t>
            </a:r>
          </a:p>
        </p:txBody>
      </p:sp>
    </p:spTree>
    <p:extLst>
      <p:ext uri="{BB962C8B-B14F-4D97-AF65-F5344CB8AC3E}">
        <p14:creationId xmlns:p14="http://schemas.microsoft.com/office/powerpoint/2010/main" val="3897158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400" y="2774950"/>
            <a:ext cx="9601200" cy="762000"/>
          </a:xfrm>
        </p:spPr>
        <p:txBody>
          <a:bodyPr/>
          <a:lstStyle/>
          <a:p>
            <a:pPr>
              <a:lnSpc>
                <a:spcPct val="150000"/>
              </a:lnSpc>
            </a:pPr>
            <a:r>
              <a:rPr lang="en-US" dirty="0">
                <a:solidFill>
                  <a:schemeClr val="bg2"/>
                </a:solidFill>
                <a:latin typeface="+mn-lt"/>
              </a:rPr>
              <a:t>Use Case 1: E-commerce company</a:t>
            </a:r>
          </a:p>
          <a:p>
            <a:pPr>
              <a:lnSpc>
                <a:spcPct val="150000"/>
              </a:lnSpc>
            </a:pPr>
            <a:r>
              <a:rPr lang="en-US" dirty="0">
                <a:solidFill>
                  <a:schemeClr val="bg2"/>
                </a:solidFill>
                <a:latin typeface="+mn-lt"/>
              </a:rPr>
              <a:t>Use Case 2: Bank</a:t>
            </a:r>
          </a:p>
          <a:p>
            <a:pPr marL="0" indent="0">
              <a:buNone/>
            </a:pPr>
            <a:br>
              <a:rPr lang="en-US" dirty="0">
                <a:solidFill>
                  <a:schemeClr val="bg2"/>
                </a:solidFill>
                <a:latin typeface="+mn-lt"/>
              </a:rPr>
            </a:br>
            <a:endParaRPr lang="en-US" dirty="0">
              <a:solidFill>
                <a:schemeClr val="bg2"/>
              </a:solidFill>
              <a:latin typeface="+mn-lt"/>
            </a:endParaRP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a:xfrm>
            <a:off x="2811257" y="2012950"/>
            <a:ext cx="6569485" cy="762000"/>
          </a:xfrm>
        </p:spPr>
        <p:txBody>
          <a:bodyPr anchor="ctr"/>
          <a:lstStyle/>
          <a:p>
            <a:r>
              <a:rPr lang="en-US" sz="3600" b="0" i="0" dirty="0">
                <a:effectLst/>
              </a:rPr>
              <a:t>Applications of Data Ingestion</a:t>
            </a:r>
          </a:p>
        </p:txBody>
      </p:sp>
    </p:spTree>
    <p:extLst>
      <p:ext uri="{BB962C8B-B14F-4D97-AF65-F5344CB8AC3E}">
        <p14:creationId xmlns:p14="http://schemas.microsoft.com/office/powerpoint/2010/main" val="1511589106"/>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DECCD-D689-3364-353B-84373CF98EB9}"/>
              </a:ext>
            </a:extLst>
          </p:cNvPr>
          <p:cNvSpPr>
            <a:spLocks noGrp="1"/>
          </p:cNvSpPr>
          <p:nvPr>
            <p:ph type="title"/>
          </p:nvPr>
        </p:nvSpPr>
        <p:spPr>
          <a:xfrm>
            <a:off x="197637" y="632319"/>
            <a:ext cx="11307531" cy="492172"/>
          </a:xfrm>
        </p:spPr>
        <p:txBody>
          <a:bodyPr>
            <a:normAutofit/>
          </a:bodyPr>
          <a:lstStyle/>
          <a:p>
            <a:r>
              <a:rPr kumimoji="0" lang="en-US" sz="2800" b="1" i="0" u="none" strike="noStrike" kern="1200" cap="none" spc="0" normalizeH="0" baseline="0" noProof="0" dirty="0">
                <a:ln>
                  <a:noFill/>
                </a:ln>
                <a:effectLst/>
                <a:uLnTx/>
                <a:uFillTx/>
                <a:ea typeface="+mn-ea"/>
                <a:cs typeface="+mn-cs"/>
              </a:rPr>
              <a:t> E-commerce company Case - 1</a:t>
            </a:r>
            <a:endParaRPr lang="en-US" dirty="0"/>
          </a:p>
        </p:txBody>
      </p:sp>
      <p:sp>
        <p:nvSpPr>
          <p:cNvPr id="13" name="TextBox 12">
            <a:extLst>
              <a:ext uri="{FF2B5EF4-FFF2-40B4-BE49-F238E27FC236}">
                <a16:creationId xmlns:a16="http://schemas.microsoft.com/office/drawing/2014/main" id="{1BF41105-9910-4AAC-0C97-D32698410FEB}"/>
              </a:ext>
            </a:extLst>
          </p:cNvPr>
          <p:cNvSpPr txBox="1"/>
          <p:nvPr/>
        </p:nvSpPr>
        <p:spPr>
          <a:xfrm>
            <a:off x="304800" y="1334171"/>
            <a:ext cx="6096000" cy="338554"/>
          </a:xfrm>
          <a:prstGeom prst="rect">
            <a:avLst/>
          </a:prstGeom>
          <a:noFill/>
        </p:spPr>
        <p:txBody>
          <a:bodyPr wrap="square">
            <a:spAutoFit/>
          </a:bodyPr>
          <a:lstStyle/>
          <a:p>
            <a:r>
              <a:rPr lang="en-US" sz="1600" b="1" dirty="0">
                <a:solidFill>
                  <a:schemeClr val="bg2"/>
                </a:solidFill>
                <a:latin typeface="+mn-lt"/>
              </a:rPr>
              <a:t>Flipkart</a:t>
            </a:r>
          </a:p>
        </p:txBody>
      </p:sp>
      <p:sp>
        <p:nvSpPr>
          <p:cNvPr id="21" name="TextBox 20">
            <a:extLst>
              <a:ext uri="{FF2B5EF4-FFF2-40B4-BE49-F238E27FC236}">
                <a16:creationId xmlns:a16="http://schemas.microsoft.com/office/drawing/2014/main" id="{35A88B02-7474-04B7-12BD-B242E95FB055}"/>
              </a:ext>
            </a:extLst>
          </p:cNvPr>
          <p:cNvSpPr txBox="1"/>
          <p:nvPr/>
        </p:nvSpPr>
        <p:spPr>
          <a:xfrm>
            <a:off x="304800" y="2433309"/>
            <a:ext cx="6271772" cy="1991379"/>
          </a:xfrm>
          <a:prstGeom prst="rect">
            <a:avLst/>
          </a:prstGeom>
          <a:noFill/>
        </p:spPr>
        <p:txBody>
          <a:bodyPr wrap="square">
            <a:spAutoFit/>
          </a:bodyPr>
          <a:lstStyle/>
          <a:p>
            <a:pPr algn="l">
              <a:lnSpc>
                <a:spcPct val="150000"/>
              </a:lnSpc>
            </a:pPr>
            <a:r>
              <a:rPr lang="en-US" sz="1400" b="1" i="0" dirty="0">
                <a:solidFill>
                  <a:srgbClr val="44546A"/>
                </a:solidFill>
                <a:effectLst/>
                <a:latin typeface="+mj-lt"/>
              </a:rPr>
              <a:t>Challenge:</a:t>
            </a:r>
            <a:r>
              <a:rPr lang="en-US" sz="1400" b="0" i="0" dirty="0">
                <a:solidFill>
                  <a:srgbClr val="44546A"/>
                </a:solidFill>
                <a:effectLst/>
                <a:latin typeface="+mj-lt"/>
              </a:rPr>
              <a:t> </a:t>
            </a:r>
          </a:p>
          <a:p>
            <a:pPr algn="l">
              <a:lnSpc>
                <a:spcPct val="150000"/>
              </a:lnSpc>
            </a:pPr>
            <a:r>
              <a:rPr lang="en-US" sz="1400" dirty="0">
                <a:solidFill>
                  <a:srgbClr val="44546A"/>
                </a:solidFill>
                <a:latin typeface="+mj-lt"/>
              </a:rPr>
              <a:t>	</a:t>
            </a:r>
            <a:r>
              <a:rPr lang="en-US" sz="1400" b="0" i="0" dirty="0">
                <a:solidFill>
                  <a:srgbClr val="44546A"/>
                </a:solidFill>
                <a:effectLst/>
                <a:latin typeface="+mj-lt"/>
              </a:rPr>
              <a:t>As one of the leaders in the e-commerce industry, Flipkart must manage huge volumes of data pouring in from various sources like their website, mobile apps, customer reviews, inventory systems (ERP), and more. Managing and deriving insights from this complex web of data in real-time can be daunting.</a:t>
            </a:r>
          </a:p>
        </p:txBody>
      </p:sp>
      <p:pic>
        <p:nvPicPr>
          <p:cNvPr id="25" name="Picture 24" descr="A yellow container with blue text&#10;&#10;Description automatically generated">
            <a:extLst>
              <a:ext uri="{FF2B5EF4-FFF2-40B4-BE49-F238E27FC236}">
                <a16:creationId xmlns:a16="http://schemas.microsoft.com/office/drawing/2014/main" id="{80AC9CDF-CCEA-4A29-7E20-732B1B29AC6F}"/>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12000" y="1903445"/>
            <a:ext cx="4665438" cy="2624309"/>
          </a:xfrm>
          <a:prstGeom prst="rect">
            <a:avLst/>
          </a:prstGeom>
        </p:spPr>
      </p:pic>
      <p:cxnSp>
        <p:nvCxnSpPr>
          <p:cNvPr id="3" name="Straight Connector 2">
            <a:extLst>
              <a:ext uri="{FF2B5EF4-FFF2-40B4-BE49-F238E27FC236}">
                <a16:creationId xmlns:a16="http://schemas.microsoft.com/office/drawing/2014/main" id="{F92012C3-5A01-C6E3-6001-5D5E36E2A4C4}"/>
              </a:ext>
            </a:extLst>
          </p:cNvPr>
          <p:cNvCxnSpPr/>
          <p:nvPr/>
        </p:nvCxnSpPr>
        <p:spPr>
          <a:xfrm>
            <a:off x="314032" y="1807176"/>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5040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500"/>
                                        <p:tgtEl>
                                          <p:spTgt spid="21">
                                            <p:txEl>
                                              <p:pRg st="0" end="0"/>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1">
                                            <p:txEl>
                                              <p:pRg st="1" end="1"/>
                                            </p:txEl>
                                          </p:spTgt>
                                        </p:tgtEl>
                                        <p:attrNameLst>
                                          <p:attrName>style.visibility</p:attrName>
                                        </p:attrNameLst>
                                      </p:cBhvr>
                                      <p:to>
                                        <p:strVal val="visible"/>
                                      </p:to>
                                    </p:set>
                                    <p:animEffect transition="in" filter="fade">
                                      <p:cBhvr>
                                        <p:cTn id="25"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E75D5-C2E2-E30A-FB6D-AB326981C4FD}"/>
              </a:ext>
            </a:extLst>
          </p:cNvPr>
          <p:cNvSpPr>
            <a:spLocks noGrp="1"/>
          </p:cNvSpPr>
          <p:nvPr>
            <p:ph type="title"/>
          </p:nvPr>
        </p:nvSpPr>
        <p:spPr/>
        <p:txBody>
          <a:bodyPr/>
          <a:lstStyle/>
          <a:p>
            <a:r>
              <a:rPr kumimoji="0" lang="en-US" sz="2800" b="1" i="0" u="none" strike="noStrike" kern="1200" cap="none" spc="0" normalizeH="0" baseline="0" noProof="0" dirty="0">
                <a:ln>
                  <a:noFill/>
                </a:ln>
                <a:effectLst/>
                <a:uLnTx/>
                <a:uFillTx/>
                <a:ea typeface="+mn-ea"/>
                <a:cs typeface="+mn-cs"/>
              </a:rPr>
              <a:t> E-commerce company Case - 1</a:t>
            </a:r>
            <a:endParaRPr lang="en-US" dirty="0"/>
          </a:p>
        </p:txBody>
      </p:sp>
      <p:pic>
        <p:nvPicPr>
          <p:cNvPr id="4" name="Picture 3" descr="A yellow container with blue text&#10;&#10;Description automatically generated">
            <a:extLst>
              <a:ext uri="{FF2B5EF4-FFF2-40B4-BE49-F238E27FC236}">
                <a16:creationId xmlns:a16="http://schemas.microsoft.com/office/drawing/2014/main" id="{701ED906-33B0-6FAF-0181-6CA375743B20}"/>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41497" y="1968759"/>
            <a:ext cx="4549326" cy="2558996"/>
          </a:xfrm>
          <a:prstGeom prst="rect">
            <a:avLst/>
          </a:prstGeom>
        </p:spPr>
      </p:pic>
      <p:sp>
        <p:nvSpPr>
          <p:cNvPr id="5" name="TextBox 4">
            <a:extLst>
              <a:ext uri="{FF2B5EF4-FFF2-40B4-BE49-F238E27FC236}">
                <a16:creationId xmlns:a16="http://schemas.microsoft.com/office/drawing/2014/main" id="{076335BC-CB67-B49A-45BF-00BFF6E2CFE0}"/>
              </a:ext>
            </a:extLst>
          </p:cNvPr>
          <p:cNvSpPr txBox="1"/>
          <p:nvPr/>
        </p:nvSpPr>
        <p:spPr>
          <a:xfrm>
            <a:off x="304800" y="2433309"/>
            <a:ext cx="6271772" cy="1991379"/>
          </a:xfrm>
          <a:prstGeom prst="rect">
            <a:avLst/>
          </a:prstGeom>
          <a:noFill/>
        </p:spPr>
        <p:txBody>
          <a:bodyPr wrap="square">
            <a:spAutoFit/>
          </a:bodyPr>
          <a:lstStyle/>
          <a:p>
            <a:pPr algn="l">
              <a:lnSpc>
                <a:spcPct val="150000"/>
              </a:lnSpc>
            </a:pPr>
            <a:r>
              <a:rPr lang="en-US" sz="1400" b="1" i="0" dirty="0">
                <a:solidFill>
                  <a:srgbClr val="44546A"/>
                </a:solidFill>
                <a:effectLst/>
                <a:latin typeface="+mj-lt"/>
              </a:rPr>
              <a:t>Solution:</a:t>
            </a:r>
          </a:p>
          <a:p>
            <a:pPr algn="l">
              <a:lnSpc>
                <a:spcPct val="150000"/>
              </a:lnSpc>
            </a:pPr>
            <a:r>
              <a:rPr lang="en-US" sz="1400" dirty="0">
                <a:solidFill>
                  <a:srgbClr val="44546A"/>
                </a:solidFill>
                <a:latin typeface="+mj-lt"/>
              </a:rPr>
              <a:t>	</a:t>
            </a:r>
            <a:r>
              <a:rPr lang="en-US" sz="1400" b="0" i="0" dirty="0">
                <a:solidFill>
                  <a:srgbClr val="44546A"/>
                </a:solidFill>
                <a:effectLst/>
                <a:latin typeface="+mj-lt"/>
              </a:rPr>
              <a:t>A scalable data ingestion pipeline was designed to channel all the raw data into Amazon S3 for durable storage. From S3, the data was then directed to Apache Spark, a fast and general-purpose cluster-computing system for big data processing. This setup allowed Flipkart to handle varying data velocities and volumes seamlessly.</a:t>
            </a:r>
          </a:p>
        </p:txBody>
      </p:sp>
      <p:sp>
        <p:nvSpPr>
          <p:cNvPr id="6" name="TextBox 5">
            <a:extLst>
              <a:ext uri="{FF2B5EF4-FFF2-40B4-BE49-F238E27FC236}">
                <a16:creationId xmlns:a16="http://schemas.microsoft.com/office/drawing/2014/main" id="{E3FA086F-7B8C-EAB2-909A-918FCF5482EF}"/>
              </a:ext>
            </a:extLst>
          </p:cNvPr>
          <p:cNvSpPr txBox="1"/>
          <p:nvPr/>
        </p:nvSpPr>
        <p:spPr>
          <a:xfrm>
            <a:off x="304800" y="1334171"/>
            <a:ext cx="6096000" cy="338554"/>
          </a:xfrm>
          <a:prstGeom prst="rect">
            <a:avLst/>
          </a:prstGeom>
          <a:noFill/>
        </p:spPr>
        <p:txBody>
          <a:bodyPr wrap="square">
            <a:spAutoFit/>
          </a:bodyPr>
          <a:lstStyle/>
          <a:p>
            <a:r>
              <a:rPr lang="en-US" sz="1600" b="1" dirty="0">
                <a:solidFill>
                  <a:schemeClr val="bg2"/>
                </a:solidFill>
                <a:latin typeface="+mn-lt"/>
              </a:rPr>
              <a:t>Flipkart</a:t>
            </a:r>
          </a:p>
        </p:txBody>
      </p:sp>
      <p:cxnSp>
        <p:nvCxnSpPr>
          <p:cNvPr id="3" name="Straight Connector 2">
            <a:extLst>
              <a:ext uri="{FF2B5EF4-FFF2-40B4-BE49-F238E27FC236}">
                <a16:creationId xmlns:a16="http://schemas.microsoft.com/office/drawing/2014/main" id="{32B4E50D-090D-5425-37F7-F645D0BBC5FF}"/>
              </a:ext>
            </a:extLst>
          </p:cNvPr>
          <p:cNvCxnSpPr/>
          <p:nvPr/>
        </p:nvCxnSpPr>
        <p:spPr>
          <a:xfrm>
            <a:off x="314032" y="1807176"/>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6231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DA6D-BA26-3CBC-0434-7F8227B48B4F}"/>
              </a:ext>
            </a:extLst>
          </p:cNvPr>
          <p:cNvSpPr>
            <a:spLocks noGrp="1"/>
          </p:cNvSpPr>
          <p:nvPr>
            <p:ph type="title"/>
          </p:nvPr>
        </p:nvSpPr>
        <p:spPr/>
        <p:txBody>
          <a:bodyPr/>
          <a:lstStyle/>
          <a:p>
            <a:r>
              <a:rPr lang="en-US" dirty="0"/>
              <a:t> E-commerce company Case - 1</a:t>
            </a:r>
          </a:p>
        </p:txBody>
      </p:sp>
      <p:pic>
        <p:nvPicPr>
          <p:cNvPr id="4" name="Picture 3">
            <a:extLst>
              <a:ext uri="{FF2B5EF4-FFF2-40B4-BE49-F238E27FC236}">
                <a16:creationId xmlns:a16="http://schemas.microsoft.com/office/drawing/2014/main" id="{4253410E-6B5B-0043-A37D-12BCBE8E23B9}"/>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79737" y="1884784"/>
            <a:ext cx="4698615" cy="2642971"/>
          </a:xfrm>
          <a:prstGeom prst="rect">
            <a:avLst/>
          </a:prstGeom>
        </p:spPr>
      </p:pic>
      <p:sp>
        <p:nvSpPr>
          <p:cNvPr id="7" name="TextBox 6">
            <a:extLst>
              <a:ext uri="{FF2B5EF4-FFF2-40B4-BE49-F238E27FC236}">
                <a16:creationId xmlns:a16="http://schemas.microsoft.com/office/drawing/2014/main" id="{249E5C0F-456A-5ABF-7FA8-8019089C89BE}"/>
              </a:ext>
            </a:extLst>
          </p:cNvPr>
          <p:cNvSpPr txBox="1"/>
          <p:nvPr/>
        </p:nvSpPr>
        <p:spPr>
          <a:xfrm>
            <a:off x="304800" y="1334171"/>
            <a:ext cx="6096000" cy="338554"/>
          </a:xfrm>
          <a:prstGeom prst="rect">
            <a:avLst/>
          </a:prstGeom>
          <a:noFill/>
        </p:spPr>
        <p:txBody>
          <a:bodyPr wrap="square">
            <a:spAutoFit/>
          </a:bodyPr>
          <a:lstStyle/>
          <a:p>
            <a:r>
              <a:rPr lang="en-US" sz="1600" b="1" dirty="0">
                <a:solidFill>
                  <a:schemeClr val="bg2"/>
                </a:solidFill>
                <a:latin typeface="+mn-lt"/>
              </a:rPr>
              <a:t>Flipkart</a:t>
            </a:r>
          </a:p>
        </p:txBody>
      </p:sp>
      <p:sp>
        <p:nvSpPr>
          <p:cNvPr id="8" name="TextBox 7">
            <a:extLst>
              <a:ext uri="{FF2B5EF4-FFF2-40B4-BE49-F238E27FC236}">
                <a16:creationId xmlns:a16="http://schemas.microsoft.com/office/drawing/2014/main" id="{EA0B1442-FC33-3AF1-A38C-46F4E8C988CA}"/>
              </a:ext>
            </a:extLst>
          </p:cNvPr>
          <p:cNvSpPr txBox="1"/>
          <p:nvPr/>
        </p:nvSpPr>
        <p:spPr>
          <a:xfrm>
            <a:off x="304800" y="2433309"/>
            <a:ext cx="6271772" cy="1991379"/>
          </a:xfrm>
          <a:prstGeom prst="rect">
            <a:avLst/>
          </a:prstGeom>
          <a:noFill/>
        </p:spPr>
        <p:txBody>
          <a:bodyPr wrap="square">
            <a:spAutoFit/>
          </a:bodyPr>
          <a:lstStyle/>
          <a:p>
            <a:pPr algn="l">
              <a:lnSpc>
                <a:spcPct val="150000"/>
              </a:lnSpc>
            </a:pPr>
            <a:r>
              <a:rPr lang="en-US" sz="1400" b="1" i="0" dirty="0">
                <a:solidFill>
                  <a:srgbClr val="44546A"/>
                </a:solidFill>
                <a:effectLst/>
                <a:latin typeface="+mj-lt"/>
              </a:rPr>
              <a:t>Impact:</a:t>
            </a:r>
          </a:p>
          <a:p>
            <a:pPr algn="l">
              <a:lnSpc>
                <a:spcPct val="150000"/>
              </a:lnSpc>
            </a:pPr>
            <a:r>
              <a:rPr lang="en-US" sz="1400" dirty="0">
                <a:solidFill>
                  <a:srgbClr val="44546A"/>
                </a:solidFill>
                <a:latin typeface="+mj-lt"/>
              </a:rPr>
              <a:t>	</a:t>
            </a:r>
            <a:r>
              <a:rPr lang="en-US" sz="1400" b="0" i="0" dirty="0">
                <a:solidFill>
                  <a:srgbClr val="44546A"/>
                </a:solidFill>
                <a:effectLst/>
                <a:latin typeface="+mj-lt"/>
              </a:rPr>
              <a:t> With a well-structured data ingestion pipeline in place, Flipkart was able to process data more efficiently. This led to quicker insights into customer behavior, more accurate inventory forecasting, and the ability to offer targeted product recommendations, enhancing the customer experience and potentially increasing sales.</a:t>
            </a:r>
          </a:p>
        </p:txBody>
      </p:sp>
      <p:cxnSp>
        <p:nvCxnSpPr>
          <p:cNvPr id="3" name="Straight Connector 2">
            <a:extLst>
              <a:ext uri="{FF2B5EF4-FFF2-40B4-BE49-F238E27FC236}">
                <a16:creationId xmlns:a16="http://schemas.microsoft.com/office/drawing/2014/main" id="{265DEC32-9BA8-E6DA-63E2-6D3DD5E0F47A}"/>
              </a:ext>
            </a:extLst>
          </p:cNvPr>
          <p:cNvCxnSpPr/>
          <p:nvPr/>
        </p:nvCxnSpPr>
        <p:spPr>
          <a:xfrm>
            <a:off x="314032" y="1807176"/>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580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80A-7716-0F36-A098-27E89B78E6B7}"/>
              </a:ext>
            </a:extLst>
          </p:cNvPr>
          <p:cNvSpPr>
            <a:spLocks noGrp="1"/>
          </p:cNvSpPr>
          <p:nvPr>
            <p:ph type="title"/>
          </p:nvPr>
        </p:nvSpPr>
        <p:spPr/>
        <p:txBody>
          <a:bodyPr/>
          <a:lstStyle/>
          <a:p>
            <a:r>
              <a:rPr lang="en-US" dirty="0"/>
              <a:t>Banking &amp; Finance Case - 2</a:t>
            </a:r>
          </a:p>
        </p:txBody>
      </p:sp>
      <p:sp>
        <p:nvSpPr>
          <p:cNvPr id="4" name="TextBox 3">
            <a:extLst>
              <a:ext uri="{FF2B5EF4-FFF2-40B4-BE49-F238E27FC236}">
                <a16:creationId xmlns:a16="http://schemas.microsoft.com/office/drawing/2014/main" id="{B32DF1CA-AA1D-6A5E-2443-47B6B98E7477}"/>
              </a:ext>
            </a:extLst>
          </p:cNvPr>
          <p:cNvSpPr txBox="1"/>
          <p:nvPr/>
        </p:nvSpPr>
        <p:spPr>
          <a:xfrm>
            <a:off x="304800" y="1334171"/>
            <a:ext cx="6096000" cy="338554"/>
          </a:xfrm>
          <a:prstGeom prst="rect">
            <a:avLst/>
          </a:prstGeom>
          <a:noFill/>
        </p:spPr>
        <p:txBody>
          <a:bodyPr wrap="square">
            <a:spAutoFit/>
          </a:bodyPr>
          <a:lstStyle/>
          <a:p>
            <a:r>
              <a:rPr lang="en-US" sz="1600" b="1" dirty="0">
                <a:solidFill>
                  <a:schemeClr val="bg2"/>
                </a:solidFill>
                <a:latin typeface="+mn-lt"/>
              </a:rPr>
              <a:t>HDFC</a:t>
            </a:r>
          </a:p>
        </p:txBody>
      </p:sp>
      <p:sp>
        <p:nvSpPr>
          <p:cNvPr id="7" name="TextBox 6">
            <a:extLst>
              <a:ext uri="{FF2B5EF4-FFF2-40B4-BE49-F238E27FC236}">
                <a16:creationId xmlns:a16="http://schemas.microsoft.com/office/drawing/2014/main" id="{41113106-1663-3FB6-44E8-A122E5BC913A}"/>
              </a:ext>
            </a:extLst>
          </p:cNvPr>
          <p:cNvSpPr txBox="1"/>
          <p:nvPr/>
        </p:nvSpPr>
        <p:spPr>
          <a:xfrm>
            <a:off x="304800" y="2433309"/>
            <a:ext cx="6271772" cy="1668214"/>
          </a:xfrm>
          <a:prstGeom prst="rect">
            <a:avLst/>
          </a:prstGeom>
          <a:noFill/>
        </p:spPr>
        <p:txBody>
          <a:bodyPr wrap="square">
            <a:spAutoFit/>
          </a:bodyPr>
          <a:lstStyle/>
          <a:p>
            <a:pPr algn="l">
              <a:lnSpc>
                <a:spcPct val="150000"/>
              </a:lnSpc>
            </a:pPr>
            <a:r>
              <a:rPr lang="en-US" sz="1400" b="1" i="0" dirty="0">
                <a:solidFill>
                  <a:srgbClr val="44546A"/>
                </a:solidFill>
                <a:effectLst/>
                <a:latin typeface="+mj-lt"/>
              </a:rPr>
              <a:t>Challenge:</a:t>
            </a:r>
          </a:p>
          <a:p>
            <a:pPr algn="l">
              <a:lnSpc>
                <a:spcPct val="150000"/>
              </a:lnSpc>
            </a:pPr>
            <a:r>
              <a:rPr lang="en-US" sz="1400" dirty="0">
                <a:solidFill>
                  <a:srgbClr val="44546A"/>
                </a:solidFill>
                <a:latin typeface="+mj-lt"/>
              </a:rPr>
              <a:t>	</a:t>
            </a:r>
            <a:r>
              <a:rPr lang="en-US" sz="1400" b="0" i="0" dirty="0">
                <a:solidFill>
                  <a:srgbClr val="44546A"/>
                </a:solidFill>
                <a:effectLst/>
                <a:latin typeface="+mj-lt"/>
              </a:rPr>
              <a:t>HDFC, a major bank, deals with millions of transactions daily, from physical branches, ATMs, online banking, to mobile apps. Managing this diverse and high-velocity data in real-time to offer better services and ensure security is a significant challenge.</a:t>
            </a:r>
          </a:p>
        </p:txBody>
      </p:sp>
      <p:pic>
        <p:nvPicPr>
          <p:cNvPr id="8" name="Picture 7" descr="A logo with a blue square and red squares&#10;&#10;Description automatically generated">
            <a:extLst>
              <a:ext uri="{FF2B5EF4-FFF2-40B4-BE49-F238E27FC236}">
                <a16:creationId xmlns:a16="http://schemas.microsoft.com/office/drawing/2014/main" id="{8F3343CE-5347-CD4E-14CF-F50F644D3E6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73962" y="1125417"/>
            <a:ext cx="3670264" cy="3670264"/>
          </a:xfrm>
          <a:prstGeom prst="rect">
            <a:avLst/>
          </a:prstGeom>
        </p:spPr>
      </p:pic>
      <p:cxnSp>
        <p:nvCxnSpPr>
          <p:cNvPr id="3" name="Straight Connector 2">
            <a:extLst>
              <a:ext uri="{FF2B5EF4-FFF2-40B4-BE49-F238E27FC236}">
                <a16:creationId xmlns:a16="http://schemas.microsoft.com/office/drawing/2014/main" id="{AFE45BBC-C453-2C67-6DCD-A63ED9E7B41F}"/>
              </a:ext>
            </a:extLst>
          </p:cNvPr>
          <p:cNvCxnSpPr/>
          <p:nvPr/>
        </p:nvCxnSpPr>
        <p:spPr>
          <a:xfrm>
            <a:off x="314032" y="1807176"/>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018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120C9F3-9251-6DAA-DF25-D91056F20B15}"/>
              </a:ext>
            </a:extLst>
          </p:cNvPr>
          <p:cNvSpPr>
            <a:spLocks noGrp="1"/>
          </p:cNvSpPr>
          <p:nvPr>
            <p:ph type="body" idx="2"/>
          </p:nvPr>
        </p:nvSpPr>
        <p:spPr/>
        <p:txBody>
          <a:bodyPr/>
          <a:lstStyle/>
          <a:p>
            <a:pPr algn="ctr"/>
            <a:r>
              <a:rPr lang="en-IN" sz="3200" b="1" dirty="0"/>
              <a:t>Let's study more about Big-Data Injection in this Module</a:t>
            </a:r>
          </a:p>
        </p:txBody>
      </p:sp>
      <p:sp>
        <p:nvSpPr>
          <p:cNvPr id="4" name="Title 3">
            <a:extLst>
              <a:ext uri="{FF2B5EF4-FFF2-40B4-BE49-F238E27FC236}">
                <a16:creationId xmlns:a16="http://schemas.microsoft.com/office/drawing/2014/main" id="{D8C98BE4-5529-416B-8FC5-9840576CCE59}"/>
              </a:ext>
            </a:extLst>
          </p:cNvPr>
          <p:cNvSpPr>
            <a:spLocks noGrp="1"/>
          </p:cNvSpPr>
          <p:nvPr>
            <p:ph type="title"/>
          </p:nvPr>
        </p:nvSpPr>
        <p:spPr/>
        <p:txBody>
          <a:bodyPr/>
          <a:lstStyle/>
          <a:p>
            <a:pPr algn="ctr"/>
            <a:br>
              <a:rPr lang="en-US" sz="4400" dirty="0">
                <a:latin typeface="+mj-lt"/>
              </a:rPr>
            </a:br>
            <a:r>
              <a:rPr lang="en-US" sz="4400" dirty="0">
                <a:latin typeface="+mj-lt"/>
              </a:rPr>
              <a:t>This underscores the significance of Big Data Injection for organizations across segments.</a:t>
            </a:r>
            <a:endParaRPr lang="en-IN" sz="4400" dirty="0">
              <a:latin typeface="+mj-lt"/>
            </a:endParaRPr>
          </a:p>
        </p:txBody>
      </p:sp>
    </p:spTree>
    <p:extLst>
      <p:ext uri="{BB962C8B-B14F-4D97-AF65-F5344CB8AC3E}">
        <p14:creationId xmlns:p14="http://schemas.microsoft.com/office/powerpoint/2010/main" val="3868027507"/>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C822-0D34-53BC-EF8D-1AB7F33FB76C}"/>
              </a:ext>
            </a:extLst>
          </p:cNvPr>
          <p:cNvSpPr>
            <a:spLocks noGrp="1"/>
          </p:cNvSpPr>
          <p:nvPr>
            <p:ph type="title"/>
          </p:nvPr>
        </p:nvSpPr>
        <p:spPr/>
        <p:txBody>
          <a:bodyPr/>
          <a:lstStyle/>
          <a:p>
            <a:r>
              <a:rPr lang="en-US" dirty="0"/>
              <a:t>Banking &amp; Finance Case - 2</a:t>
            </a:r>
          </a:p>
        </p:txBody>
      </p:sp>
      <p:sp>
        <p:nvSpPr>
          <p:cNvPr id="4" name="TextBox 3">
            <a:extLst>
              <a:ext uri="{FF2B5EF4-FFF2-40B4-BE49-F238E27FC236}">
                <a16:creationId xmlns:a16="http://schemas.microsoft.com/office/drawing/2014/main" id="{AB2DD101-4EAA-E509-41CD-9370D44DB853}"/>
              </a:ext>
            </a:extLst>
          </p:cNvPr>
          <p:cNvSpPr txBox="1"/>
          <p:nvPr/>
        </p:nvSpPr>
        <p:spPr>
          <a:xfrm>
            <a:off x="304800" y="1334171"/>
            <a:ext cx="6096000" cy="338554"/>
          </a:xfrm>
          <a:prstGeom prst="rect">
            <a:avLst/>
          </a:prstGeom>
          <a:noFill/>
        </p:spPr>
        <p:txBody>
          <a:bodyPr wrap="square">
            <a:spAutoFit/>
          </a:bodyPr>
          <a:lstStyle/>
          <a:p>
            <a:r>
              <a:rPr lang="en-US" sz="1600" b="1" dirty="0">
                <a:solidFill>
                  <a:schemeClr val="bg2"/>
                </a:solidFill>
                <a:latin typeface="+mn-lt"/>
              </a:rPr>
              <a:t>HDFC</a:t>
            </a:r>
          </a:p>
        </p:txBody>
      </p:sp>
      <p:sp>
        <p:nvSpPr>
          <p:cNvPr id="5" name="TextBox 4">
            <a:extLst>
              <a:ext uri="{FF2B5EF4-FFF2-40B4-BE49-F238E27FC236}">
                <a16:creationId xmlns:a16="http://schemas.microsoft.com/office/drawing/2014/main" id="{A2532C75-0ABD-0E18-B80D-3EA4B7384113}"/>
              </a:ext>
            </a:extLst>
          </p:cNvPr>
          <p:cNvSpPr txBox="1"/>
          <p:nvPr/>
        </p:nvSpPr>
        <p:spPr>
          <a:xfrm>
            <a:off x="304800" y="2433309"/>
            <a:ext cx="6784258" cy="1991379"/>
          </a:xfrm>
          <a:prstGeom prst="rect">
            <a:avLst/>
          </a:prstGeom>
          <a:noFill/>
        </p:spPr>
        <p:txBody>
          <a:bodyPr wrap="square">
            <a:spAutoFit/>
          </a:bodyPr>
          <a:lstStyle/>
          <a:p>
            <a:pPr algn="l">
              <a:lnSpc>
                <a:spcPct val="150000"/>
              </a:lnSpc>
            </a:pPr>
            <a:r>
              <a:rPr lang="en-US" sz="1400" b="1" i="0" dirty="0">
                <a:solidFill>
                  <a:srgbClr val="44546A"/>
                </a:solidFill>
                <a:effectLst/>
                <a:latin typeface="+mj-lt"/>
              </a:rPr>
              <a:t>Solution:</a:t>
            </a:r>
          </a:p>
          <a:p>
            <a:pPr algn="l">
              <a:lnSpc>
                <a:spcPct val="150000"/>
              </a:lnSpc>
            </a:pPr>
            <a:r>
              <a:rPr lang="en-US" sz="1400" dirty="0">
                <a:solidFill>
                  <a:srgbClr val="44546A"/>
                </a:solidFill>
                <a:latin typeface="+mj-lt"/>
              </a:rPr>
              <a:t>	</a:t>
            </a:r>
            <a:r>
              <a:rPr lang="en-US" sz="1400" b="0" i="0" dirty="0">
                <a:solidFill>
                  <a:srgbClr val="44546A"/>
                </a:solidFill>
                <a:effectLst/>
                <a:latin typeface="+mj-lt"/>
              </a:rPr>
              <a:t>To handle real-time data streams, HDFC implemented a data ingestion solution with Kafka, a distributed streaming platform. This setup ensured immediate capture and relay of transaction data. For processing this vast amount of real-time data, in-memory computation was enabled using Apache Spark, allowing rapid analysis without the need to write data to disk.</a:t>
            </a:r>
          </a:p>
        </p:txBody>
      </p:sp>
      <p:pic>
        <p:nvPicPr>
          <p:cNvPr id="7" name="Picture 6" descr="A logo with a blue square and red squares&#10;&#10;Description automatically generated">
            <a:extLst>
              <a:ext uri="{FF2B5EF4-FFF2-40B4-BE49-F238E27FC236}">
                <a16:creationId xmlns:a16="http://schemas.microsoft.com/office/drawing/2014/main" id="{E8F8F2D9-6A1C-D4D6-DCC0-634926387A9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73962" y="1672725"/>
            <a:ext cx="3122956" cy="3122956"/>
          </a:xfrm>
          <a:prstGeom prst="rect">
            <a:avLst/>
          </a:prstGeom>
        </p:spPr>
      </p:pic>
      <p:cxnSp>
        <p:nvCxnSpPr>
          <p:cNvPr id="3" name="Straight Connector 2">
            <a:extLst>
              <a:ext uri="{FF2B5EF4-FFF2-40B4-BE49-F238E27FC236}">
                <a16:creationId xmlns:a16="http://schemas.microsoft.com/office/drawing/2014/main" id="{3E8FDF87-68A7-D9EE-F4A2-EFD88C838344}"/>
              </a:ext>
            </a:extLst>
          </p:cNvPr>
          <p:cNvCxnSpPr/>
          <p:nvPr/>
        </p:nvCxnSpPr>
        <p:spPr>
          <a:xfrm>
            <a:off x="314032" y="1807176"/>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121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6E32C-CEC2-3154-C0B1-65D130591B67}"/>
              </a:ext>
            </a:extLst>
          </p:cNvPr>
          <p:cNvSpPr>
            <a:spLocks noGrp="1"/>
          </p:cNvSpPr>
          <p:nvPr>
            <p:ph type="title"/>
          </p:nvPr>
        </p:nvSpPr>
        <p:spPr/>
        <p:txBody>
          <a:bodyPr/>
          <a:lstStyle/>
          <a:p>
            <a:r>
              <a:rPr lang="en-US" dirty="0"/>
              <a:t>Banking &amp; Finance Case - 2</a:t>
            </a:r>
          </a:p>
        </p:txBody>
      </p:sp>
      <p:sp>
        <p:nvSpPr>
          <p:cNvPr id="4" name="TextBox 3">
            <a:extLst>
              <a:ext uri="{FF2B5EF4-FFF2-40B4-BE49-F238E27FC236}">
                <a16:creationId xmlns:a16="http://schemas.microsoft.com/office/drawing/2014/main" id="{CD1FAF64-62DB-5C4C-D321-6B3A307E5A07}"/>
              </a:ext>
            </a:extLst>
          </p:cNvPr>
          <p:cNvSpPr txBox="1"/>
          <p:nvPr/>
        </p:nvSpPr>
        <p:spPr>
          <a:xfrm>
            <a:off x="304800" y="1334171"/>
            <a:ext cx="6096000" cy="338554"/>
          </a:xfrm>
          <a:prstGeom prst="rect">
            <a:avLst/>
          </a:prstGeom>
          <a:noFill/>
        </p:spPr>
        <p:txBody>
          <a:bodyPr wrap="square">
            <a:spAutoFit/>
          </a:bodyPr>
          <a:lstStyle/>
          <a:p>
            <a:r>
              <a:rPr lang="en-US" sz="1600" b="1" dirty="0">
                <a:solidFill>
                  <a:schemeClr val="bg2"/>
                </a:solidFill>
                <a:latin typeface="+mn-lt"/>
              </a:rPr>
              <a:t>HDFC</a:t>
            </a:r>
          </a:p>
        </p:txBody>
      </p:sp>
      <p:sp>
        <p:nvSpPr>
          <p:cNvPr id="5" name="TextBox 4">
            <a:extLst>
              <a:ext uri="{FF2B5EF4-FFF2-40B4-BE49-F238E27FC236}">
                <a16:creationId xmlns:a16="http://schemas.microsoft.com/office/drawing/2014/main" id="{59C2102A-337D-2DAA-5863-6DC0C135EC9A}"/>
              </a:ext>
            </a:extLst>
          </p:cNvPr>
          <p:cNvSpPr txBox="1"/>
          <p:nvPr/>
        </p:nvSpPr>
        <p:spPr>
          <a:xfrm>
            <a:off x="304798" y="1822533"/>
            <a:ext cx="7669163" cy="3930371"/>
          </a:xfrm>
          <a:prstGeom prst="rect">
            <a:avLst/>
          </a:prstGeom>
          <a:noFill/>
        </p:spPr>
        <p:txBody>
          <a:bodyPr wrap="square">
            <a:spAutoFit/>
          </a:bodyPr>
          <a:lstStyle/>
          <a:p>
            <a:pPr algn="l">
              <a:lnSpc>
                <a:spcPct val="150000"/>
              </a:lnSpc>
            </a:pPr>
            <a:r>
              <a:rPr lang="en-US" sz="1400" b="1" i="0" dirty="0">
                <a:solidFill>
                  <a:srgbClr val="44546A"/>
                </a:solidFill>
                <a:effectLst/>
                <a:latin typeface="+mj-lt"/>
              </a:rPr>
              <a:t>Impact:</a:t>
            </a:r>
          </a:p>
          <a:p>
            <a:pPr marL="285750" indent="-285750" algn="l">
              <a:lnSpc>
                <a:spcPct val="150000"/>
              </a:lnSpc>
              <a:buFont typeface="Arial" panose="020B0604020202020204" pitchFamily="34" charset="0"/>
              <a:buChar char="•"/>
            </a:pPr>
            <a:r>
              <a:rPr lang="en-US" sz="1400" i="0" dirty="0">
                <a:solidFill>
                  <a:srgbClr val="44546A"/>
                </a:solidFill>
                <a:effectLst/>
                <a:latin typeface="+mj-lt"/>
              </a:rPr>
              <a:t>Fraud Detection: </a:t>
            </a:r>
          </a:p>
          <a:p>
            <a:pPr lvl="3">
              <a:lnSpc>
                <a:spcPct val="150000"/>
              </a:lnSpc>
            </a:pPr>
            <a:r>
              <a:rPr lang="en-US" sz="1400" b="0" dirty="0">
                <a:solidFill>
                  <a:srgbClr val="44546A"/>
                </a:solidFill>
                <a:latin typeface="+mj-lt"/>
              </a:rPr>
              <a:t>	</a:t>
            </a:r>
            <a:r>
              <a:rPr lang="en-US" sz="1400" b="0" i="0" dirty="0">
                <a:solidFill>
                  <a:srgbClr val="44546A"/>
                </a:solidFill>
                <a:effectLst/>
                <a:latin typeface="+mj-lt"/>
              </a:rPr>
              <a:t>With real-time data ingestion and processing, HDFC can now detect 	unusual 	transaction patterns almost instantaneously. If a suspicious activity is detected, 	such as a large withdrawal or multiple transactions In a short time, alerts can be 	raised, and necessary actions like 	blocking the card can be triggered	automatically.</a:t>
            </a:r>
          </a:p>
          <a:p>
            <a:pPr algn="l">
              <a:lnSpc>
                <a:spcPct val="150000"/>
              </a:lnSpc>
            </a:pPr>
            <a:endParaRPr lang="en-US" sz="1400" b="0" i="0" dirty="0">
              <a:solidFill>
                <a:srgbClr val="44546A"/>
              </a:solidFill>
              <a:effectLst/>
              <a:latin typeface="+mj-lt"/>
            </a:endParaRPr>
          </a:p>
          <a:p>
            <a:pPr marL="285750" indent="-285750" algn="l">
              <a:lnSpc>
                <a:spcPct val="150000"/>
              </a:lnSpc>
              <a:buFont typeface="Arial" panose="020B0604020202020204" pitchFamily="34" charset="0"/>
              <a:buChar char="•"/>
            </a:pPr>
            <a:r>
              <a:rPr lang="en-US" sz="1400" b="0" i="0" dirty="0">
                <a:solidFill>
                  <a:srgbClr val="44546A"/>
                </a:solidFill>
                <a:effectLst/>
                <a:latin typeface="+mj-lt"/>
              </a:rPr>
              <a:t>Personalization: </a:t>
            </a:r>
          </a:p>
          <a:p>
            <a:pPr lvl="1">
              <a:lnSpc>
                <a:spcPct val="150000"/>
              </a:lnSpc>
            </a:pPr>
            <a:r>
              <a:rPr lang="en-US" sz="1400" dirty="0">
                <a:solidFill>
                  <a:srgbClr val="44546A"/>
                </a:solidFill>
                <a:latin typeface="+mj-lt"/>
              </a:rPr>
              <a:t>	</a:t>
            </a:r>
            <a:r>
              <a:rPr lang="en-US" sz="1400" b="0" i="0" dirty="0">
                <a:solidFill>
                  <a:srgbClr val="44546A"/>
                </a:solidFill>
                <a:effectLst/>
                <a:latin typeface="+mj-lt"/>
              </a:rPr>
              <a:t>HDFC can use the real-time data to understand customers' behavior 	and 	preferences, offering tailored services or promotions. For instance, if a 	customer frequently transacts with a particular merchant or category, 	the bank 	can provide specialized offers or cashback related to those transactions. </a:t>
            </a:r>
          </a:p>
        </p:txBody>
      </p:sp>
      <p:pic>
        <p:nvPicPr>
          <p:cNvPr id="6" name="Picture 5" descr="A logo with a blue square and red squares&#10;&#10;Description automatically generated">
            <a:extLst>
              <a:ext uri="{FF2B5EF4-FFF2-40B4-BE49-F238E27FC236}">
                <a16:creationId xmlns:a16="http://schemas.microsoft.com/office/drawing/2014/main" id="{54FC30C0-CD0B-4FFE-33BA-8AAE512DF25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73961" y="1595536"/>
            <a:ext cx="3200145" cy="3200145"/>
          </a:xfrm>
          <a:prstGeom prst="rect">
            <a:avLst/>
          </a:prstGeom>
        </p:spPr>
      </p:pic>
      <p:cxnSp>
        <p:nvCxnSpPr>
          <p:cNvPr id="3" name="Straight Connector 2">
            <a:extLst>
              <a:ext uri="{FF2B5EF4-FFF2-40B4-BE49-F238E27FC236}">
                <a16:creationId xmlns:a16="http://schemas.microsoft.com/office/drawing/2014/main" id="{3B6CFF31-0843-8BA3-10CA-1D991C5BB47E}"/>
              </a:ext>
            </a:extLst>
          </p:cNvPr>
          <p:cNvCxnSpPr/>
          <p:nvPr/>
        </p:nvCxnSpPr>
        <p:spPr>
          <a:xfrm>
            <a:off x="314032" y="1807176"/>
            <a:ext cx="63246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838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500"/>
                                        <p:tgtEl>
                                          <p:spTgt spid="5">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500"/>
                                        <p:tgtEl>
                                          <p:spTgt spid="5">
                                            <p:txEl>
                                              <p:pRg st="4" end="4"/>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IN" dirty="0"/>
              <a:t>Quiz</a:t>
            </a:r>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406195" y="1434024"/>
            <a:ext cx="8140646" cy="4668196"/>
          </a:xfrm>
        </p:spPr>
        <p:txBody>
          <a:bodyPr/>
          <a:lstStyle/>
          <a:p>
            <a:r>
              <a:rPr lang="en-US" sz="1400" b="1" dirty="0">
                <a:solidFill>
                  <a:schemeClr val="bg2"/>
                </a:solidFill>
                <a:latin typeface="+mn-lt"/>
              </a:rPr>
              <a:t>What is a common application of data ingestion in the field of data analytics and business intelligence?</a:t>
            </a:r>
          </a:p>
          <a:p>
            <a:endParaRPr lang="en-US" sz="1400" dirty="0">
              <a:solidFill>
                <a:schemeClr val="bg2"/>
              </a:solidFill>
              <a:latin typeface="+mn-lt"/>
            </a:endParaRPr>
          </a:p>
          <a:p>
            <a:pPr marL="342900" indent="-342900">
              <a:buClr>
                <a:srgbClr val="44546A"/>
              </a:buClr>
              <a:buFont typeface="+mj-lt"/>
              <a:buAutoNum type="alphaUcPeriod"/>
            </a:pPr>
            <a:r>
              <a:rPr lang="en-US" sz="1400" dirty="0">
                <a:solidFill>
                  <a:schemeClr val="bg2"/>
                </a:solidFill>
                <a:latin typeface="+mn-lt"/>
              </a:rPr>
              <a:t>Data visualization</a:t>
            </a:r>
          </a:p>
          <a:p>
            <a:pPr marL="342900" indent="-342900">
              <a:buClr>
                <a:srgbClr val="44546A"/>
              </a:buClr>
              <a:buFont typeface="+mj-lt"/>
              <a:buAutoNum type="alphaUcPeriod"/>
            </a:pPr>
            <a:r>
              <a:rPr lang="en-US" sz="1400" dirty="0">
                <a:solidFill>
                  <a:schemeClr val="bg2"/>
                </a:solidFill>
                <a:latin typeface="+mn-lt"/>
              </a:rPr>
              <a:t>Data encryption</a:t>
            </a:r>
          </a:p>
          <a:p>
            <a:pPr marL="342900" indent="-342900">
              <a:buClr>
                <a:srgbClr val="44546A"/>
              </a:buClr>
              <a:buFont typeface="+mj-lt"/>
              <a:buAutoNum type="alphaUcPeriod"/>
            </a:pPr>
            <a:r>
              <a:rPr lang="en-US" sz="1400" dirty="0">
                <a:solidFill>
                  <a:schemeClr val="bg2"/>
                </a:solidFill>
                <a:latin typeface="+mn-lt"/>
              </a:rPr>
              <a:t>Data storage</a:t>
            </a:r>
          </a:p>
          <a:p>
            <a:pPr marL="342900" indent="-342900">
              <a:buClr>
                <a:srgbClr val="44546A"/>
              </a:buClr>
              <a:buFont typeface="+mj-lt"/>
              <a:buAutoNum type="alphaUcPeriod"/>
            </a:pPr>
            <a:r>
              <a:rPr lang="en-US" sz="1400" dirty="0">
                <a:solidFill>
                  <a:schemeClr val="bg2"/>
                </a:solidFill>
                <a:latin typeface="+mn-lt"/>
              </a:rPr>
              <a:t>Data cleaning</a:t>
            </a:r>
          </a:p>
          <a:p>
            <a:endParaRPr lang="en-US" sz="1400" dirty="0">
              <a:solidFill>
                <a:schemeClr val="bg2"/>
              </a:solidFill>
              <a:latin typeface="+mn-lt"/>
            </a:endParaRPr>
          </a:p>
          <a:p>
            <a:r>
              <a:rPr lang="en-US" sz="1400" b="1" dirty="0">
                <a:solidFill>
                  <a:schemeClr val="bg2"/>
                </a:solidFill>
                <a:latin typeface="+mn-lt"/>
              </a:rPr>
              <a:t>Answer: </a:t>
            </a:r>
            <a:r>
              <a:rPr lang="en-US" sz="1400" dirty="0">
                <a:solidFill>
                  <a:schemeClr val="bg2"/>
                </a:solidFill>
                <a:latin typeface="+mn-lt"/>
              </a:rPr>
              <a:t>A</a:t>
            </a:r>
          </a:p>
          <a:p>
            <a:endParaRPr lang="en-US" sz="1400" dirty="0">
              <a:solidFill>
                <a:schemeClr val="bg2"/>
              </a:solidFill>
              <a:latin typeface="+mn-lt"/>
            </a:endParaRPr>
          </a:p>
          <a:p>
            <a:endParaRPr lang="en-US" sz="1400" dirty="0"/>
          </a:p>
          <a:p>
            <a:r>
              <a:rPr lang="en-US" sz="1400" b="1" dirty="0">
                <a:solidFill>
                  <a:schemeClr val="bg2"/>
                </a:solidFill>
                <a:latin typeface="+mn-lt"/>
              </a:rPr>
              <a:t>Explanation</a:t>
            </a:r>
            <a:r>
              <a:rPr lang="en-US" sz="1400" dirty="0">
                <a:solidFill>
                  <a:schemeClr val="bg2"/>
                </a:solidFill>
                <a:latin typeface="+mn-lt"/>
              </a:rPr>
              <a:t>: Data ingestion is the process of collecting and importing data from various sources into a storage and processing system. In the context of data analytics and business intelligence, one of the key applications of data ingestion is to prepare data for visualization. Data ingestion helps in gathering data from different sources, cleaning it, and structuring it in a way that is suitable for creating meaningful visualizations and dashboards. </a:t>
            </a:r>
            <a:endParaRPr lang="en-IN" sz="1400" dirty="0">
              <a:solidFill>
                <a:schemeClr val="bg2"/>
              </a:solidFill>
              <a:latin typeface="+mn-lt"/>
            </a:endParaRPr>
          </a:p>
        </p:txBody>
      </p:sp>
      <p:pic>
        <p:nvPicPr>
          <p:cNvPr id="2" name="Google Shape;722;p27">
            <a:extLst>
              <a:ext uri="{FF2B5EF4-FFF2-40B4-BE49-F238E27FC236}">
                <a16:creationId xmlns:a16="http://schemas.microsoft.com/office/drawing/2014/main" id="{41FDE879-7D1B-C5AD-872E-6507909BAE2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8634548" y="1643496"/>
            <a:ext cx="3289973" cy="3217753"/>
          </a:xfrm>
          <a:prstGeom prst="rect">
            <a:avLst/>
          </a:prstGeom>
          <a:noFill/>
          <a:ln>
            <a:noFill/>
          </a:ln>
        </p:spPr>
      </p:pic>
    </p:spTree>
    <p:extLst>
      <p:ext uri="{BB962C8B-B14F-4D97-AF65-F5344CB8AC3E}">
        <p14:creationId xmlns:p14="http://schemas.microsoft.com/office/powerpoint/2010/main" val="11498600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D446A-8200-8CE1-098C-3DC6B12F41DE}"/>
              </a:ext>
            </a:extLst>
          </p:cNvPr>
          <p:cNvSpPr>
            <a:spLocks noGrp="1"/>
          </p:cNvSpPr>
          <p:nvPr>
            <p:ph type="title"/>
          </p:nvPr>
        </p:nvSpPr>
        <p:spPr/>
        <p:txBody>
          <a:bodyPr/>
          <a:lstStyle/>
          <a:p>
            <a:r>
              <a:rPr lang="en-US" dirty="0"/>
              <a:t>In nutshell, we learnt</a:t>
            </a:r>
          </a:p>
        </p:txBody>
      </p:sp>
      <p:sp>
        <p:nvSpPr>
          <p:cNvPr id="5" name="Text Placeholder 4">
            <a:extLst>
              <a:ext uri="{FF2B5EF4-FFF2-40B4-BE49-F238E27FC236}">
                <a16:creationId xmlns:a16="http://schemas.microsoft.com/office/drawing/2014/main" id="{F5A164A0-1118-5AF0-8FFF-1669CC1D5DF3}"/>
              </a:ext>
            </a:extLst>
          </p:cNvPr>
          <p:cNvSpPr>
            <a:spLocks noGrp="1"/>
          </p:cNvSpPr>
          <p:nvPr>
            <p:ph type="body" idx="2"/>
          </p:nvPr>
        </p:nvSpPr>
        <p:spPr/>
        <p:txBody>
          <a:bodyPr/>
          <a:lstStyle/>
          <a:p>
            <a:pPr marL="290322" indent="-285750">
              <a:buClr>
                <a:srgbClr val="44546A"/>
              </a:buClr>
              <a:buFont typeface="Arial" panose="020B0604020202020204" pitchFamily="34" charset="0"/>
              <a:buChar char="•"/>
            </a:pPr>
            <a:r>
              <a:rPr lang="en-US" sz="1400" dirty="0">
                <a:solidFill>
                  <a:schemeClr val="bg2"/>
                </a:solidFill>
                <a:latin typeface="+mn-lt"/>
              </a:rPr>
              <a:t>An e-commerce platform like Flipkart ingests real-time user behavior and purchase data to tailor shopping experiences, optimize marketing efforts, and manage inventory efficiently.</a:t>
            </a:r>
          </a:p>
          <a:p>
            <a:pPr marL="290322" indent="-285750">
              <a:buClr>
                <a:srgbClr val="44546A"/>
              </a:buClr>
              <a:buFont typeface="Arial" panose="020B0604020202020204" pitchFamily="34" charset="0"/>
              <a:buChar char="•"/>
            </a:pPr>
            <a:r>
              <a:rPr lang="en-US" sz="1400" dirty="0">
                <a:solidFill>
                  <a:schemeClr val="bg2"/>
                </a:solidFill>
                <a:latin typeface="+mn-lt"/>
              </a:rPr>
              <a:t>HDFC bank leverages real-time data ingestion from diverse transaction sources, processing it with Kafka and Spark, to enable instant fraud detection and offer personalized banking experiences to its customers.</a:t>
            </a:r>
          </a:p>
        </p:txBody>
      </p:sp>
    </p:spTree>
    <p:extLst>
      <p:ext uri="{BB962C8B-B14F-4D97-AF65-F5344CB8AC3E}">
        <p14:creationId xmlns:p14="http://schemas.microsoft.com/office/powerpoint/2010/main" val="3482679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400" y="2774950"/>
            <a:ext cx="9601200" cy="854795"/>
          </a:xfrm>
        </p:spPr>
        <p:txBody>
          <a:bodyPr/>
          <a:lstStyle/>
          <a:p>
            <a:pPr>
              <a:lnSpc>
                <a:spcPct val="150000"/>
              </a:lnSpc>
            </a:pPr>
            <a:r>
              <a:rPr lang="en-US" kern="1200" dirty="0">
                <a:solidFill>
                  <a:srgbClr val="44546A"/>
                </a:solidFill>
                <a:ea typeface="+mn-ea"/>
                <a:cs typeface="+mn-cs"/>
              </a:rPr>
              <a:t>Selecting Data Ingestion Tools</a:t>
            </a:r>
          </a:p>
          <a:p>
            <a:pPr>
              <a:lnSpc>
                <a:spcPct val="150000"/>
              </a:lnSpc>
            </a:pPr>
            <a:r>
              <a:rPr lang="en-US" kern="1200" dirty="0">
                <a:solidFill>
                  <a:srgbClr val="44546A"/>
                </a:solidFill>
                <a:ea typeface="+mn-ea"/>
                <a:cs typeface="+mn-cs"/>
              </a:rPr>
              <a:t>Commonly Used Data Ingestion Tools</a:t>
            </a:r>
          </a:p>
          <a:p>
            <a:pPr marL="0" indent="0">
              <a:buNone/>
            </a:pPr>
            <a:br>
              <a:rPr lang="en-US" dirty="0">
                <a:solidFill>
                  <a:schemeClr val="bg2"/>
                </a:solidFill>
                <a:latin typeface="+mn-lt"/>
              </a:rPr>
            </a:br>
            <a:endParaRPr lang="en-US" dirty="0">
              <a:solidFill>
                <a:schemeClr val="bg2"/>
              </a:solidFill>
              <a:latin typeface="+mn-lt"/>
            </a:endParaRP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a:xfrm>
            <a:off x="2868362" y="2084439"/>
            <a:ext cx="6455276" cy="690511"/>
          </a:xfrm>
        </p:spPr>
        <p:txBody>
          <a:bodyPr lIns="91440" tIns="45720" rIns="91440" bIns="45720" anchor="ctr"/>
          <a:lstStyle/>
          <a:p>
            <a:r>
              <a:rPr lang="en-IN" dirty="0"/>
              <a:t>Challenges in Data Ingestion</a:t>
            </a:r>
          </a:p>
        </p:txBody>
      </p:sp>
    </p:spTree>
    <p:extLst>
      <p:ext uri="{BB962C8B-B14F-4D97-AF65-F5344CB8AC3E}">
        <p14:creationId xmlns:p14="http://schemas.microsoft.com/office/powerpoint/2010/main" val="1258500001"/>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C972-358C-3901-4142-C85661431930}"/>
              </a:ext>
            </a:extLst>
          </p:cNvPr>
          <p:cNvSpPr>
            <a:spLocks noGrp="1"/>
          </p:cNvSpPr>
          <p:nvPr>
            <p:ph type="title"/>
          </p:nvPr>
        </p:nvSpPr>
        <p:spPr/>
        <p:txBody>
          <a:bodyPr/>
          <a:lstStyle/>
          <a:p>
            <a:r>
              <a:rPr lang="en-IN" dirty="0"/>
              <a:t>Challenges in Data Ingestion</a:t>
            </a:r>
          </a:p>
        </p:txBody>
      </p:sp>
      <p:sp>
        <p:nvSpPr>
          <p:cNvPr id="14" name="Freeform: Shape 13">
            <a:extLst>
              <a:ext uri="{FF2B5EF4-FFF2-40B4-BE49-F238E27FC236}">
                <a16:creationId xmlns:a16="http://schemas.microsoft.com/office/drawing/2014/main" id="{675C70D4-B1B5-A750-AD0D-E58BEF022F2D}"/>
              </a:ext>
            </a:extLst>
          </p:cNvPr>
          <p:cNvSpPr/>
          <p:nvPr/>
        </p:nvSpPr>
        <p:spPr>
          <a:xfrm>
            <a:off x="442298" y="3176413"/>
            <a:ext cx="2539223" cy="268758"/>
          </a:xfrm>
          <a:custGeom>
            <a:avLst/>
            <a:gdLst>
              <a:gd name="connsiteX0" fmla="*/ 0 w 2539223"/>
              <a:gd name="connsiteY0" fmla="*/ 0 h 268758"/>
              <a:gd name="connsiteX1" fmla="*/ 2539223 w 2539223"/>
              <a:gd name="connsiteY1" fmla="*/ 0 h 268758"/>
              <a:gd name="connsiteX2" fmla="*/ 2539223 w 2539223"/>
              <a:gd name="connsiteY2" fmla="*/ 268758 h 268758"/>
              <a:gd name="connsiteX3" fmla="*/ 0 w 2539223"/>
              <a:gd name="connsiteY3" fmla="*/ 268758 h 268758"/>
              <a:gd name="connsiteX4" fmla="*/ 0 w 2539223"/>
              <a:gd name="connsiteY4" fmla="*/ 0 h 26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223" h="268758">
                <a:moveTo>
                  <a:pt x="0" y="0"/>
                </a:moveTo>
                <a:lnTo>
                  <a:pt x="2539223" y="0"/>
                </a:lnTo>
                <a:lnTo>
                  <a:pt x="2539223" y="268758"/>
                </a:lnTo>
                <a:lnTo>
                  <a:pt x="0" y="2687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0" rIns="53340" bIns="0" numCol="1" spcCol="1270" anchor="b"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n-US" sz="1400" b="1" kern="1200" dirty="0">
                <a:solidFill>
                  <a:srgbClr val="44546A"/>
                </a:solidFill>
              </a:rPr>
              <a:t>Volume, variety and velocity of data</a:t>
            </a:r>
          </a:p>
        </p:txBody>
      </p:sp>
      <p:sp>
        <p:nvSpPr>
          <p:cNvPr id="16" name="Rectangle 15">
            <a:extLst>
              <a:ext uri="{FF2B5EF4-FFF2-40B4-BE49-F238E27FC236}">
                <a16:creationId xmlns:a16="http://schemas.microsoft.com/office/drawing/2014/main" id="{E16DA3C1-8B43-562A-9733-0D2105C55672}"/>
              </a:ext>
            </a:extLst>
          </p:cNvPr>
          <p:cNvSpPr/>
          <p:nvPr/>
        </p:nvSpPr>
        <p:spPr>
          <a:xfrm>
            <a:off x="442298" y="1817742"/>
            <a:ext cx="2543610" cy="1634226"/>
          </a:xfrm>
          <a:prstGeom prst="rect">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17" name="Freeform: Shape 16">
            <a:extLst>
              <a:ext uri="{FF2B5EF4-FFF2-40B4-BE49-F238E27FC236}">
                <a16:creationId xmlns:a16="http://schemas.microsoft.com/office/drawing/2014/main" id="{4EAAB89C-27A3-7BED-FB2D-109A361E22FB}"/>
              </a:ext>
            </a:extLst>
          </p:cNvPr>
          <p:cNvSpPr/>
          <p:nvPr/>
        </p:nvSpPr>
        <p:spPr>
          <a:xfrm>
            <a:off x="3363563" y="3176413"/>
            <a:ext cx="2539223" cy="268758"/>
          </a:xfrm>
          <a:custGeom>
            <a:avLst/>
            <a:gdLst>
              <a:gd name="connsiteX0" fmla="*/ 0 w 2539223"/>
              <a:gd name="connsiteY0" fmla="*/ 0 h 268758"/>
              <a:gd name="connsiteX1" fmla="*/ 2539223 w 2539223"/>
              <a:gd name="connsiteY1" fmla="*/ 0 h 268758"/>
              <a:gd name="connsiteX2" fmla="*/ 2539223 w 2539223"/>
              <a:gd name="connsiteY2" fmla="*/ 268758 h 268758"/>
              <a:gd name="connsiteX3" fmla="*/ 0 w 2539223"/>
              <a:gd name="connsiteY3" fmla="*/ 268758 h 268758"/>
              <a:gd name="connsiteX4" fmla="*/ 0 w 2539223"/>
              <a:gd name="connsiteY4" fmla="*/ 0 h 26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223" h="268758">
                <a:moveTo>
                  <a:pt x="0" y="0"/>
                </a:moveTo>
                <a:lnTo>
                  <a:pt x="2539223" y="0"/>
                </a:lnTo>
                <a:lnTo>
                  <a:pt x="2539223" y="268758"/>
                </a:lnTo>
                <a:lnTo>
                  <a:pt x="0" y="2687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0" rIns="53340" bIns="0" numCol="1" spcCol="1270" anchor="b" anchorCtr="0">
            <a:noAutofit/>
          </a:bodyPr>
          <a:lstStyle/>
          <a:p>
            <a:pPr defTabSz="622300">
              <a:lnSpc>
                <a:spcPct val="90000"/>
              </a:lnSpc>
              <a:spcBef>
                <a:spcPct val="0"/>
              </a:spcBef>
              <a:spcAft>
                <a:spcPct val="35000"/>
              </a:spcAft>
            </a:pPr>
            <a:r>
              <a:rPr lang="en-US" sz="1400" b="1" kern="1200" dirty="0">
                <a:solidFill>
                  <a:srgbClr val="44546A"/>
                </a:solidFill>
              </a:rPr>
              <a:t>Network bandwidth constraints</a:t>
            </a:r>
          </a:p>
        </p:txBody>
      </p:sp>
      <p:sp>
        <p:nvSpPr>
          <p:cNvPr id="19" name="Rectangle 18">
            <a:extLst>
              <a:ext uri="{FF2B5EF4-FFF2-40B4-BE49-F238E27FC236}">
                <a16:creationId xmlns:a16="http://schemas.microsoft.com/office/drawing/2014/main" id="{A65A98AE-41EC-B99A-FF2C-CDA1FCB1283F}"/>
              </a:ext>
            </a:extLst>
          </p:cNvPr>
          <p:cNvSpPr/>
          <p:nvPr/>
        </p:nvSpPr>
        <p:spPr>
          <a:xfrm>
            <a:off x="3363563" y="1817742"/>
            <a:ext cx="2543610" cy="1634226"/>
          </a:xfrm>
          <a:prstGeom prst="rect">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20" name="Freeform: Shape 19">
            <a:extLst>
              <a:ext uri="{FF2B5EF4-FFF2-40B4-BE49-F238E27FC236}">
                <a16:creationId xmlns:a16="http://schemas.microsoft.com/office/drawing/2014/main" id="{6D9AB557-63FE-BE08-C510-2ECAB656A306}"/>
              </a:ext>
            </a:extLst>
          </p:cNvPr>
          <p:cNvSpPr/>
          <p:nvPr/>
        </p:nvSpPr>
        <p:spPr>
          <a:xfrm>
            <a:off x="6284827" y="3176413"/>
            <a:ext cx="2539223" cy="268758"/>
          </a:xfrm>
          <a:custGeom>
            <a:avLst/>
            <a:gdLst>
              <a:gd name="connsiteX0" fmla="*/ 0 w 2539223"/>
              <a:gd name="connsiteY0" fmla="*/ 0 h 268758"/>
              <a:gd name="connsiteX1" fmla="*/ 2539223 w 2539223"/>
              <a:gd name="connsiteY1" fmla="*/ 0 h 268758"/>
              <a:gd name="connsiteX2" fmla="*/ 2539223 w 2539223"/>
              <a:gd name="connsiteY2" fmla="*/ 268758 h 268758"/>
              <a:gd name="connsiteX3" fmla="*/ 0 w 2539223"/>
              <a:gd name="connsiteY3" fmla="*/ 268758 h 268758"/>
              <a:gd name="connsiteX4" fmla="*/ 0 w 2539223"/>
              <a:gd name="connsiteY4" fmla="*/ 0 h 26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223" h="268758">
                <a:moveTo>
                  <a:pt x="0" y="0"/>
                </a:moveTo>
                <a:lnTo>
                  <a:pt x="2539223" y="0"/>
                </a:lnTo>
                <a:lnTo>
                  <a:pt x="2539223" y="268758"/>
                </a:lnTo>
                <a:lnTo>
                  <a:pt x="0" y="2687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0" rIns="53340" bIns="0" numCol="1" spcCol="1270" anchor="b" anchorCtr="0">
            <a:noAutofit/>
          </a:bodyPr>
          <a:lstStyle/>
          <a:p>
            <a:pPr marL="0" lvl="0" indent="0" defTabSz="622300">
              <a:lnSpc>
                <a:spcPct val="90000"/>
              </a:lnSpc>
              <a:spcBef>
                <a:spcPct val="0"/>
              </a:spcBef>
              <a:spcAft>
                <a:spcPct val="35000"/>
              </a:spcAft>
              <a:buFont typeface="Arial"/>
              <a:buNone/>
            </a:pPr>
            <a:r>
              <a:rPr lang="en-US" sz="1400" b="1" kern="1200" dirty="0">
                <a:solidFill>
                  <a:srgbClr val="44546A"/>
                </a:solidFill>
              </a:rPr>
              <a:t>Hardware capacity</a:t>
            </a:r>
          </a:p>
        </p:txBody>
      </p:sp>
      <p:sp>
        <p:nvSpPr>
          <p:cNvPr id="22" name="Rectangle 21">
            <a:extLst>
              <a:ext uri="{FF2B5EF4-FFF2-40B4-BE49-F238E27FC236}">
                <a16:creationId xmlns:a16="http://schemas.microsoft.com/office/drawing/2014/main" id="{124D870D-0A65-05E4-5A8F-EE329B30090C}"/>
              </a:ext>
            </a:extLst>
          </p:cNvPr>
          <p:cNvSpPr/>
          <p:nvPr/>
        </p:nvSpPr>
        <p:spPr>
          <a:xfrm>
            <a:off x="6284827" y="1817742"/>
            <a:ext cx="2543610" cy="1634226"/>
          </a:xfrm>
          <a:prstGeom prst="rect">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23" name="Freeform: Shape 22">
            <a:extLst>
              <a:ext uri="{FF2B5EF4-FFF2-40B4-BE49-F238E27FC236}">
                <a16:creationId xmlns:a16="http://schemas.microsoft.com/office/drawing/2014/main" id="{C89B8226-A2C5-173C-46D1-ABEF18847F68}"/>
              </a:ext>
            </a:extLst>
          </p:cNvPr>
          <p:cNvSpPr/>
          <p:nvPr/>
        </p:nvSpPr>
        <p:spPr>
          <a:xfrm>
            <a:off x="9206091" y="3176413"/>
            <a:ext cx="2539223" cy="268758"/>
          </a:xfrm>
          <a:custGeom>
            <a:avLst/>
            <a:gdLst>
              <a:gd name="connsiteX0" fmla="*/ 0 w 2539223"/>
              <a:gd name="connsiteY0" fmla="*/ 0 h 268758"/>
              <a:gd name="connsiteX1" fmla="*/ 2539223 w 2539223"/>
              <a:gd name="connsiteY1" fmla="*/ 0 h 268758"/>
              <a:gd name="connsiteX2" fmla="*/ 2539223 w 2539223"/>
              <a:gd name="connsiteY2" fmla="*/ 268758 h 268758"/>
              <a:gd name="connsiteX3" fmla="*/ 0 w 2539223"/>
              <a:gd name="connsiteY3" fmla="*/ 268758 h 268758"/>
              <a:gd name="connsiteX4" fmla="*/ 0 w 2539223"/>
              <a:gd name="connsiteY4" fmla="*/ 0 h 26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223" h="268758">
                <a:moveTo>
                  <a:pt x="0" y="0"/>
                </a:moveTo>
                <a:lnTo>
                  <a:pt x="2539223" y="0"/>
                </a:lnTo>
                <a:lnTo>
                  <a:pt x="2539223" y="268758"/>
                </a:lnTo>
                <a:lnTo>
                  <a:pt x="0" y="2687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0" rIns="53340" bIns="0" numCol="1" spcCol="1270" anchor="b" anchorCtr="0">
            <a:noAutofit/>
          </a:bodyPr>
          <a:lstStyle/>
          <a:p>
            <a:pPr marL="0" lvl="0" indent="0" defTabSz="622300">
              <a:lnSpc>
                <a:spcPct val="90000"/>
              </a:lnSpc>
              <a:spcBef>
                <a:spcPct val="0"/>
              </a:spcBef>
              <a:spcAft>
                <a:spcPct val="35000"/>
              </a:spcAft>
              <a:buFont typeface="Arial"/>
              <a:buNone/>
            </a:pPr>
            <a:r>
              <a:rPr lang="en-US" sz="1400" b="1" kern="1200" dirty="0">
                <a:solidFill>
                  <a:srgbClr val="44546A"/>
                </a:solidFill>
              </a:rPr>
              <a:t>Complex data formats</a:t>
            </a:r>
          </a:p>
        </p:txBody>
      </p:sp>
      <p:sp>
        <p:nvSpPr>
          <p:cNvPr id="24" name="Rectangle 23">
            <a:extLst>
              <a:ext uri="{FF2B5EF4-FFF2-40B4-BE49-F238E27FC236}">
                <a16:creationId xmlns:a16="http://schemas.microsoft.com/office/drawing/2014/main" id="{28076DFF-55D3-73FB-947C-504289813D00}"/>
              </a:ext>
            </a:extLst>
          </p:cNvPr>
          <p:cNvSpPr/>
          <p:nvPr/>
        </p:nvSpPr>
        <p:spPr>
          <a:xfrm>
            <a:off x="9206091" y="1817742"/>
            <a:ext cx="2543610" cy="1634226"/>
          </a:xfrm>
          <a:prstGeom prst="rect">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25" name="Freeform: Shape 24">
            <a:extLst>
              <a:ext uri="{FF2B5EF4-FFF2-40B4-BE49-F238E27FC236}">
                <a16:creationId xmlns:a16="http://schemas.microsoft.com/office/drawing/2014/main" id="{6312E143-00C0-E43D-81E8-47099B0DC006}"/>
              </a:ext>
            </a:extLst>
          </p:cNvPr>
          <p:cNvSpPr/>
          <p:nvPr/>
        </p:nvSpPr>
        <p:spPr>
          <a:xfrm>
            <a:off x="442298" y="5084853"/>
            <a:ext cx="2539223" cy="268758"/>
          </a:xfrm>
          <a:custGeom>
            <a:avLst/>
            <a:gdLst>
              <a:gd name="connsiteX0" fmla="*/ 0 w 2539223"/>
              <a:gd name="connsiteY0" fmla="*/ 0 h 268758"/>
              <a:gd name="connsiteX1" fmla="*/ 2539223 w 2539223"/>
              <a:gd name="connsiteY1" fmla="*/ 0 h 268758"/>
              <a:gd name="connsiteX2" fmla="*/ 2539223 w 2539223"/>
              <a:gd name="connsiteY2" fmla="*/ 268758 h 268758"/>
              <a:gd name="connsiteX3" fmla="*/ 0 w 2539223"/>
              <a:gd name="connsiteY3" fmla="*/ 268758 h 268758"/>
              <a:gd name="connsiteX4" fmla="*/ 0 w 2539223"/>
              <a:gd name="connsiteY4" fmla="*/ 0 h 26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223" h="268758">
                <a:moveTo>
                  <a:pt x="0" y="0"/>
                </a:moveTo>
                <a:lnTo>
                  <a:pt x="2539223" y="0"/>
                </a:lnTo>
                <a:lnTo>
                  <a:pt x="2539223" y="268758"/>
                </a:lnTo>
                <a:lnTo>
                  <a:pt x="0" y="2687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0" rIns="53340" bIns="0" numCol="1" spcCol="1270" anchor="b" anchorCtr="0">
            <a:noAutofit/>
          </a:bodyPr>
          <a:lstStyle/>
          <a:p>
            <a:pPr marL="0" lvl="0" indent="0" defTabSz="622300">
              <a:lnSpc>
                <a:spcPct val="90000"/>
              </a:lnSpc>
              <a:spcBef>
                <a:spcPct val="0"/>
              </a:spcBef>
              <a:spcAft>
                <a:spcPct val="35000"/>
              </a:spcAft>
              <a:buFont typeface="Arial"/>
              <a:buNone/>
            </a:pPr>
            <a:r>
              <a:rPr lang="en-US" sz="1400" b="1" kern="1200" dirty="0">
                <a:solidFill>
                  <a:srgbClr val="44546A"/>
                </a:solidFill>
              </a:rPr>
              <a:t>Duplicate and inconsistent data</a:t>
            </a:r>
          </a:p>
        </p:txBody>
      </p:sp>
      <p:sp>
        <p:nvSpPr>
          <p:cNvPr id="26" name="Rectangle 25">
            <a:extLst>
              <a:ext uri="{FF2B5EF4-FFF2-40B4-BE49-F238E27FC236}">
                <a16:creationId xmlns:a16="http://schemas.microsoft.com/office/drawing/2014/main" id="{0A1ED1E7-28DD-8F94-E146-0918F9FD6328}"/>
              </a:ext>
            </a:extLst>
          </p:cNvPr>
          <p:cNvSpPr/>
          <p:nvPr/>
        </p:nvSpPr>
        <p:spPr>
          <a:xfrm>
            <a:off x="442298" y="3726182"/>
            <a:ext cx="2543610" cy="1634226"/>
          </a:xfrm>
          <a:prstGeom prst="rect">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27" name="Freeform: Shape 26">
            <a:extLst>
              <a:ext uri="{FF2B5EF4-FFF2-40B4-BE49-F238E27FC236}">
                <a16:creationId xmlns:a16="http://schemas.microsoft.com/office/drawing/2014/main" id="{5B68EC30-5B3C-87FB-C624-EFFB42DB4B4E}"/>
              </a:ext>
            </a:extLst>
          </p:cNvPr>
          <p:cNvSpPr/>
          <p:nvPr/>
        </p:nvSpPr>
        <p:spPr>
          <a:xfrm>
            <a:off x="3363563" y="5084853"/>
            <a:ext cx="2539223" cy="268758"/>
          </a:xfrm>
          <a:custGeom>
            <a:avLst/>
            <a:gdLst>
              <a:gd name="connsiteX0" fmla="*/ 0 w 2539223"/>
              <a:gd name="connsiteY0" fmla="*/ 0 h 268758"/>
              <a:gd name="connsiteX1" fmla="*/ 2539223 w 2539223"/>
              <a:gd name="connsiteY1" fmla="*/ 0 h 268758"/>
              <a:gd name="connsiteX2" fmla="*/ 2539223 w 2539223"/>
              <a:gd name="connsiteY2" fmla="*/ 268758 h 268758"/>
              <a:gd name="connsiteX3" fmla="*/ 0 w 2539223"/>
              <a:gd name="connsiteY3" fmla="*/ 268758 h 268758"/>
              <a:gd name="connsiteX4" fmla="*/ 0 w 2539223"/>
              <a:gd name="connsiteY4" fmla="*/ 0 h 26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223" h="268758">
                <a:moveTo>
                  <a:pt x="0" y="0"/>
                </a:moveTo>
                <a:lnTo>
                  <a:pt x="2539223" y="0"/>
                </a:lnTo>
                <a:lnTo>
                  <a:pt x="2539223" y="268758"/>
                </a:lnTo>
                <a:lnTo>
                  <a:pt x="0" y="2687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0" rIns="53340" bIns="0" numCol="1" spcCol="1270" anchor="b" anchorCtr="0">
            <a:noAutofit/>
          </a:bodyPr>
          <a:lstStyle/>
          <a:p>
            <a:pPr marL="0" lvl="0" indent="0" defTabSz="622300">
              <a:lnSpc>
                <a:spcPct val="90000"/>
              </a:lnSpc>
              <a:spcBef>
                <a:spcPct val="0"/>
              </a:spcBef>
              <a:spcAft>
                <a:spcPct val="35000"/>
              </a:spcAft>
              <a:buFont typeface="Arial"/>
              <a:buNone/>
            </a:pPr>
            <a:r>
              <a:rPr lang="en-US" sz="1400" b="1" kern="1200" dirty="0">
                <a:solidFill>
                  <a:srgbClr val="44546A"/>
                </a:solidFill>
              </a:rPr>
              <a:t>Data security</a:t>
            </a:r>
          </a:p>
        </p:txBody>
      </p:sp>
      <p:sp>
        <p:nvSpPr>
          <p:cNvPr id="28" name="Rectangle 27">
            <a:extLst>
              <a:ext uri="{FF2B5EF4-FFF2-40B4-BE49-F238E27FC236}">
                <a16:creationId xmlns:a16="http://schemas.microsoft.com/office/drawing/2014/main" id="{9D8B5E84-0A53-8FA6-4BDC-33FCAF743939}"/>
              </a:ext>
            </a:extLst>
          </p:cNvPr>
          <p:cNvSpPr/>
          <p:nvPr/>
        </p:nvSpPr>
        <p:spPr>
          <a:xfrm>
            <a:off x="3363563" y="3726182"/>
            <a:ext cx="2543610" cy="1634226"/>
          </a:xfrm>
          <a:prstGeom prst="rect">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29" name="Freeform: Shape 28">
            <a:extLst>
              <a:ext uri="{FF2B5EF4-FFF2-40B4-BE49-F238E27FC236}">
                <a16:creationId xmlns:a16="http://schemas.microsoft.com/office/drawing/2014/main" id="{03524488-DCB8-AB85-7E33-77C6D6138B74}"/>
              </a:ext>
            </a:extLst>
          </p:cNvPr>
          <p:cNvSpPr/>
          <p:nvPr/>
        </p:nvSpPr>
        <p:spPr>
          <a:xfrm>
            <a:off x="6284827" y="5084853"/>
            <a:ext cx="2539223" cy="268758"/>
          </a:xfrm>
          <a:custGeom>
            <a:avLst/>
            <a:gdLst>
              <a:gd name="connsiteX0" fmla="*/ 0 w 2539223"/>
              <a:gd name="connsiteY0" fmla="*/ 0 h 268758"/>
              <a:gd name="connsiteX1" fmla="*/ 2539223 w 2539223"/>
              <a:gd name="connsiteY1" fmla="*/ 0 h 268758"/>
              <a:gd name="connsiteX2" fmla="*/ 2539223 w 2539223"/>
              <a:gd name="connsiteY2" fmla="*/ 268758 h 268758"/>
              <a:gd name="connsiteX3" fmla="*/ 0 w 2539223"/>
              <a:gd name="connsiteY3" fmla="*/ 268758 h 268758"/>
              <a:gd name="connsiteX4" fmla="*/ 0 w 2539223"/>
              <a:gd name="connsiteY4" fmla="*/ 0 h 26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223" h="268758">
                <a:moveTo>
                  <a:pt x="0" y="0"/>
                </a:moveTo>
                <a:lnTo>
                  <a:pt x="2539223" y="0"/>
                </a:lnTo>
                <a:lnTo>
                  <a:pt x="2539223" y="268758"/>
                </a:lnTo>
                <a:lnTo>
                  <a:pt x="0" y="2687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0" rIns="53340" bIns="0" numCol="1" spcCol="1270" anchor="b" anchorCtr="0">
            <a:noAutofit/>
          </a:bodyPr>
          <a:lstStyle/>
          <a:p>
            <a:pPr marL="0" lvl="0" indent="0" defTabSz="622300">
              <a:lnSpc>
                <a:spcPct val="90000"/>
              </a:lnSpc>
              <a:spcBef>
                <a:spcPct val="0"/>
              </a:spcBef>
              <a:spcAft>
                <a:spcPct val="35000"/>
              </a:spcAft>
              <a:buFont typeface="Arial"/>
              <a:buNone/>
            </a:pPr>
            <a:r>
              <a:rPr lang="en-US" sz="1400" b="1" kern="1200" dirty="0">
                <a:solidFill>
                  <a:srgbClr val="44546A"/>
                </a:solidFill>
              </a:rPr>
              <a:t>Legacy systems integration</a:t>
            </a:r>
          </a:p>
        </p:txBody>
      </p:sp>
      <p:sp>
        <p:nvSpPr>
          <p:cNvPr id="30" name="Rectangle 29">
            <a:extLst>
              <a:ext uri="{FF2B5EF4-FFF2-40B4-BE49-F238E27FC236}">
                <a16:creationId xmlns:a16="http://schemas.microsoft.com/office/drawing/2014/main" id="{888374FB-7EDE-DA39-428C-DCD8A6266073}"/>
              </a:ext>
            </a:extLst>
          </p:cNvPr>
          <p:cNvSpPr/>
          <p:nvPr/>
        </p:nvSpPr>
        <p:spPr>
          <a:xfrm>
            <a:off x="6284827" y="3726182"/>
            <a:ext cx="2543610" cy="1634226"/>
          </a:xfrm>
          <a:prstGeom prst="rect">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31" name="Freeform: Shape 30">
            <a:extLst>
              <a:ext uri="{FF2B5EF4-FFF2-40B4-BE49-F238E27FC236}">
                <a16:creationId xmlns:a16="http://schemas.microsoft.com/office/drawing/2014/main" id="{670244D3-F44F-9D30-1573-4E1789A792FC}"/>
              </a:ext>
            </a:extLst>
          </p:cNvPr>
          <p:cNvSpPr/>
          <p:nvPr/>
        </p:nvSpPr>
        <p:spPr>
          <a:xfrm>
            <a:off x="9206091" y="5084853"/>
            <a:ext cx="2539223" cy="268758"/>
          </a:xfrm>
          <a:custGeom>
            <a:avLst/>
            <a:gdLst>
              <a:gd name="connsiteX0" fmla="*/ 0 w 2539223"/>
              <a:gd name="connsiteY0" fmla="*/ 0 h 268758"/>
              <a:gd name="connsiteX1" fmla="*/ 2539223 w 2539223"/>
              <a:gd name="connsiteY1" fmla="*/ 0 h 268758"/>
              <a:gd name="connsiteX2" fmla="*/ 2539223 w 2539223"/>
              <a:gd name="connsiteY2" fmla="*/ 268758 h 268758"/>
              <a:gd name="connsiteX3" fmla="*/ 0 w 2539223"/>
              <a:gd name="connsiteY3" fmla="*/ 268758 h 268758"/>
              <a:gd name="connsiteX4" fmla="*/ 0 w 2539223"/>
              <a:gd name="connsiteY4" fmla="*/ 0 h 26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223" h="268758">
                <a:moveTo>
                  <a:pt x="0" y="0"/>
                </a:moveTo>
                <a:lnTo>
                  <a:pt x="2539223" y="0"/>
                </a:lnTo>
                <a:lnTo>
                  <a:pt x="2539223" y="268758"/>
                </a:lnTo>
                <a:lnTo>
                  <a:pt x="0" y="2687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0" rIns="53340" bIns="0" numCol="1" spcCol="1270" anchor="b" anchorCtr="0">
            <a:noAutofit/>
          </a:bodyPr>
          <a:lstStyle/>
          <a:p>
            <a:pPr marL="0" lvl="0" indent="0" defTabSz="622300">
              <a:lnSpc>
                <a:spcPct val="90000"/>
              </a:lnSpc>
              <a:spcBef>
                <a:spcPct val="0"/>
              </a:spcBef>
              <a:spcAft>
                <a:spcPct val="35000"/>
              </a:spcAft>
              <a:buFont typeface="Arial"/>
              <a:buNone/>
            </a:pPr>
            <a:r>
              <a:rPr lang="en-US" sz="1400" b="1" kern="1200" dirty="0">
                <a:solidFill>
                  <a:srgbClr val="44546A"/>
                </a:solidFill>
              </a:rPr>
              <a:t>Monitoring and maintenance</a:t>
            </a:r>
          </a:p>
        </p:txBody>
      </p:sp>
      <p:sp>
        <p:nvSpPr>
          <p:cNvPr id="32" name="Rectangle 31">
            <a:extLst>
              <a:ext uri="{FF2B5EF4-FFF2-40B4-BE49-F238E27FC236}">
                <a16:creationId xmlns:a16="http://schemas.microsoft.com/office/drawing/2014/main" id="{36E66B5D-B88B-3750-6FE8-0EAB64F17F2C}"/>
              </a:ext>
            </a:extLst>
          </p:cNvPr>
          <p:cNvSpPr/>
          <p:nvPr/>
        </p:nvSpPr>
        <p:spPr>
          <a:xfrm>
            <a:off x="9206091" y="3726182"/>
            <a:ext cx="2543610" cy="1634226"/>
          </a:xfrm>
          <a:prstGeom prst="rect">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dirty="0"/>
          </a:p>
        </p:txBody>
      </p:sp>
      <p:pic>
        <p:nvPicPr>
          <p:cNvPr id="34" name="Picture 33" descr="A black background with a black square&#10;&#10;Description automatically generated with medium confidence">
            <a:extLst>
              <a:ext uri="{FF2B5EF4-FFF2-40B4-BE49-F238E27FC236}">
                <a16:creationId xmlns:a16="http://schemas.microsoft.com/office/drawing/2014/main" id="{E63B0880-883A-DFF4-40A7-7AB91569DC9F}"/>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62566" y="1543527"/>
            <a:ext cx="1463125" cy="1463125"/>
          </a:xfrm>
          <a:prstGeom prst="rect">
            <a:avLst/>
          </a:prstGeom>
        </p:spPr>
      </p:pic>
      <p:pic>
        <p:nvPicPr>
          <p:cNvPr id="36" name="Picture 35" descr="A black background with a black square&#10;&#10;Description automatically generated with medium confidence">
            <a:extLst>
              <a:ext uri="{FF2B5EF4-FFF2-40B4-BE49-F238E27FC236}">
                <a16:creationId xmlns:a16="http://schemas.microsoft.com/office/drawing/2014/main" id="{16143D9E-A5D9-E60E-91E7-C0585AE161D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02501" y="1497592"/>
            <a:ext cx="1463125" cy="1463125"/>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21618E68-C0A7-C603-71CA-F20E3EC6BADC}"/>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497335" y="1708914"/>
            <a:ext cx="1192591" cy="1192591"/>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14DCCEAD-2982-53DE-4C7E-468A6D0B978C}"/>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342141" y="1708914"/>
            <a:ext cx="1403173" cy="1403173"/>
          </a:xfrm>
          <a:prstGeom prst="rect">
            <a:avLst/>
          </a:prstGeom>
        </p:spPr>
      </p:pic>
      <p:pic>
        <p:nvPicPr>
          <p:cNvPr id="42" name="Picture 41" descr="A black background with a black square&#10;&#10;Description automatically generated with medium confidence">
            <a:extLst>
              <a:ext uri="{FF2B5EF4-FFF2-40B4-BE49-F238E27FC236}">
                <a16:creationId xmlns:a16="http://schemas.microsoft.com/office/drawing/2014/main" id="{8D5DB7F6-7983-E767-E5E7-612AFB68D05F}"/>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61075" y="3602453"/>
            <a:ext cx="1315170" cy="1315170"/>
          </a:xfrm>
          <a:prstGeom prst="rect">
            <a:avLst/>
          </a:prstGeom>
        </p:spPr>
      </p:pic>
      <p:pic>
        <p:nvPicPr>
          <p:cNvPr id="46" name="Picture 45">
            <a:extLst>
              <a:ext uri="{FF2B5EF4-FFF2-40B4-BE49-F238E27FC236}">
                <a16:creationId xmlns:a16="http://schemas.microsoft.com/office/drawing/2014/main" id="{2C91819A-056F-4F63-3F81-57C9D6FEEC75}"/>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441854" y="3654545"/>
            <a:ext cx="1463125" cy="1463125"/>
          </a:xfrm>
          <a:prstGeom prst="rect">
            <a:avLst/>
          </a:prstGeom>
        </p:spPr>
      </p:pic>
      <p:pic>
        <p:nvPicPr>
          <p:cNvPr id="48" name="Picture 47" descr="A black background with a black square&#10;&#10;Description automatically generated with medium confidence">
            <a:extLst>
              <a:ext uri="{FF2B5EF4-FFF2-40B4-BE49-F238E27FC236}">
                <a16:creationId xmlns:a16="http://schemas.microsoft.com/office/drawing/2014/main" id="{FAB5A1D9-778D-964E-3617-F042F16A0A7B}"/>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61020" y="3608875"/>
            <a:ext cx="1465223" cy="1465223"/>
          </a:xfrm>
          <a:prstGeom prst="rect">
            <a:avLst/>
          </a:prstGeom>
        </p:spPr>
      </p:pic>
      <p:pic>
        <p:nvPicPr>
          <p:cNvPr id="50" name="Picture 49" descr="A black background with a black square&#10;&#10;Description automatically generated with medium confidence">
            <a:extLst>
              <a:ext uri="{FF2B5EF4-FFF2-40B4-BE49-F238E27FC236}">
                <a16:creationId xmlns:a16="http://schemas.microsoft.com/office/drawing/2014/main" id="{E5830AED-142C-E1FB-A120-2F1DC885B01D}"/>
              </a:ext>
            </a:extLst>
          </p:cNvPr>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146780" y="3288528"/>
            <a:ext cx="1598534" cy="1598534"/>
          </a:xfrm>
          <a:prstGeom prst="rect">
            <a:avLst/>
          </a:prstGeom>
        </p:spPr>
      </p:pic>
    </p:spTree>
    <p:extLst>
      <p:ext uri="{BB962C8B-B14F-4D97-AF65-F5344CB8AC3E}">
        <p14:creationId xmlns:p14="http://schemas.microsoft.com/office/powerpoint/2010/main" val="112889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p:bldP spid="19" grpId="0" animBg="1"/>
      <p:bldP spid="20" grpId="0"/>
      <p:bldP spid="22" grpId="0" animBg="1"/>
      <p:bldP spid="23" grpId="0"/>
      <p:bldP spid="24" grpId="0" animBg="1"/>
      <p:bldP spid="25" grpId="0"/>
      <p:bldP spid="26" grpId="0" animBg="1"/>
      <p:bldP spid="27" grpId="0"/>
      <p:bldP spid="28" grpId="0" animBg="1"/>
      <p:bldP spid="29" grpId="0"/>
      <p:bldP spid="30" grpId="0" animBg="1"/>
      <p:bldP spid="31" grpId="0"/>
      <p:bldP spid="3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0A76-F3B3-CACD-6D64-61CBC978CE6C}"/>
              </a:ext>
            </a:extLst>
          </p:cNvPr>
          <p:cNvSpPr>
            <a:spLocks noGrp="1"/>
          </p:cNvSpPr>
          <p:nvPr>
            <p:ph type="title"/>
          </p:nvPr>
        </p:nvSpPr>
        <p:spPr/>
        <p:txBody>
          <a:bodyPr/>
          <a:lstStyle/>
          <a:p>
            <a:r>
              <a:rPr lang="en-IN" dirty="0"/>
              <a:t>Challenges in Data Ingestion</a:t>
            </a:r>
            <a:endParaRPr lang="en-US" dirty="0"/>
          </a:p>
        </p:txBody>
      </p:sp>
      <p:sp>
        <p:nvSpPr>
          <p:cNvPr id="5" name="Freeform: Shape 4">
            <a:extLst>
              <a:ext uri="{FF2B5EF4-FFF2-40B4-BE49-F238E27FC236}">
                <a16:creationId xmlns:a16="http://schemas.microsoft.com/office/drawing/2014/main" id="{B0324CA1-3429-F1A4-FBFD-EDC23883CCAF}"/>
              </a:ext>
            </a:extLst>
          </p:cNvPr>
          <p:cNvSpPr/>
          <p:nvPr/>
        </p:nvSpPr>
        <p:spPr>
          <a:xfrm>
            <a:off x="1536877" y="1125417"/>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US" sz="1600" b="1" i="0" kern="1200" dirty="0">
                <a:solidFill>
                  <a:srgbClr val="44546A"/>
                </a:solidFill>
              </a:rPr>
              <a:t>Volume, variety, and velocity of data:</a:t>
            </a:r>
            <a:endParaRPr lang="en-US" sz="1600" kern="1200" dirty="0">
              <a:solidFill>
                <a:srgbClr val="44546A"/>
              </a:solidFill>
            </a:endParaRPr>
          </a:p>
        </p:txBody>
      </p:sp>
      <p:sp>
        <p:nvSpPr>
          <p:cNvPr id="6" name="Straight Connector 5">
            <a:extLst>
              <a:ext uri="{FF2B5EF4-FFF2-40B4-BE49-F238E27FC236}">
                <a16:creationId xmlns:a16="http://schemas.microsoft.com/office/drawing/2014/main" id="{2BE98E80-5B85-6707-C1D5-9072E5575835}"/>
              </a:ext>
            </a:extLst>
          </p:cNvPr>
          <p:cNvSpPr/>
          <p:nvPr/>
        </p:nvSpPr>
        <p:spPr>
          <a:xfrm>
            <a:off x="1536877" y="1730077"/>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563AFCD6-8273-59A7-3DBE-00ED2F057D9D}"/>
              </a:ext>
            </a:extLst>
          </p:cNvPr>
          <p:cNvSpPr/>
          <p:nvPr/>
        </p:nvSpPr>
        <p:spPr>
          <a:xfrm>
            <a:off x="1536877" y="1730077"/>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rPr>
              <a:t>Handling vast amounts of data from diverse sources at high speed demands robust infrastructure and advanced processing capabilities.</a:t>
            </a:r>
            <a:endParaRPr lang="en-US" sz="1400" kern="1200" dirty="0">
              <a:solidFill>
                <a:srgbClr val="44546A"/>
              </a:solidFill>
            </a:endParaRPr>
          </a:p>
        </p:txBody>
      </p:sp>
      <p:sp>
        <p:nvSpPr>
          <p:cNvPr id="9" name="Straight Connector 8">
            <a:extLst>
              <a:ext uri="{FF2B5EF4-FFF2-40B4-BE49-F238E27FC236}">
                <a16:creationId xmlns:a16="http://schemas.microsoft.com/office/drawing/2014/main" id="{CA08C96F-3297-F26E-B7CF-84551830B182}"/>
              </a:ext>
            </a:extLst>
          </p:cNvPr>
          <p:cNvSpPr/>
          <p:nvPr/>
        </p:nvSpPr>
        <p:spPr>
          <a:xfrm>
            <a:off x="1536877" y="2334738"/>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0" name="Freeform: Shape 9">
            <a:extLst>
              <a:ext uri="{FF2B5EF4-FFF2-40B4-BE49-F238E27FC236}">
                <a16:creationId xmlns:a16="http://schemas.microsoft.com/office/drawing/2014/main" id="{3AA01784-E9CD-0859-7FA1-4FA04E6BA110}"/>
              </a:ext>
            </a:extLst>
          </p:cNvPr>
          <p:cNvSpPr/>
          <p:nvPr/>
        </p:nvSpPr>
        <p:spPr>
          <a:xfrm>
            <a:off x="1536877" y="2334738"/>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US" sz="1600" b="1" i="0" kern="1200" dirty="0">
                <a:solidFill>
                  <a:srgbClr val="44546A"/>
                </a:solidFill>
              </a:rPr>
              <a:t>Network bandwidth constraints: </a:t>
            </a:r>
            <a:endParaRPr lang="en-US" sz="1600" kern="1200" dirty="0">
              <a:solidFill>
                <a:srgbClr val="44546A"/>
              </a:solidFill>
            </a:endParaRPr>
          </a:p>
        </p:txBody>
      </p:sp>
      <p:sp>
        <p:nvSpPr>
          <p:cNvPr id="11" name="Straight Connector 10">
            <a:extLst>
              <a:ext uri="{FF2B5EF4-FFF2-40B4-BE49-F238E27FC236}">
                <a16:creationId xmlns:a16="http://schemas.microsoft.com/office/drawing/2014/main" id="{1B0AB08A-E622-263B-EF49-72BDA27D4963}"/>
              </a:ext>
            </a:extLst>
          </p:cNvPr>
          <p:cNvSpPr/>
          <p:nvPr/>
        </p:nvSpPr>
        <p:spPr>
          <a:xfrm>
            <a:off x="1536877" y="2939398"/>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2" name="Freeform: Shape 11">
            <a:extLst>
              <a:ext uri="{FF2B5EF4-FFF2-40B4-BE49-F238E27FC236}">
                <a16:creationId xmlns:a16="http://schemas.microsoft.com/office/drawing/2014/main" id="{EE27FD06-9718-166F-F12C-905B6F0C9263}"/>
              </a:ext>
            </a:extLst>
          </p:cNvPr>
          <p:cNvSpPr/>
          <p:nvPr/>
        </p:nvSpPr>
        <p:spPr>
          <a:xfrm>
            <a:off x="1536877" y="2939398"/>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latin typeface="Arial"/>
                <a:ea typeface="+mn-ea"/>
                <a:cs typeface="+mn-cs"/>
              </a:rPr>
              <a:t>Ingesting huge data volumes, especially in real-time, can strain network resources, leading to bottlenecks and potential data loss.</a:t>
            </a:r>
          </a:p>
        </p:txBody>
      </p:sp>
      <p:sp>
        <p:nvSpPr>
          <p:cNvPr id="13" name="Straight Connector 12">
            <a:extLst>
              <a:ext uri="{FF2B5EF4-FFF2-40B4-BE49-F238E27FC236}">
                <a16:creationId xmlns:a16="http://schemas.microsoft.com/office/drawing/2014/main" id="{02584C41-D1D9-6F0E-C54C-C61BF11BC0F0}"/>
              </a:ext>
            </a:extLst>
          </p:cNvPr>
          <p:cNvSpPr/>
          <p:nvPr/>
        </p:nvSpPr>
        <p:spPr>
          <a:xfrm>
            <a:off x="1536877" y="3544059"/>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8EC84D1D-C470-3325-BA7E-909F8D82F730}"/>
              </a:ext>
            </a:extLst>
          </p:cNvPr>
          <p:cNvSpPr/>
          <p:nvPr/>
        </p:nvSpPr>
        <p:spPr>
          <a:xfrm>
            <a:off x="1536877" y="3544059"/>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US" sz="1600" b="1" i="0" kern="1200" dirty="0">
                <a:solidFill>
                  <a:srgbClr val="44546A"/>
                </a:solidFill>
                <a:latin typeface="Arial"/>
                <a:ea typeface="+mn-ea"/>
                <a:cs typeface="+mn-cs"/>
              </a:rPr>
              <a:t>Hardware capacity:  </a:t>
            </a:r>
          </a:p>
        </p:txBody>
      </p:sp>
      <p:sp>
        <p:nvSpPr>
          <p:cNvPr id="15" name="Straight Connector 14">
            <a:extLst>
              <a:ext uri="{FF2B5EF4-FFF2-40B4-BE49-F238E27FC236}">
                <a16:creationId xmlns:a16="http://schemas.microsoft.com/office/drawing/2014/main" id="{F1454CC2-9552-E994-8186-0A9D05A3B34A}"/>
              </a:ext>
            </a:extLst>
          </p:cNvPr>
          <p:cNvSpPr/>
          <p:nvPr/>
        </p:nvSpPr>
        <p:spPr>
          <a:xfrm>
            <a:off x="1536877" y="4148719"/>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1B1175F4-8048-233B-FE08-7EB2CA85ECD7}"/>
              </a:ext>
            </a:extLst>
          </p:cNvPr>
          <p:cNvSpPr/>
          <p:nvPr/>
        </p:nvSpPr>
        <p:spPr>
          <a:xfrm>
            <a:off x="1536877" y="4148719"/>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latin typeface="Arial"/>
                <a:ea typeface="+mn-ea"/>
                <a:cs typeface="+mn-cs"/>
              </a:rPr>
              <a:t>Physical limits of storage and computation can hinder the efficient ingestion and processing of large datasets, necessitating scaling or upgrades.</a:t>
            </a:r>
          </a:p>
        </p:txBody>
      </p:sp>
      <p:sp>
        <p:nvSpPr>
          <p:cNvPr id="17" name="Straight Connector 16">
            <a:extLst>
              <a:ext uri="{FF2B5EF4-FFF2-40B4-BE49-F238E27FC236}">
                <a16:creationId xmlns:a16="http://schemas.microsoft.com/office/drawing/2014/main" id="{E580449F-CB2F-C236-4746-D39DA6142045}"/>
              </a:ext>
            </a:extLst>
          </p:cNvPr>
          <p:cNvSpPr/>
          <p:nvPr/>
        </p:nvSpPr>
        <p:spPr>
          <a:xfrm>
            <a:off x="1536877" y="4753380"/>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8" name="Freeform: Shape 17">
            <a:extLst>
              <a:ext uri="{FF2B5EF4-FFF2-40B4-BE49-F238E27FC236}">
                <a16:creationId xmlns:a16="http://schemas.microsoft.com/office/drawing/2014/main" id="{791FDAFC-F701-2D02-1B14-62EDDE7FAD06}"/>
              </a:ext>
            </a:extLst>
          </p:cNvPr>
          <p:cNvSpPr/>
          <p:nvPr/>
        </p:nvSpPr>
        <p:spPr>
          <a:xfrm>
            <a:off x="1536877" y="4753380"/>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US" sz="1600" b="1" i="0" kern="1200" dirty="0">
                <a:solidFill>
                  <a:srgbClr val="44546A"/>
                </a:solidFill>
                <a:latin typeface="Arial"/>
                <a:ea typeface="+mn-ea"/>
                <a:cs typeface="+mn-cs"/>
              </a:rPr>
              <a:t>Complex data formats:  </a:t>
            </a:r>
          </a:p>
        </p:txBody>
      </p:sp>
      <p:sp>
        <p:nvSpPr>
          <p:cNvPr id="19" name="Straight Connector 18">
            <a:extLst>
              <a:ext uri="{FF2B5EF4-FFF2-40B4-BE49-F238E27FC236}">
                <a16:creationId xmlns:a16="http://schemas.microsoft.com/office/drawing/2014/main" id="{4418C5A1-CACF-5640-FCDA-BF458B3D70FE}"/>
              </a:ext>
            </a:extLst>
          </p:cNvPr>
          <p:cNvSpPr/>
          <p:nvPr/>
        </p:nvSpPr>
        <p:spPr>
          <a:xfrm>
            <a:off x="1536877" y="5358040"/>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20768F7A-7340-CA04-557B-7C7BE34F5396}"/>
              </a:ext>
            </a:extLst>
          </p:cNvPr>
          <p:cNvSpPr/>
          <p:nvPr/>
        </p:nvSpPr>
        <p:spPr>
          <a:xfrm>
            <a:off x="1536877" y="5358040"/>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latin typeface="Arial"/>
                <a:ea typeface="+mn-ea"/>
                <a:cs typeface="+mn-cs"/>
              </a:rPr>
              <a:t>Data from varied sources might come in multiple formats, requiring intricate parsers and transformers to make it uniform and usable.</a:t>
            </a:r>
          </a:p>
        </p:txBody>
      </p:sp>
    </p:spTree>
    <p:extLst>
      <p:ext uri="{BB962C8B-B14F-4D97-AF65-F5344CB8AC3E}">
        <p14:creationId xmlns:p14="http://schemas.microsoft.com/office/powerpoint/2010/main" val="2359388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animEffect transition="in" filter="fade">
                                      <p:cBhvr>
                                        <p:cTn id="43" dur="500"/>
                                        <p:tgtEl>
                                          <p:spTgt spid="14">
                                            <p:txEl>
                                              <p:pRg st="0" end="0"/>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animEffect transition="in" filter="fade">
                                      <p:cBhvr>
                                        <p:cTn id="61" dur="500"/>
                                        <p:tgtEl>
                                          <p:spTgt spid="18">
                                            <p:txEl>
                                              <p:pRg st="0" end="0"/>
                                            </p:txEl>
                                          </p:spTgt>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build="p"/>
      <p:bldP spid="9" grpId="0" animBg="1"/>
      <p:bldP spid="11" grpId="0" animBg="1"/>
      <p:bldP spid="12" grpId="0"/>
      <p:bldP spid="13" grpId="0" animBg="1"/>
      <p:bldP spid="15" grpId="0" animBg="1"/>
      <p:bldP spid="16" grpId="0"/>
      <p:bldP spid="17" grpId="0" animBg="1"/>
      <p:bldP spid="19" grpId="0" animBg="1"/>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E7F6-0524-9727-3C38-977A1C149202}"/>
              </a:ext>
            </a:extLst>
          </p:cNvPr>
          <p:cNvSpPr>
            <a:spLocks noGrp="1"/>
          </p:cNvSpPr>
          <p:nvPr>
            <p:ph type="title"/>
          </p:nvPr>
        </p:nvSpPr>
        <p:spPr/>
        <p:txBody>
          <a:bodyPr/>
          <a:lstStyle/>
          <a:p>
            <a:r>
              <a:rPr lang="en-IN" dirty="0"/>
              <a:t>Challenges in Data Ingestion</a:t>
            </a:r>
            <a:endParaRPr lang="en-US" dirty="0"/>
          </a:p>
        </p:txBody>
      </p:sp>
      <p:sp>
        <p:nvSpPr>
          <p:cNvPr id="5" name="Freeform: Shape 4">
            <a:extLst>
              <a:ext uri="{FF2B5EF4-FFF2-40B4-BE49-F238E27FC236}">
                <a16:creationId xmlns:a16="http://schemas.microsoft.com/office/drawing/2014/main" id="{B4B4A9E0-65EE-000B-4371-CFBE27657CA3}"/>
              </a:ext>
            </a:extLst>
          </p:cNvPr>
          <p:cNvSpPr/>
          <p:nvPr/>
        </p:nvSpPr>
        <p:spPr>
          <a:xfrm>
            <a:off x="1536877" y="1125417"/>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US" sz="1600" b="1" i="0" kern="1200" dirty="0">
                <a:solidFill>
                  <a:srgbClr val="44546A"/>
                </a:solidFill>
              </a:rPr>
              <a:t>Duplicate and inconsistent data:</a:t>
            </a:r>
            <a:endParaRPr lang="en-US" sz="1600" kern="1200" dirty="0">
              <a:solidFill>
                <a:srgbClr val="44546A"/>
              </a:solidFill>
            </a:endParaRPr>
          </a:p>
        </p:txBody>
      </p:sp>
      <p:sp>
        <p:nvSpPr>
          <p:cNvPr id="6" name="Straight Connector 5">
            <a:extLst>
              <a:ext uri="{FF2B5EF4-FFF2-40B4-BE49-F238E27FC236}">
                <a16:creationId xmlns:a16="http://schemas.microsoft.com/office/drawing/2014/main" id="{9423B389-4CA0-25C4-2F84-8FCB23D8BEE4}"/>
              </a:ext>
            </a:extLst>
          </p:cNvPr>
          <p:cNvSpPr/>
          <p:nvPr/>
        </p:nvSpPr>
        <p:spPr>
          <a:xfrm>
            <a:off x="1536877" y="1731313"/>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 name="Freeform: Shape 6">
            <a:extLst>
              <a:ext uri="{FF2B5EF4-FFF2-40B4-BE49-F238E27FC236}">
                <a16:creationId xmlns:a16="http://schemas.microsoft.com/office/drawing/2014/main" id="{475E2387-EDD7-616B-162B-96D0C821A071}"/>
              </a:ext>
            </a:extLst>
          </p:cNvPr>
          <p:cNvSpPr/>
          <p:nvPr/>
        </p:nvSpPr>
        <p:spPr>
          <a:xfrm>
            <a:off x="1536877" y="1731313"/>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rPr>
              <a:t>Ingested data can often have redundancies or inconsistencies, leading to inaccurate analyses and potential business missteps.</a:t>
            </a:r>
            <a:endParaRPr lang="en-US" sz="1400" kern="1200" dirty="0">
              <a:solidFill>
                <a:srgbClr val="44546A"/>
              </a:solidFill>
            </a:endParaRPr>
          </a:p>
        </p:txBody>
      </p:sp>
      <p:sp>
        <p:nvSpPr>
          <p:cNvPr id="8" name="Straight Connector 7">
            <a:extLst>
              <a:ext uri="{FF2B5EF4-FFF2-40B4-BE49-F238E27FC236}">
                <a16:creationId xmlns:a16="http://schemas.microsoft.com/office/drawing/2014/main" id="{23F75234-CC8F-7E84-A570-58B5F39999DE}"/>
              </a:ext>
            </a:extLst>
          </p:cNvPr>
          <p:cNvSpPr/>
          <p:nvPr/>
        </p:nvSpPr>
        <p:spPr>
          <a:xfrm>
            <a:off x="1536877" y="2335974"/>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9" name="Freeform: Shape 8">
            <a:extLst>
              <a:ext uri="{FF2B5EF4-FFF2-40B4-BE49-F238E27FC236}">
                <a16:creationId xmlns:a16="http://schemas.microsoft.com/office/drawing/2014/main" id="{E87356B1-560E-A2B1-BAB1-0583548F5022}"/>
              </a:ext>
            </a:extLst>
          </p:cNvPr>
          <p:cNvSpPr/>
          <p:nvPr/>
        </p:nvSpPr>
        <p:spPr>
          <a:xfrm>
            <a:off x="1536877" y="2335974"/>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US" sz="1600" b="1" i="0" kern="1200" dirty="0">
                <a:solidFill>
                  <a:srgbClr val="44546A"/>
                </a:solidFill>
              </a:rPr>
              <a:t>Data security: </a:t>
            </a:r>
            <a:endParaRPr lang="en-US" sz="1600" kern="1200" dirty="0">
              <a:solidFill>
                <a:srgbClr val="44546A"/>
              </a:solidFill>
            </a:endParaRPr>
          </a:p>
        </p:txBody>
      </p:sp>
      <p:sp>
        <p:nvSpPr>
          <p:cNvPr id="10" name="Straight Connector 9">
            <a:extLst>
              <a:ext uri="{FF2B5EF4-FFF2-40B4-BE49-F238E27FC236}">
                <a16:creationId xmlns:a16="http://schemas.microsoft.com/office/drawing/2014/main" id="{E08A6F46-F02D-A99A-7EF1-9B7AABDF2DE3}"/>
              </a:ext>
            </a:extLst>
          </p:cNvPr>
          <p:cNvSpPr/>
          <p:nvPr/>
        </p:nvSpPr>
        <p:spPr>
          <a:xfrm>
            <a:off x="1536877" y="2940634"/>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E593BFA2-7F0F-F881-EB33-72D5CE7AF8A6}"/>
              </a:ext>
            </a:extLst>
          </p:cNvPr>
          <p:cNvSpPr/>
          <p:nvPr/>
        </p:nvSpPr>
        <p:spPr>
          <a:xfrm>
            <a:off x="1536877" y="2940634"/>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latin typeface="Arial"/>
                <a:ea typeface="+mn-ea"/>
                <a:cs typeface="+mn-cs"/>
              </a:rPr>
              <a:t>Ensuring data is protected during ingestion, from external sources, is crucial to prevent breaches and comply with privacy regulations.</a:t>
            </a:r>
          </a:p>
        </p:txBody>
      </p:sp>
      <p:sp>
        <p:nvSpPr>
          <p:cNvPr id="13" name="Straight Connector 12">
            <a:extLst>
              <a:ext uri="{FF2B5EF4-FFF2-40B4-BE49-F238E27FC236}">
                <a16:creationId xmlns:a16="http://schemas.microsoft.com/office/drawing/2014/main" id="{77388492-EA50-2735-A5DE-164F6479EBC4}"/>
              </a:ext>
            </a:extLst>
          </p:cNvPr>
          <p:cNvSpPr/>
          <p:nvPr/>
        </p:nvSpPr>
        <p:spPr>
          <a:xfrm>
            <a:off x="1536877" y="3545295"/>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9773F934-0F23-30BB-7E8A-804C425F9643}"/>
              </a:ext>
            </a:extLst>
          </p:cNvPr>
          <p:cNvSpPr/>
          <p:nvPr/>
        </p:nvSpPr>
        <p:spPr>
          <a:xfrm>
            <a:off x="1536877" y="3545295"/>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US" sz="1600" b="1" i="0" kern="1200" dirty="0">
                <a:solidFill>
                  <a:srgbClr val="44546A"/>
                </a:solidFill>
                <a:latin typeface="Arial"/>
                <a:ea typeface="+mn-ea"/>
                <a:cs typeface="+mn-cs"/>
              </a:rPr>
              <a:t>Legacy systems integration: </a:t>
            </a:r>
          </a:p>
        </p:txBody>
      </p:sp>
      <p:sp>
        <p:nvSpPr>
          <p:cNvPr id="15" name="Straight Connector 14">
            <a:extLst>
              <a:ext uri="{FF2B5EF4-FFF2-40B4-BE49-F238E27FC236}">
                <a16:creationId xmlns:a16="http://schemas.microsoft.com/office/drawing/2014/main" id="{492D14E0-D4E5-7F01-9917-3699E9861CA3}"/>
              </a:ext>
            </a:extLst>
          </p:cNvPr>
          <p:cNvSpPr/>
          <p:nvPr/>
        </p:nvSpPr>
        <p:spPr>
          <a:xfrm>
            <a:off x="1536877" y="4149955"/>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E79AB3D1-BFF8-5D52-3E27-7591F9A21926}"/>
              </a:ext>
            </a:extLst>
          </p:cNvPr>
          <p:cNvSpPr/>
          <p:nvPr/>
        </p:nvSpPr>
        <p:spPr>
          <a:xfrm>
            <a:off x="1536877" y="4149955"/>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latin typeface="Arial"/>
                <a:ea typeface="+mn-ea"/>
                <a:cs typeface="+mn-cs"/>
              </a:rPr>
              <a:t>Older systems might not easily integrate with modern data ingestion tools, requiring additional middleware or custom solutions.</a:t>
            </a:r>
          </a:p>
        </p:txBody>
      </p:sp>
      <p:sp>
        <p:nvSpPr>
          <p:cNvPr id="17" name="Straight Connector 16">
            <a:extLst>
              <a:ext uri="{FF2B5EF4-FFF2-40B4-BE49-F238E27FC236}">
                <a16:creationId xmlns:a16="http://schemas.microsoft.com/office/drawing/2014/main" id="{508DA922-F7AC-D054-8AF4-CFC4053A9BCF}"/>
              </a:ext>
            </a:extLst>
          </p:cNvPr>
          <p:cNvSpPr/>
          <p:nvPr/>
        </p:nvSpPr>
        <p:spPr>
          <a:xfrm>
            <a:off x="1536877" y="4754616"/>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8" name="Freeform: Shape 17">
            <a:extLst>
              <a:ext uri="{FF2B5EF4-FFF2-40B4-BE49-F238E27FC236}">
                <a16:creationId xmlns:a16="http://schemas.microsoft.com/office/drawing/2014/main" id="{9A5A9FBB-57FB-218F-141E-5E63781BBBCB}"/>
              </a:ext>
            </a:extLst>
          </p:cNvPr>
          <p:cNvSpPr/>
          <p:nvPr/>
        </p:nvSpPr>
        <p:spPr>
          <a:xfrm>
            <a:off x="1536877" y="4754616"/>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US" sz="1600" b="1" i="0" kern="1200" dirty="0">
                <a:solidFill>
                  <a:srgbClr val="44546A"/>
                </a:solidFill>
                <a:latin typeface="Arial"/>
                <a:ea typeface="+mn-ea"/>
                <a:cs typeface="+mn-cs"/>
              </a:rPr>
              <a:t>Monitoring and maintenance: </a:t>
            </a:r>
          </a:p>
        </p:txBody>
      </p:sp>
      <p:sp>
        <p:nvSpPr>
          <p:cNvPr id="19" name="Straight Connector 18">
            <a:extLst>
              <a:ext uri="{FF2B5EF4-FFF2-40B4-BE49-F238E27FC236}">
                <a16:creationId xmlns:a16="http://schemas.microsoft.com/office/drawing/2014/main" id="{3508152D-4C38-730C-04E6-8ECEEF99DD1E}"/>
              </a:ext>
            </a:extLst>
          </p:cNvPr>
          <p:cNvSpPr/>
          <p:nvPr/>
        </p:nvSpPr>
        <p:spPr>
          <a:xfrm>
            <a:off x="1536877" y="5359276"/>
            <a:ext cx="911824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C481E5E9-03AB-D381-5B75-23E20F0CBF18}"/>
              </a:ext>
            </a:extLst>
          </p:cNvPr>
          <p:cNvSpPr/>
          <p:nvPr/>
        </p:nvSpPr>
        <p:spPr>
          <a:xfrm>
            <a:off x="1536877" y="5359276"/>
            <a:ext cx="9118246" cy="604660"/>
          </a:xfrm>
          <a:custGeom>
            <a:avLst/>
            <a:gdLst>
              <a:gd name="connsiteX0" fmla="*/ 0 w 9118246"/>
              <a:gd name="connsiteY0" fmla="*/ 0 h 604660"/>
              <a:gd name="connsiteX1" fmla="*/ 9118246 w 9118246"/>
              <a:gd name="connsiteY1" fmla="*/ 0 h 604660"/>
              <a:gd name="connsiteX2" fmla="*/ 9118246 w 9118246"/>
              <a:gd name="connsiteY2" fmla="*/ 604660 h 604660"/>
              <a:gd name="connsiteX3" fmla="*/ 0 w 9118246"/>
              <a:gd name="connsiteY3" fmla="*/ 604660 h 604660"/>
              <a:gd name="connsiteX4" fmla="*/ 0 w 9118246"/>
              <a:gd name="connsiteY4" fmla="*/ 0 h 6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246" h="604660">
                <a:moveTo>
                  <a:pt x="0" y="0"/>
                </a:moveTo>
                <a:lnTo>
                  <a:pt x="9118246" y="0"/>
                </a:lnTo>
                <a:lnTo>
                  <a:pt x="9118246" y="604660"/>
                </a:lnTo>
                <a:lnTo>
                  <a:pt x="0" y="60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44546A"/>
                </a:solidFill>
                <a:latin typeface="Arial"/>
                <a:ea typeface="+mn-ea"/>
                <a:cs typeface="+mn-cs"/>
              </a:rPr>
              <a:t>Continuous oversight is essential to ensure data ingestion pipelines run smoothly, and any issues or failures are promptly addressed.</a:t>
            </a:r>
          </a:p>
        </p:txBody>
      </p:sp>
    </p:spTree>
    <p:extLst>
      <p:ext uri="{BB962C8B-B14F-4D97-AF65-F5344CB8AC3E}">
        <p14:creationId xmlns:p14="http://schemas.microsoft.com/office/powerpoint/2010/main" val="3886371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P spid="10" grpId="0" animBg="1"/>
      <p:bldP spid="11" grpId="0"/>
      <p:bldP spid="13" grpId="0" animBg="1"/>
      <p:bldP spid="14" grpId="0"/>
      <p:bldP spid="15" grpId="0" animBg="1"/>
      <p:bldP spid="16" grpId="0"/>
      <p:bldP spid="17" grpId="0" animBg="1"/>
      <p:bldP spid="18" grpId="0"/>
      <p:bldP spid="19" grpId="0" animBg="1"/>
      <p:bldP spid="2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54AC4-012F-4D59-9D91-FC48BD377FD1}"/>
              </a:ext>
            </a:extLst>
          </p:cNvPr>
          <p:cNvSpPr>
            <a:spLocks noGrp="1"/>
          </p:cNvSpPr>
          <p:nvPr>
            <p:ph type="title"/>
          </p:nvPr>
        </p:nvSpPr>
        <p:spPr>
          <a:xfrm>
            <a:off x="203201" y="657882"/>
            <a:ext cx="10515600" cy="492172"/>
          </a:xfrm>
        </p:spPr>
        <p:txBody>
          <a:bodyPr/>
          <a:lstStyle/>
          <a:p>
            <a:r>
              <a:rPr lang="en-US" dirty="0"/>
              <a:t>Selecting Data Ingestion Tools</a:t>
            </a:r>
          </a:p>
        </p:txBody>
      </p:sp>
      <p:sp>
        <p:nvSpPr>
          <p:cNvPr id="2" name="Slide Number Placeholder 1">
            <a:extLst>
              <a:ext uri="{FF2B5EF4-FFF2-40B4-BE49-F238E27FC236}">
                <a16:creationId xmlns:a16="http://schemas.microsoft.com/office/drawing/2014/main" id="{5CF0FAF1-C6A6-412A-B95B-BAED98062FFA}"/>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E653CDB-E8DC-4D23-B7E7-79510F0CD256}" type="slidenum">
              <a:rPr kumimoji="0" lang="en-US" sz="800" b="0" i="0" u="none" strike="noStrike" kern="1200" cap="none" spc="0" normalizeH="0" baseline="0" noProof="0" smtClean="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68</a:t>
            </a:fld>
            <a:endParaRPr kumimoji="0" lang="en-US" sz="8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sp>
        <p:nvSpPr>
          <p:cNvPr id="6" name="Freeform: Shape 5">
            <a:extLst>
              <a:ext uri="{FF2B5EF4-FFF2-40B4-BE49-F238E27FC236}">
                <a16:creationId xmlns:a16="http://schemas.microsoft.com/office/drawing/2014/main" id="{6C92F847-F6D7-D9AE-DFAC-87436498CE60}"/>
              </a:ext>
            </a:extLst>
          </p:cNvPr>
          <p:cNvSpPr/>
          <p:nvPr/>
        </p:nvSpPr>
        <p:spPr>
          <a:xfrm>
            <a:off x="782975" y="1529134"/>
            <a:ext cx="4836765" cy="2092471"/>
          </a:xfrm>
          <a:custGeom>
            <a:avLst/>
            <a:gdLst>
              <a:gd name="connsiteX0" fmla="*/ 0 w 4836765"/>
              <a:gd name="connsiteY0" fmla="*/ 0 h 2092471"/>
              <a:gd name="connsiteX1" fmla="*/ 4836765 w 4836765"/>
              <a:gd name="connsiteY1" fmla="*/ 0 h 2092471"/>
              <a:gd name="connsiteX2" fmla="*/ 4836765 w 4836765"/>
              <a:gd name="connsiteY2" fmla="*/ 2092471 h 2092471"/>
              <a:gd name="connsiteX3" fmla="*/ 0 w 4836765"/>
              <a:gd name="connsiteY3" fmla="*/ 2092471 h 2092471"/>
              <a:gd name="connsiteX4" fmla="*/ 0 w 4836765"/>
              <a:gd name="connsiteY4" fmla="*/ 0 h 2092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765" h="2092471">
                <a:moveTo>
                  <a:pt x="0" y="0"/>
                </a:moveTo>
                <a:lnTo>
                  <a:pt x="4836765" y="0"/>
                </a:lnTo>
                <a:lnTo>
                  <a:pt x="4836765" y="2092471"/>
                </a:lnTo>
                <a:lnTo>
                  <a:pt x="0" y="2092471"/>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u="none" strike="noStrike" kern="1200" cap="none" dirty="0">
                <a:solidFill>
                  <a:srgbClr val="44546A"/>
                </a:solidFill>
                <a:latin typeface="Arial"/>
                <a:ea typeface="Arial"/>
                <a:cs typeface="Arial"/>
                <a:sym typeface="Arial"/>
              </a:rPr>
              <a:t>Data formats supported</a:t>
            </a:r>
          </a:p>
          <a:p>
            <a:pPr marL="0" lvl="0" indent="0" algn="ctr" defTabSz="711200">
              <a:lnSpc>
                <a:spcPct val="90000"/>
              </a:lnSpc>
              <a:spcBef>
                <a:spcPct val="0"/>
              </a:spcBef>
              <a:spcAft>
                <a:spcPct val="35000"/>
              </a:spcAft>
              <a:buNone/>
            </a:pPr>
            <a:r>
              <a:rPr lang="en-US" sz="1400" b="0" i="0" u="none" strike="noStrike" kern="1200" cap="none" dirty="0">
                <a:solidFill>
                  <a:srgbClr val="44546A"/>
                </a:solidFill>
                <a:latin typeface="Arial"/>
                <a:ea typeface="Arial"/>
                <a:cs typeface="Arial"/>
                <a:sym typeface="Arial"/>
              </a:rPr>
              <a:t>Choose a tool that supports a broad range of data formats, from structured databases to unstructured logs, ensuring flexibility in ingesting diverse datasets.</a:t>
            </a:r>
            <a:endParaRPr lang="en-US" sz="1600" b="1" i="0" u="none" strike="noStrike" kern="1200" cap="none" dirty="0">
              <a:solidFill>
                <a:srgbClr val="44546A"/>
              </a:solidFill>
              <a:highlight>
                <a:srgbClr val="008000"/>
              </a:highlight>
              <a:latin typeface="Arial"/>
              <a:ea typeface="Arial"/>
              <a:cs typeface="Arial"/>
              <a:sym typeface="Arial"/>
            </a:endParaRPr>
          </a:p>
        </p:txBody>
      </p:sp>
      <p:sp>
        <p:nvSpPr>
          <p:cNvPr id="7" name="Freeform: Shape 6">
            <a:extLst>
              <a:ext uri="{FF2B5EF4-FFF2-40B4-BE49-F238E27FC236}">
                <a16:creationId xmlns:a16="http://schemas.microsoft.com/office/drawing/2014/main" id="{19892C6F-21F6-03F2-4E13-37A48E6A472C}"/>
              </a:ext>
            </a:extLst>
          </p:cNvPr>
          <p:cNvSpPr/>
          <p:nvPr/>
        </p:nvSpPr>
        <p:spPr>
          <a:xfrm>
            <a:off x="6103417" y="1529134"/>
            <a:ext cx="4836765" cy="2092471"/>
          </a:xfrm>
          <a:custGeom>
            <a:avLst/>
            <a:gdLst>
              <a:gd name="connsiteX0" fmla="*/ 0 w 4836765"/>
              <a:gd name="connsiteY0" fmla="*/ 0 h 2092471"/>
              <a:gd name="connsiteX1" fmla="*/ 4836765 w 4836765"/>
              <a:gd name="connsiteY1" fmla="*/ 0 h 2092471"/>
              <a:gd name="connsiteX2" fmla="*/ 4836765 w 4836765"/>
              <a:gd name="connsiteY2" fmla="*/ 2092471 h 2092471"/>
              <a:gd name="connsiteX3" fmla="*/ 0 w 4836765"/>
              <a:gd name="connsiteY3" fmla="*/ 2092471 h 2092471"/>
              <a:gd name="connsiteX4" fmla="*/ 0 w 4836765"/>
              <a:gd name="connsiteY4" fmla="*/ 0 h 2092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765" h="2092471">
                <a:moveTo>
                  <a:pt x="0" y="0"/>
                </a:moveTo>
                <a:lnTo>
                  <a:pt x="4836765" y="0"/>
                </a:lnTo>
                <a:lnTo>
                  <a:pt x="4836765" y="2092471"/>
                </a:lnTo>
                <a:lnTo>
                  <a:pt x="0" y="2092471"/>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u="none" strike="noStrike" kern="1200" cap="none" dirty="0">
                <a:solidFill>
                  <a:srgbClr val="44546A"/>
                </a:solidFill>
                <a:latin typeface="Arial"/>
                <a:ea typeface="Arial"/>
                <a:cs typeface="Arial"/>
              </a:rPr>
              <a:t>Batch vs streaming</a:t>
            </a:r>
          </a:p>
          <a:p>
            <a:pPr marL="0" lvl="0" indent="0" algn="ctr" defTabSz="711200">
              <a:lnSpc>
                <a:spcPct val="90000"/>
              </a:lnSpc>
              <a:spcBef>
                <a:spcPct val="0"/>
              </a:spcBef>
              <a:spcAft>
                <a:spcPct val="35000"/>
              </a:spcAft>
              <a:buNone/>
            </a:pPr>
            <a:r>
              <a:rPr lang="en-US" sz="1400" b="0" i="0" u="none" strike="noStrike" kern="1200" cap="none" dirty="0">
                <a:solidFill>
                  <a:srgbClr val="44546A"/>
                </a:solidFill>
                <a:latin typeface="Arial"/>
                <a:ea typeface="Arial"/>
                <a:cs typeface="Arial"/>
              </a:rPr>
              <a:t>Depending on your data flow, opt for tools that cater to either batch processing (bulk data at intervals) or real-time streaming (continuous data flow).</a:t>
            </a:r>
            <a:endParaRPr lang="en-US" sz="1600" b="1" i="0" u="none" strike="noStrike" kern="1200" cap="none" dirty="0">
              <a:solidFill>
                <a:srgbClr val="44546A"/>
              </a:solidFill>
              <a:highlight>
                <a:srgbClr val="008000"/>
              </a:highlight>
              <a:latin typeface="Arial"/>
              <a:ea typeface="Arial"/>
              <a:cs typeface="Arial"/>
            </a:endParaRPr>
          </a:p>
        </p:txBody>
      </p:sp>
      <p:sp>
        <p:nvSpPr>
          <p:cNvPr id="8" name="Freeform: Shape 7">
            <a:extLst>
              <a:ext uri="{FF2B5EF4-FFF2-40B4-BE49-F238E27FC236}">
                <a16:creationId xmlns:a16="http://schemas.microsoft.com/office/drawing/2014/main" id="{3FAD271B-54CF-51C5-54DB-818A07FB86E9}"/>
              </a:ext>
            </a:extLst>
          </p:cNvPr>
          <p:cNvSpPr/>
          <p:nvPr/>
        </p:nvSpPr>
        <p:spPr>
          <a:xfrm>
            <a:off x="782975" y="4105282"/>
            <a:ext cx="4836765" cy="2092471"/>
          </a:xfrm>
          <a:custGeom>
            <a:avLst/>
            <a:gdLst>
              <a:gd name="connsiteX0" fmla="*/ 0 w 4836765"/>
              <a:gd name="connsiteY0" fmla="*/ 0 h 2092471"/>
              <a:gd name="connsiteX1" fmla="*/ 4836765 w 4836765"/>
              <a:gd name="connsiteY1" fmla="*/ 0 h 2092471"/>
              <a:gd name="connsiteX2" fmla="*/ 4836765 w 4836765"/>
              <a:gd name="connsiteY2" fmla="*/ 2092471 h 2092471"/>
              <a:gd name="connsiteX3" fmla="*/ 0 w 4836765"/>
              <a:gd name="connsiteY3" fmla="*/ 2092471 h 2092471"/>
              <a:gd name="connsiteX4" fmla="*/ 0 w 4836765"/>
              <a:gd name="connsiteY4" fmla="*/ 0 h 2092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765" h="2092471">
                <a:moveTo>
                  <a:pt x="0" y="0"/>
                </a:moveTo>
                <a:lnTo>
                  <a:pt x="4836765" y="0"/>
                </a:lnTo>
                <a:lnTo>
                  <a:pt x="4836765" y="2092471"/>
                </a:lnTo>
                <a:lnTo>
                  <a:pt x="0" y="2092471"/>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622300">
              <a:lnSpc>
                <a:spcPct val="90000"/>
              </a:lnSpc>
              <a:spcBef>
                <a:spcPct val="0"/>
              </a:spcBef>
              <a:spcAft>
                <a:spcPct val="35000"/>
              </a:spcAft>
              <a:buNone/>
            </a:pPr>
            <a:r>
              <a:rPr lang="en-US" sz="1600" b="1" i="0" u="none" strike="noStrike" kern="1200" cap="none" dirty="0">
                <a:solidFill>
                  <a:srgbClr val="44546A"/>
                </a:solidFill>
                <a:latin typeface="Arial"/>
                <a:ea typeface="Arial"/>
                <a:cs typeface="Arial"/>
              </a:rPr>
              <a:t>Throughput and scalability</a:t>
            </a:r>
          </a:p>
          <a:p>
            <a:pPr marL="0" lvl="0" indent="0" algn="ctr" defTabSz="711200">
              <a:lnSpc>
                <a:spcPct val="90000"/>
              </a:lnSpc>
              <a:spcBef>
                <a:spcPct val="0"/>
              </a:spcBef>
              <a:spcAft>
                <a:spcPct val="35000"/>
              </a:spcAft>
              <a:buNone/>
            </a:pPr>
            <a:r>
              <a:rPr lang="en-US" sz="1400" b="0" i="0" u="none" strike="noStrike" kern="1200" cap="none" dirty="0">
                <a:solidFill>
                  <a:srgbClr val="44546A"/>
                </a:solidFill>
                <a:latin typeface="Arial"/>
                <a:ea typeface="Arial"/>
                <a:cs typeface="Arial"/>
              </a:rPr>
              <a:t>Select tools that can handle your current data volume and scale with future growth, ensuring uninterrupted data flow even during peak loads.</a:t>
            </a:r>
          </a:p>
        </p:txBody>
      </p:sp>
      <p:sp>
        <p:nvSpPr>
          <p:cNvPr id="9" name="Freeform: Shape 8">
            <a:extLst>
              <a:ext uri="{FF2B5EF4-FFF2-40B4-BE49-F238E27FC236}">
                <a16:creationId xmlns:a16="http://schemas.microsoft.com/office/drawing/2014/main" id="{A5040B70-52BA-547A-EF2C-07E35DFFF820}"/>
              </a:ext>
            </a:extLst>
          </p:cNvPr>
          <p:cNvSpPr/>
          <p:nvPr/>
        </p:nvSpPr>
        <p:spPr>
          <a:xfrm>
            <a:off x="6103417" y="4105282"/>
            <a:ext cx="4836765" cy="2092471"/>
          </a:xfrm>
          <a:custGeom>
            <a:avLst/>
            <a:gdLst>
              <a:gd name="connsiteX0" fmla="*/ 0 w 4836765"/>
              <a:gd name="connsiteY0" fmla="*/ 0 h 2092471"/>
              <a:gd name="connsiteX1" fmla="*/ 4836765 w 4836765"/>
              <a:gd name="connsiteY1" fmla="*/ 0 h 2092471"/>
              <a:gd name="connsiteX2" fmla="*/ 4836765 w 4836765"/>
              <a:gd name="connsiteY2" fmla="*/ 2092471 h 2092471"/>
              <a:gd name="connsiteX3" fmla="*/ 0 w 4836765"/>
              <a:gd name="connsiteY3" fmla="*/ 2092471 h 2092471"/>
              <a:gd name="connsiteX4" fmla="*/ 0 w 4836765"/>
              <a:gd name="connsiteY4" fmla="*/ 0 h 2092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765" h="2092471">
                <a:moveTo>
                  <a:pt x="0" y="0"/>
                </a:moveTo>
                <a:lnTo>
                  <a:pt x="4836765" y="0"/>
                </a:lnTo>
                <a:lnTo>
                  <a:pt x="4836765" y="2092471"/>
                </a:lnTo>
                <a:lnTo>
                  <a:pt x="0" y="2092471"/>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622300">
              <a:lnSpc>
                <a:spcPct val="90000"/>
              </a:lnSpc>
              <a:spcBef>
                <a:spcPct val="0"/>
              </a:spcBef>
              <a:spcAft>
                <a:spcPct val="35000"/>
              </a:spcAft>
              <a:buNone/>
            </a:pPr>
            <a:r>
              <a:rPr lang="en-US" sz="1600" b="1" i="0" u="none" strike="noStrike" kern="1200" cap="none" dirty="0">
                <a:solidFill>
                  <a:srgbClr val="44546A"/>
                </a:solidFill>
                <a:latin typeface="Arial"/>
                <a:ea typeface="Arial"/>
                <a:cs typeface="Arial"/>
              </a:rPr>
              <a:t>Data validation features</a:t>
            </a:r>
          </a:p>
          <a:p>
            <a:pPr marL="0" lvl="0" indent="0" algn="ctr" defTabSz="622300">
              <a:lnSpc>
                <a:spcPct val="90000"/>
              </a:lnSpc>
              <a:spcBef>
                <a:spcPct val="0"/>
              </a:spcBef>
              <a:spcAft>
                <a:spcPct val="35000"/>
              </a:spcAft>
              <a:buNone/>
            </a:pPr>
            <a:r>
              <a:rPr lang="en-US" sz="1400" b="0" i="0" u="none" strike="noStrike" kern="1200" cap="none" dirty="0">
                <a:solidFill>
                  <a:srgbClr val="44546A"/>
                </a:solidFill>
                <a:latin typeface="Arial"/>
                <a:ea typeface="Arial"/>
                <a:cs typeface="Arial"/>
              </a:rPr>
              <a:t>Ensure the ingestion tool offers features to validate and cleanse incoming data, guaranteeing that only quality data enters the system.</a:t>
            </a: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8BA752AE-E288-91C5-894C-A250DAC1A6C5}"/>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07910" y="1195761"/>
            <a:ext cx="1187944" cy="11879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81F919ED-9FD7-A881-3355-BE68A94D7E8E}"/>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994748" y="1065130"/>
            <a:ext cx="1318575" cy="1318575"/>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F01F9131-BF99-6E76-6FAA-EA4CCA0B64F9}"/>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73635" y="3748364"/>
            <a:ext cx="1187944" cy="1187944"/>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84824AAD-4618-F748-4A59-D1494D8F2B3B}"/>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994748" y="3718253"/>
            <a:ext cx="1318575" cy="1304246"/>
          </a:xfrm>
          <a:prstGeom prst="rect">
            <a:avLst/>
          </a:prstGeom>
        </p:spPr>
      </p:pic>
    </p:spTree>
    <p:extLst>
      <p:ext uri="{BB962C8B-B14F-4D97-AF65-F5344CB8AC3E}">
        <p14:creationId xmlns:p14="http://schemas.microsoft.com/office/powerpoint/2010/main" val="1229016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547D-03AE-1313-8303-49BBC2DD12E1}"/>
              </a:ext>
            </a:extLst>
          </p:cNvPr>
          <p:cNvSpPr>
            <a:spLocks noGrp="1"/>
          </p:cNvSpPr>
          <p:nvPr>
            <p:ph type="title"/>
          </p:nvPr>
        </p:nvSpPr>
        <p:spPr/>
        <p:txBody>
          <a:bodyPr/>
          <a:lstStyle/>
          <a:p>
            <a:r>
              <a:rPr lang="en-US" dirty="0"/>
              <a:t>Selecting Data Ingestion Tools</a:t>
            </a:r>
          </a:p>
        </p:txBody>
      </p:sp>
      <p:sp>
        <p:nvSpPr>
          <p:cNvPr id="9" name="Freeform: Shape 8">
            <a:extLst>
              <a:ext uri="{FF2B5EF4-FFF2-40B4-BE49-F238E27FC236}">
                <a16:creationId xmlns:a16="http://schemas.microsoft.com/office/drawing/2014/main" id="{5E39F3A6-33E4-7A49-D128-C388756ED138}"/>
              </a:ext>
            </a:extLst>
          </p:cNvPr>
          <p:cNvSpPr/>
          <p:nvPr/>
        </p:nvSpPr>
        <p:spPr>
          <a:xfrm>
            <a:off x="782975" y="1529134"/>
            <a:ext cx="4836765" cy="2092471"/>
          </a:xfrm>
          <a:custGeom>
            <a:avLst/>
            <a:gdLst>
              <a:gd name="connsiteX0" fmla="*/ 0 w 4836765"/>
              <a:gd name="connsiteY0" fmla="*/ 0 h 2092471"/>
              <a:gd name="connsiteX1" fmla="*/ 4836765 w 4836765"/>
              <a:gd name="connsiteY1" fmla="*/ 0 h 2092471"/>
              <a:gd name="connsiteX2" fmla="*/ 4836765 w 4836765"/>
              <a:gd name="connsiteY2" fmla="*/ 2092471 h 2092471"/>
              <a:gd name="connsiteX3" fmla="*/ 0 w 4836765"/>
              <a:gd name="connsiteY3" fmla="*/ 2092471 h 2092471"/>
              <a:gd name="connsiteX4" fmla="*/ 0 w 4836765"/>
              <a:gd name="connsiteY4" fmla="*/ 0 h 2092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765" h="2092471">
                <a:moveTo>
                  <a:pt x="0" y="0"/>
                </a:moveTo>
                <a:lnTo>
                  <a:pt x="4836765" y="0"/>
                </a:lnTo>
                <a:lnTo>
                  <a:pt x="4836765" y="2092471"/>
                </a:lnTo>
                <a:lnTo>
                  <a:pt x="0" y="2092471"/>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u="none" strike="noStrike" kern="1200" cap="none" dirty="0">
                <a:solidFill>
                  <a:srgbClr val="44546A"/>
                </a:solidFill>
                <a:latin typeface="Arial"/>
                <a:cs typeface="Arial"/>
                <a:sym typeface="Arial"/>
              </a:rPr>
              <a:t>Integration and plugins</a:t>
            </a:r>
          </a:p>
          <a:p>
            <a:pPr marL="0" lvl="0" indent="0" algn="ctr" defTabSz="711200">
              <a:lnSpc>
                <a:spcPct val="90000"/>
              </a:lnSpc>
              <a:spcBef>
                <a:spcPct val="0"/>
              </a:spcBef>
              <a:spcAft>
                <a:spcPct val="35000"/>
              </a:spcAft>
              <a:buNone/>
            </a:pPr>
            <a:r>
              <a:rPr lang="en-US" sz="1400" b="0" i="0" u="none" strike="noStrike" kern="1200" cap="none" dirty="0">
                <a:solidFill>
                  <a:srgbClr val="44546A"/>
                </a:solidFill>
                <a:latin typeface="Arial"/>
                <a:cs typeface="Arial"/>
                <a:sym typeface="Arial"/>
              </a:rPr>
              <a:t>Pick tools that easily integrate with your existing infrastructure and offer plugins for various data sources, targets, and transformation tasks.</a:t>
            </a:r>
            <a:endParaRPr lang="en-US" sz="1600" b="1" i="0" u="none" strike="noStrike" kern="1200" cap="none" dirty="0">
              <a:solidFill>
                <a:srgbClr val="44546A"/>
              </a:solidFill>
              <a:highlight>
                <a:srgbClr val="008000"/>
              </a:highlight>
              <a:latin typeface="Arial"/>
              <a:ea typeface="Arial"/>
              <a:cs typeface="Arial"/>
              <a:sym typeface="Arial"/>
            </a:endParaRPr>
          </a:p>
        </p:txBody>
      </p:sp>
      <p:sp>
        <p:nvSpPr>
          <p:cNvPr id="10" name="Freeform: Shape 9">
            <a:extLst>
              <a:ext uri="{FF2B5EF4-FFF2-40B4-BE49-F238E27FC236}">
                <a16:creationId xmlns:a16="http://schemas.microsoft.com/office/drawing/2014/main" id="{48131E2A-3934-1AAB-050A-363EDC3E2C40}"/>
              </a:ext>
            </a:extLst>
          </p:cNvPr>
          <p:cNvSpPr/>
          <p:nvPr/>
        </p:nvSpPr>
        <p:spPr>
          <a:xfrm>
            <a:off x="6103417" y="1529134"/>
            <a:ext cx="4836765" cy="2092471"/>
          </a:xfrm>
          <a:custGeom>
            <a:avLst/>
            <a:gdLst>
              <a:gd name="connsiteX0" fmla="*/ 0 w 4836765"/>
              <a:gd name="connsiteY0" fmla="*/ 0 h 2092471"/>
              <a:gd name="connsiteX1" fmla="*/ 4836765 w 4836765"/>
              <a:gd name="connsiteY1" fmla="*/ 0 h 2092471"/>
              <a:gd name="connsiteX2" fmla="*/ 4836765 w 4836765"/>
              <a:gd name="connsiteY2" fmla="*/ 2092471 h 2092471"/>
              <a:gd name="connsiteX3" fmla="*/ 0 w 4836765"/>
              <a:gd name="connsiteY3" fmla="*/ 2092471 h 2092471"/>
              <a:gd name="connsiteX4" fmla="*/ 0 w 4836765"/>
              <a:gd name="connsiteY4" fmla="*/ 0 h 2092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765" h="2092471">
                <a:moveTo>
                  <a:pt x="0" y="0"/>
                </a:moveTo>
                <a:lnTo>
                  <a:pt x="4836765" y="0"/>
                </a:lnTo>
                <a:lnTo>
                  <a:pt x="4836765" y="2092471"/>
                </a:lnTo>
                <a:lnTo>
                  <a:pt x="0" y="2092471"/>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u="none" strike="noStrike" kern="1200" cap="none" dirty="0">
                <a:solidFill>
                  <a:srgbClr val="44546A"/>
                </a:solidFill>
                <a:latin typeface="Arial"/>
                <a:ea typeface="+mn-ea"/>
                <a:cs typeface="Arial"/>
              </a:rPr>
              <a:t>Ease of use</a:t>
            </a:r>
          </a:p>
          <a:p>
            <a:pPr marL="0" lvl="0" indent="0" algn="ctr" defTabSz="711200">
              <a:lnSpc>
                <a:spcPct val="90000"/>
              </a:lnSpc>
              <a:spcBef>
                <a:spcPct val="0"/>
              </a:spcBef>
              <a:spcAft>
                <a:spcPct val="35000"/>
              </a:spcAft>
              <a:buNone/>
            </a:pPr>
            <a:r>
              <a:rPr lang="en-US" sz="1400" b="0" i="0" u="none" strike="noStrike" kern="1200" cap="none" dirty="0">
                <a:solidFill>
                  <a:srgbClr val="44546A"/>
                </a:solidFill>
                <a:latin typeface="Arial"/>
                <a:cs typeface="Arial"/>
              </a:rPr>
              <a:t>A user-friendly interface and intuitive design can simplify complex ingestion tasks, reducing the learning curve and setup time.</a:t>
            </a:r>
            <a:endParaRPr lang="en-US" sz="1400" b="1" i="0" u="none" strike="noStrike" kern="1200" cap="none" dirty="0">
              <a:solidFill>
                <a:srgbClr val="44546A"/>
              </a:solidFill>
              <a:highlight>
                <a:srgbClr val="008000"/>
              </a:highlight>
              <a:latin typeface="Arial"/>
              <a:ea typeface="Arial"/>
              <a:cs typeface="Arial"/>
            </a:endParaRPr>
          </a:p>
        </p:txBody>
      </p:sp>
      <p:sp>
        <p:nvSpPr>
          <p:cNvPr id="11" name="Freeform: Shape 10">
            <a:extLst>
              <a:ext uri="{FF2B5EF4-FFF2-40B4-BE49-F238E27FC236}">
                <a16:creationId xmlns:a16="http://schemas.microsoft.com/office/drawing/2014/main" id="{1B0597ED-139D-54E3-28B1-A4217A970A3D}"/>
              </a:ext>
            </a:extLst>
          </p:cNvPr>
          <p:cNvSpPr/>
          <p:nvPr/>
        </p:nvSpPr>
        <p:spPr>
          <a:xfrm>
            <a:off x="782975" y="4105282"/>
            <a:ext cx="4836765" cy="2092471"/>
          </a:xfrm>
          <a:custGeom>
            <a:avLst/>
            <a:gdLst>
              <a:gd name="connsiteX0" fmla="*/ 0 w 4836765"/>
              <a:gd name="connsiteY0" fmla="*/ 0 h 2092471"/>
              <a:gd name="connsiteX1" fmla="*/ 4836765 w 4836765"/>
              <a:gd name="connsiteY1" fmla="*/ 0 h 2092471"/>
              <a:gd name="connsiteX2" fmla="*/ 4836765 w 4836765"/>
              <a:gd name="connsiteY2" fmla="*/ 2092471 h 2092471"/>
              <a:gd name="connsiteX3" fmla="*/ 0 w 4836765"/>
              <a:gd name="connsiteY3" fmla="*/ 2092471 h 2092471"/>
              <a:gd name="connsiteX4" fmla="*/ 0 w 4836765"/>
              <a:gd name="connsiteY4" fmla="*/ 0 h 2092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765" h="2092471">
                <a:moveTo>
                  <a:pt x="0" y="0"/>
                </a:moveTo>
                <a:lnTo>
                  <a:pt x="4836765" y="0"/>
                </a:lnTo>
                <a:lnTo>
                  <a:pt x="4836765" y="2092471"/>
                </a:lnTo>
                <a:lnTo>
                  <a:pt x="0" y="2092471"/>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622300">
              <a:lnSpc>
                <a:spcPct val="90000"/>
              </a:lnSpc>
              <a:spcBef>
                <a:spcPct val="0"/>
              </a:spcBef>
              <a:spcAft>
                <a:spcPct val="35000"/>
              </a:spcAft>
              <a:buNone/>
            </a:pPr>
            <a:r>
              <a:rPr lang="en-US" sz="1600" b="1" i="0" u="none" strike="noStrike" kern="1200" cap="none" dirty="0">
                <a:solidFill>
                  <a:srgbClr val="44546A"/>
                </a:solidFill>
                <a:latin typeface="Arial"/>
                <a:cs typeface="Arial"/>
              </a:rPr>
              <a:t>Cost</a:t>
            </a:r>
            <a:endParaRPr lang="en-US" sz="1600" b="1" i="0" u="none" strike="noStrike" kern="1200" cap="none" dirty="0">
              <a:solidFill>
                <a:srgbClr val="44546A"/>
              </a:solidFill>
              <a:latin typeface="Arial"/>
              <a:ea typeface="Arial"/>
              <a:cs typeface="Arial"/>
            </a:endParaRPr>
          </a:p>
          <a:p>
            <a:pPr marL="0" lvl="0" indent="0" algn="ctr" defTabSz="622300">
              <a:lnSpc>
                <a:spcPct val="90000"/>
              </a:lnSpc>
              <a:spcBef>
                <a:spcPct val="0"/>
              </a:spcBef>
              <a:spcAft>
                <a:spcPct val="35000"/>
              </a:spcAft>
              <a:buNone/>
            </a:pPr>
            <a:r>
              <a:rPr lang="en-US" sz="1400" b="0" i="0" u="none" strike="noStrike" kern="1200" cap="none" dirty="0">
                <a:solidFill>
                  <a:srgbClr val="44546A"/>
                </a:solidFill>
                <a:latin typeface="Arial"/>
                <a:cs typeface="Arial"/>
              </a:rPr>
              <a:t>Consider the total cost of ownership, not just the initial price. Evaluate factors like licensing, infrastructure, and operational costs.</a:t>
            </a:r>
            <a:endParaRPr lang="en-US" sz="1200" b="0" i="0" u="none" strike="noStrike" kern="1200" cap="none" dirty="0">
              <a:solidFill>
                <a:srgbClr val="44546A"/>
              </a:solidFill>
              <a:latin typeface="Arial"/>
              <a:ea typeface="Arial"/>
              <a:cs typeface="Arial"/>
            </a:endParaRPr>
          </a:p>
        </p:txBody>
      </p:sp>
      <p:sp>
        <p:nvSpPr>
          <p:cNvPr id="12" name="Freeform: Shape 11">
            <a:extLst>
              <a:ext uri="{FF2B5EF4-FFF2-40B4-BE49-F238E27FC236}">
                <a16:creationId xmlns:a16="http://schemas.microsoft.com/office/drawing/2014/main" id="{A5B12C91-20B0-2662-967B-A048429B8D1A}"/>
              </a:ext>
            </a:extLst>
          </p:cNvPr>
          <p:cNvSpPr/>
          <p:nvPr/>
        </p:nvSpPr>
        <p:spPr>
          <a:xfrm>
            <a:off x="6103417" y="4105282"/>
            <a:ext cx="4836765" cy="2092471"/>
          </a:xfrm>
          <a:custGeom>
            <a:avLst/>
            <a:gdLst>
              <a:gd name="connsiteX0" fmla="*/ 0 w 4836765"/>
              <a:gd name="connsiteY0" fmla="*/ 0 h 2092471"/>
              <a:gd name="connsiteX1" fmla="*/ 4836765 w 4836765"/>
              <a:gd name="connsiteY1" fmla="*/ 0 h 2092471"/>
              <a:gd name="connsiteX2" fmla="*/ 4836765 w 4836765"/>
              <a:gd name="connsiteY2" fmla="*/ 2092471 h 2092471"/>
              <a:gd name="connsiteX3" fmla="*/ 0 w 4836765"/>
              <a:gd name="connsiteY3" fmla="*/ 2092471 h 2092471"/>
              <a:gd name="connsiteX4" fmla="*/ 0 w 4836765"/>
              <a:gd name="connsiteY4" fmla="*/ 0 h 2092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765" h="2092471">
                <a:moveTo>
                  <a:pt x="0" y="0"/>
                </a:moveTo>
                <a:lnTo>
                  <a:pt x="4836765" y="0"/>
                </a:lnTo>
                <a:lnTo>
                  <a:pt x="4836765" y="2092471"/>
                </a:lnTo>
                <a:lnTo>
                  <a:pt x="0" y="2092471"/>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622300">
              <a:lnSpc>
                <a:spcPct val="90000"/>
              </a:lnSpc>
              <a:spcBef>
                <a:spcPct val="0"/>
              </a:spcBef>
              <a:spcAft>
                <a:spcPct val="35000"/>
              </a:spcAft>
              <a:buNone/>
            </a:pPr>
            <a:r>
              <a:rPr lang="en-US" sz="1600" b="1" i="0" u="none" strike="noStrike" kern="1200" cap="none" dirty="0">
                <a:solidFill>
                  <a:srgbClr val="44546A"/>
                </a:solidFill>
                <a:latin typeface="Arial"/>
                <a:cs typeface="Arial"/>
              </a:rPr>
              <a:t>Support and documentation</a:t>
            </a:r>
            <a:endParaRPr lang="en-US" sz="1600" b="1" i="0" u="none" strike="noStrike" kern="1200" cap="none" dirty="0">
              <a:solidFill>
                <a:srgbClr val="44546A"/>
              </a:solidFill>
              <a:latin typeface="Arial"/>
              <a:ea typeface="Arial"/>
              <a:cs typeface="Arial"/>
            </a:endParaRPr>
          </a:p>
          <a:p>
            <a:pPr marL="0" lvl="0" indent="0" algn="ctr" defTabSz="622300">
              <a:lnSpc>
                <a:spcPct val="90000"/>
              </a:lnSpc>
              <a:spcBef>
                <a:spcPct val="0"/>
              </a:spcBef>
              <a:spcAft>
                <a:spcPct val="35000"/>
              </a:spcAft>
              <a:buNone/>
            </a:pPr>
            <a:r>
              <a:rPr lang="en-US" sz="1400" b="0" i="0" u="none" strike="noStrike" kern="1200" cap="none" dirty="0">
                <a:solidFill>
                  <a:srgbClr val="44546A"/>
                </a:solidFill>
                <a:latin typeface="Arial"/>
                <a:cs typeface="Arial"/>
              </a:rPr>
              <a:t>For tools with robust documentation and active community or professional support, aiding in troubleshooting and optimizing your ingestion pipeline.</a:t>
            </a:r>
            <a:endParaRPr lang="en-US" sz="1400" b="1" i="0" u="none" strike="noStrike" kern="1200" cap="none" dirty="0">
              <a:solidFill>
                <a:srgbClr val="44546A"/>
              </a:solidFill>
              <a:latin typeface="Arial"/>
              <a:ea typeface="Arial"/>
              <a:cs typeface="Arial"/>
            </a:endParaRP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8687281C-CAB7-AD47-3BAA-D4931868464A}"/>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05587" y="1226677"/>
            <a:ext cx="1318576" cy="1318576"/>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76BCAF92-0C84-22BE-BCAD-3422AFE7E046}"/>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009052" y="879331"/>
            <a:ext cx="1318576" cy="1318576"/>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E3CCD55D-7DBA-C405-EE02-63AF7B69E1C3}"/>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33115" y="3699841"/>
            <a:ext cx="1263521" cy="1263521"/>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E8EB6B1-647A-B14C-CB74-5DED7422530B}"/>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009053" y="3672313"/>
            <a:ext cx="1318575" cy="1318575"/>
          </a:xfrm>
          <a:prstGeom prst="rect">
            <a:avLst/>
          </a:prstGeom>
        </p:spPr>
      </p:pic>
    </p:spTree>
    <p:extLst>
      <p:ext uri="{BB962C8B-B14F-4D97-AF65-F5344CB8AC3E}">
        <p14:creationId xmlns:p14="http://schemas.microsoft.com/office/powerpoint/2010/main" val="1206230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E4FF52-9776-3A36-B994-9BA618F10608}"/>
              </a:ext>
            </a:extLst>
          </p:cNvPr>
          <p:cNvSpPr>
            <a:spLocks noGrp="1"/>
          </p:cNvSpPr>
          <p:nvPr>
            <p:ph type="title"/>
          </p:nvPr>
        </p:nvSpPr>
        <p:spPr/>
        <p:txBody>
          <a:bodyPr/>
          <a:lstStyle/>
          <a:p>
            <a:r>
              <a:rPr lang="en-IN" dirty="0"/>
              <a:t>Module Coverage</a:t>
            </a:r>
          </a:p>
        </p:txBody>
      </p:sp>
      <p:sp>
        <p:nvSpPr>
          <p:cNvPr id="10" name="Text Placeholder 9">
            <a:extLst>
              <a:ext uri="{FF2B5EF4-FFF2-40B4-BE49-F238E27FC236}">
                <a16:creationId xmlns:a16="http://schemas.microsoft.com/office/drawing/2014/main" id="{2796A0A0-3D2F-A2A9-9905-3E46C916611B}"/>
              </a:ext>
            </a:extLst>
          </p:cNvPr>
          <p:cNvSpPr>
            <a:spLocks noGrp="1"/>
          </p:cNvSpPr>
          <p:nvPr>
            <p:ph type="body" sz="quarter" idx="13"/>
          </p:nvPr>
        </p:nvSpPr>
        <p:spPr>
          <a:xfrm>
            <a:off x="1348678" y="1355879"/>
            <a:ext cx="4775200" cy="619395"/>
          </a:xfrm>
        </p:spPr>
        <p:txBody>
          <a:bodyPr lIns="91440" tIns="45720" rIns="91440" bIns="45720" anchor="t"/>
          <a:lstStyle/>
          <a:p>
            <a:pPr marL="0" indent="0">
              <a:lnSpc>
                <a:spcPct val="150000"/>
              </a:lnSpc>
              <a:buNone/>
            </a:pPr>
            <a:r>
              <a:rPr lang="en-US" kern="1200" dirty="0">
                <a:solidFill>
                  <a:srgbClr val="44546A"/>
                </a:solidFill>
                <a:ea typeface="+mn-ea"/>
                <a:cs typeface="+mn-cs"/>
              </a:rPr>
              <a:t>• Big Data Architecture Overview</a:t>
            </a:r>
          </a:p>
          <a:p>
            <a:pPr marL="0" indent="0">
              <a:lnSpc>
                <a:spcPct val="150000"/>
              </a:lnSpc>
              <a:buNone/>
            </a:pPr>
            <a:r>
              <a:rPr lang="en-US" kern="1200" dirty="0">
                <a:solidFill>
                  <a:srgbClr val="44546A"/>
                </a:solidFill>
                <a:ea typeface="+mn-ea"/>
                <a:cs typeface="+mn-cs"/>
              </a:rPr>
              <a:t>• Sources of Big Data</a:t>
            </a:r>
          </a:p>
          <a:p>
            <a:endParaRPr lang="en-IN" sz="1050" dirty="0"/>
          </a:p>
        </p:txBody>
      </p:sp>
      <p:sp>
        <p:nvSpPr>
          <p:cNvPr id="11" name="Content Placeholder 10">
            <a:extLst>
              <a:ext uri="{FF2B5EF4-FFF2-40B4-BE49-F238E27FC236}">
                <a16:creationId xmlns:a16="http://schemas.microsoft.com/office/drawing/2014/main" id="{61B1A59C-E0AF-67F4-B120-C0D224B16628}"/>
              </a:ext>
            </a:extLst>
          </p:cNvPr>
          <p:cNvSpPr>
            <a:spLocks noGrp="1"/>
          </p:cNvSpPr>
          <p:nvPr>
            <p:ph sz="quarter" idx="14"/>
          </p:nvPr>
        </p:nvSpPr>
        <p:spPr>
          <a:xfrm>
            <a:off x="1320800" y="1096328"/>
            <a:ext cx="4775200" cy="327025"/>
          </a:xfrm>
        </p:spPr>
        <p:txBody>
          <a:bodyPr/>
          <a:lstStyle/>
          <a:p>
            <a:pPr defTabSz="114300"/>
            <a:r>
              <a:rPr lang="en-IN" dirty="0">
                <a:solidFill>
                  <a:srgbClr val="44546A"/>
                </a:solidFill>
              </a:rPr>
              <a:t>Big Data Architecture </a:t>
            </a:r>
            <a:endParaRPr lang="en-US" dirty="0">
              <a:solidFill>
                <a:srgbClr val="44546A"/>
              </a:solidFill>
            </a:endParaRPr>
          </a:p>
        </p:txBody>
      </p:sp>
      <p:sp>
        <p:nvSpPr>
          <p:cNvPr id="12" name="Text Placeholder 11">
            <a:extLst>
              <a:ext uri="{FF2B5EF4-FFF2-40B4-BE49-F238E27FC236}">
                <a16:creationId xmlns:a16="http://schemas.microsoft.com/office/drawing/2014/main" id="{7454D91F-DACF-75A9-A125-44B4E1ED7BBB}"/>
              </a:ext>
            </a:extLst>
          </p:cNvPr>
          <p:cNvSpPr>
            <a:spLocks noGrp="1"/>
          </p:cNvSpPr>
          <p:nvPr>
            <p:ph type="body" sz="quarter" idx="15"/>
          </p:nvPr>
        </p:nvSpPr>
        <p:spPr>
          <a:xfrm>
            <a:off x="1348678" y="2152595"/>
            <a:ext cx="4775200" cy="533494"/>
          </a:xfrm>
        </p:spPr>
        <p:txBody>
          <a:bodyPr/>
          <a:lstStyle/>
          <a:p>
            <a:pPr marL="0" indent="0">
              <a:lnSpc>
                <a:spcPct val="150000"/>
              </a:lnSpc>
              <a:buNone/>
            </a:pPr>
            <a:r>
              <a:rPr lang="en-US" kern="1200" dirty="0">
                <a:solidFill>
                  <a:srgbClr val="44546A"/>
                </a:solidFill>
                <a:ea typeface="+mn-ea"/>
                <a:cs typeface="+mn-cs"/>
              </a:rPr>
              <a:t>• Introduction to Data Ingestion</a:t>
            </a:r>
          </a:p>
          <a:p>
            <a:pPr marL="0" indent="0">
              <a:lnSpc>
                <a:spcPct val="150000"/>
              </a:lnSpc>
              <a:buNone/>
            </a:pPr>
            <a:r>
              <a:rPr lang="en-US" kern="1200" dirty="0">
                <a:solidFill>
                  <a:srgbClr val="44546A"/>
                </a:solidFill>
                <a:ea typeface="+mn-ea"/>
                <a:cs typeface="+mn-cs"/>
              </a:rPr>
              <a:t>• Batch vs Stream Data Ingestion</a:t>
            </a:r>
          </a:p>
          <a:p>
            <a:pPr marL="0" indent="0">
              <a:buNone/>
            </a:pPr>
            <a:endParaRPr lang="en-IN" dirty="0"/>
          </a:p>
        </p:txBody>
      </p:sp>
      <p:sp>
        <p:nvSpPr>
          <p:cNvPr id="13" name="Content Placeholder 12">
            <a:extLst>
              <a:ext uri="{FF2B5EF4-FFF2-40B4-BE49-F238E27FC236}">
                <a16:creationId xmlns:a16="http://schemas.microsoft.com/office/drawing/2014/main" id="{69B3EDCB-2076-D1B1-A389-8159523B6E55}"/>
              </a:ext>
            </a:extLst>
          </p:cNvPr>
          <p:cNvSpPr>
            <a:spLocks noGrp="1"/>
          </p:cNvSpPr>
          <p:nvPr>
            <p:ph sz="quarter" idx="16"/>
          </p:nvPr>
        </p:nvSpPr>
        <p:spPr>
          <a:xfrm>
            <a:off x="1320800" y="1958853"/>
            <a:ext cx="4775200" cy="327025"/>
          </a:xfrm>
        </p:spPr>
        <p:txBody>
          <a:bodyPr/>
          <a:lstStyle/>
          <a:p>
            <a:r>
              <a:rPr lang="en-IN" dirty="0">
                <a:solidFill>
                  <a:srgbClr val="44546A"/>
                </a:solidFill>
              </a:rPr>
              <a:t>Introduction to Data Ingestion</a:t>
            </a:r>
            <a:endParaRPr lang="en-US" dirty="0">
              <a:solidFill>
                <a:srgbClr val="44546A"/>
              </a:solidFill>
            </a:endParaRPr>
          </a:p>
        </p:txBody>
      </p:sp>
      <p:sp>
        <p:nvSpPr>
          <p:cNvPr id="14" name="Text Placeholder 13">
            <a:extLst>
              <a:ext uri="{FF2B5EF4-FFF2-40B4-BE49-F238E27FC236}">
                <a16:creationId xmlns:a16="http://schemas.microsoft.com/office/drawing/2014/main" id="{4A3B69C4-E3C9-334F-64E0-39DA90547A4E}"/>
              </a:ext>
            </a:extLst>
          </p:cNvPr>
          <p:cNvSpPr>
            <a:spLocks noGrp="1"/>
          </p:cNvSpPr>
          <p:nvPr>
            <p:ph type="body" sz="quarter" idx="17"/>
          </p:nvPr>
        </p:nvSpPr>
        <p:spPr>
          <a:xfrm>
            <a:off x="1348678" y="3119117"/>
            <a:ext cx="4775200" cy="426044"/>
          </a:xfrm>
        </p:spPr>
        <p:txBody>
          <a:bodyPr/>
          <a:lstStyle/>
          <a:p>
            <a:pPr marL="0" indent="0">
              <a:lnSpc>
                <a:spcPct val="150000"/>
              </a:lnSpc>
              <a:buNone/>
            </a:pPr>
            <a:r>
              <a:rPr lang="en-US" kern="1200" dirty="0">
                <a:solidFill>
                  <a:srgbClr val="44546A"/>
                </a:solidFill>
                <a:ea typeface="+mn-ea"/>
                <a:cs typeface="+mn-cs"/>
              </a:rPr>
              <a:t>• ETL vs ELT</a:t>
            </a:r>
          </a:p>
          <a:p>
            <a:pPr marL="0" indent="0">
              <a:lnSpc>
                <a:spcPct val="150000"/>
              </a:lnSpc>
              <a:buNone/>
            </a:pPr>
            <a:r>
              <a:rPr lang="en-US" kern="1200" dirty="0">
                <a:solidFill>
                  <a:srgbClr val="44546A"/>
                </a:solidFill>
                <a:ea typeface="+mn-ea"/>
                <a:cs typeface="+mn-cs"/>
              </a:rPr>
              <a:t>• Key Factors for Data Ingestion Pipeline</a:t>
            </a:r>
          </a:p>
          <a:p>
            <a:pPr marL="0" indent="0">
              <a:buNone/>
            </a:pPr>
            <a:endParaRPr lang="en-US" kern="1200" dirty="0">
              <a:solidFill>
                <a:srgbClr val="44546A"/>
              </a:solidFill>
              <a:ea typeface="+mn-ea"/>
              <a:cs typeface="+mn-cs"/>
            </a:endParaRPr>
          </a:p>
        </p:txBody>
      </p:sp>
      <p:sp>
        <p:nvSpPr>
          <p:cNvPr id="15" name="Content Placeholder 14">
            <a:extLst>
              <a:ext uri="{FF2B5EF4-FFF2-40B4-BE49-F238E27FC236}">
                <a16:creationId xmlns:a16="http://schemas.microsoft.com/office/drawing/2014/main" id="{572D006B-696A-6CD5-F304-F92FE5CC8F01}"/>
              </a:ext>
            </a:extLst>
          </p:cNvPr>
          <p:cNvSpPr>
            <a:spLocks noGrp="1"/>
          </p:cNvSpPr>
          <p:nvPr>
            <p:ph sz="quarter" idx="18"/>
          </p:nvPr>
        </p:nvSpPr>
        <p:spPr>
          <a:xfrm>
            <a:off x="1348678" y="2862867"/>
            <a:ext cx="4775200" cy="327025"/>
          </a:xfrm>
        </p:spPr>
        <p:txBody>
          <a:bodyPr/>
          <a:lstStyle/>
          <a:p>
            <a:pPr lvl="0"/>
            <a:r>
              <a:rPr lang="en-US" dirty="0">
                <a:solidFill>
                  <a:srgbClr val="44546A"/>
                </a:solidFill>
              </a:rPr>
              <a:t>Data Ingestion Pipeline</a:t>
            </a:r>
          </a:p>
        </p:txBody>
      </p:sp>
      <p:sp>
        <p:nvSpPr>
          <p:cNvPr id="16" name="Text Placeholder 15">
            <a:extLst>
              <a:ext uri="{FF2B5EF4-FFF2-40B4-BE49-F238E27FC236}">
                <a16:creationId xmlns:a16="http://schemas.microsoft.com/office/drawing/2014/main" id="{A598CD9A-ACCC-E306-FBBF-2D1775A6EFB8}"/>
              </a:ext>
            </a:extLst>
          </p:cNvPr>
          <p:cNvSpPr>
            <a:spLocks noGrp="1"/>
          </p:cNvSpPr>
          <p:nvPr>
            <p:ph type="body" sz="quarter" idx="19"/>
          </p:nvPr>
        </p:nvSpPr>
        <p:spPr>
          <a:xfrm>
            <a:off x="1348678" y="4087230"/>
            <a:ext cx="4775200" cy="602523"/>
          </a:xfrm>
        </p:spPr>
        <p:txBody>
          <a:bodyPr lIns="91440" tIns="45720" rIns="91440" bIns="45720" anchor="t"/>
          <a:lstStyle/>
          <a:p>
            <a:pPr marL="0" indent="0">
              <a:lnSpc>
                <a:spcPct val="150000"/>
              </a:lnSpc>
              <a:buNone/>
            </a:pPr>
            <a:r>
              <a:rPr lang="en-US" kern="1200" dirty="0">
                <a:solidFill>
                  <a:srgbClr val="44546A"/>
                </a:solidFill>
                <a:ea typeface="+mn-ea"/>
                <a:cs typeface="+mn-cs"/>
              </a:rPr>
              <a:t>• Case 1: E-commerce company</a:t>
            </a:r>
          </a:p>
          <a:p>
            <a:pPr marL="0" indent="0">
              <a:lnSpc>
                <a:spcPct val="150000"/>
              </a:lnSpc>
              <a:buNone/>
            </a:pPr>
            <a:r>
              <a:rPr lang="en-US" kern="1200" dirty="0">
                <a:solidFill>
                  <a:srgbClr val="44546A"/>
                </a:solidFill>
                <a:ea typeface="+mn-ea"/>
                <a:cs typeface="+mn-cs"/>
              </a:rPr>
              <a:t>• Case 2: Bank</a:t>
            </a:r>
          </a:p>
        </p:txBody>
      </p:sp>
      <p:sp>
        <p:nvSpPr>
          <p:cNvPr id="17" name="Content Placeholder 16">
            <a:extLst>
              <a:ext uri="{FF2B5EF4-FFF2-40B4-BE49-F238E27FC236}">
                <a16:creationId xmlns:a16="http://schemas.microsoft.com/office/drawing/2014/main" id="{DBFF6B43-6604-C1F2-9FA0-756C8949F27A}"/>
              </a:ext>
            </a:extLst>
          </p:cNvPr>
          <p:cNvSpPr>
            <a:spLocks noGrp="1"/>
          </p:cNvSpPr>
          <p:nvPr>
            <p:ph sz="quarter" idx="20"/>
          </p:nvPr>
        </p:nvSpPr>
        <p:spPr/>
        <p:txBody>
          <a:bodyPr/>
          <a:lstStyle/>
          <a:p>
            <a:r>
              <a:rPr lang="en-IN" dirty="0">
                <a:solidFill>
                  <a:srgbClr val="44546A"/>
                </a:solidFill>
              </a:rPr>
              <a:t>Applications of Data Ingestion</a:t>
            </a:r>
            <a:endParaRPr lang="en-US" dirty="0">
              <a:solidFill>
                <a:srgbClr val="44546A"/>
              </a:solidFill>
            </a:endParaRPr>
          </a:p>
        </p:txBody>
      </p:sp>
      <p:sp>
        <p:nvSpPr>
          <p:cNvPr id="19" name="Content Placeholder 18">
            <a:extLst>
              <a:ext uri="{FF2B5EF4-FFF2-40B4-BE49-F238E27FC236}">
                <a16:creationId xmlns:a16="http://schemas.microsoft.com/office/drawing/2014/main" id="{1ECA9754-5943-DEA1-5136-EAC264C3F947}"/>
              </a:ext>
            </a:extLst>
          </p:cNvPr>
          <p:cNvSpPr>
            <a:spLocks noGrp="1"/>
          </p:cNvSpPr>
          <p:nvPr>
            <p:ph sz="quarter" idx="22"/>
          </p:nvPr>
        </p:nvSpPr>
        <p:spPr>
          <a:xfrm>
            <a:off x="1320800" y="4738476"/>
            <a:ext cx="4775200" cy="327025"/>
          </a:xfrm>
          <a:prstGeom prst="rect">
            <a:avLst/>
          </a:prstGeom>
        </p:spPr>
        <p:txBody>
          <a:bodyPr lIns="91440" tIns="45720" rIns="91440" bIns="45720" anchor="t"/>
          <a:lstStyle/>
          <a:p>
            <a:r>
              <a:rPr lang="en-IN" dirty="0">
                <a:solidFill>
                  <a:srgbClr val="44546A"/>
                </a:solidFill>
              </a:rPr>
              <a:t>Challenges in Data Ingestion</a:t>
            </a:r>
          </a:p>
        </p:txBody>
      </p:sp>
      <p:sp>
        <p:nvSpPr>
          <p:cNvPr id="2" name="Text Placeholder 15">
            <a:extLst>
              <a:ext uri="{FF2B5EF4-FFF2-40B4-BE49-F238E27FC236}">
                <a16:creationId xmlns:a16="http://schemas.microsoft.com/office/drawing/2014/main" id="{DFEC2F31-843F-915A-5710-A567A3394F8D}"/>
              </a:ext>
            </a:extLst>
          </p:cNvPr>
          <p:cNvSpPr txBox="1">
            <a:spLocks/>
          </p:cNvSpPr>
          <p:nvPr/>
        </p:nvSpPr>
        <p:spPr>
          <a:xfrm>
            <a:off x="1349375" y="4933350"/>
            <a:ext cx="5238994" cy="602522"/>
          </a:xfrm>
          <a:prstGeom prst="rect">
            <a:avLst/>
          </a:prstGeom>
        </p:spPr>
        <p:txBody>
          <a:bodyPr lIns="91440" tIns="45720" rIns="91440" bIns="45720" anchor="t"/>
          <a:lstStyle>
            <a:defPPr marR="0" lvl="0" algn="l" rtl="0">
              <a:lnSpc>
                <a:spcPct val="100000"/>
              </a:lnSpc>
              <a:spcBef>
                <a:spcPts val="0"/>
              </a:spcBef>
              <a:spcAft>
                <a:spcPts val="0"/>
              </a:spcAft>
            </a:defPPr>
            <a:lvl1pPr marL="171450" marR="0" lvl="0" indent="-171450" algn="l" rtl="0" eaLnBrk="1" hangingPunct="1">
              <a:lnSpc>
                <a:spcPct val="100000"/>
              </a:lnSpc>
              <a:spcBef>
                <a:spcPts val="0"/>
              </a:spcBef>
              <a:spcAft>
                <a:spcPts val="0"/>
              </a:spcAft>
              <a:buClr>
                <a:srgbClr val="000000"/>
              </a:buClr>
              <a:buFont typeface="Arial" panose="020B0604020202020204" pitchFamily="34" charset="0"/>
              <a:buChar char="•"/>
              <a:defRPr lang="en-US" sz="1100" b="0" i="0" u="none" strike="noStrike" cap="none" dirty="0" smtClean="0">
                <a:solidFill>
                  <a:srgbClr val="000000"/>
                </a:solidFill>
                <a:latin typeface="Arial"/>
                <a:ea typeface="Arial"/>
                <a:cs typeface="Arial"/>
                <a:sym typeface="Arial"/>
              </a:defRPr>
            </a:lvl1pPr>
            <a:lvl2pPr marL="0" marR="0" lvl="1" indent="0" algn="l" rtl="0" eaLnBrk="1" hangingPunct="1">
              <a:lnSpc>
                <a:spcPct val="100000"/>
              </a:lnSpc>
              <a:spcBef>
                <a:spcPts val="0"/>
              </a:spcBef>
              <a:spcAft>
                <a:spcPts val="0"/>
              </a:spcAft>
              <a:buClr>
                <a:srgbClr val="000000"/>
              </a:buClr>
              <a:buFont typeface="Arial" panose="020B0604020202020204" pitchFamily="34" charset="0"/>
              <a:buNone/>
              <a:defRPr sz="1200" b="0" i="0" u="none" strike="noStrike" cap="none">
                <a:solidFill>
                  <a:srgbClr val="000000"/>
                </a:solidFill>
                <a:latin typeface="Arial"/>
                <a:ea typeface="Arial"/>
                <a:cs typeface="Arial"/>
                <a:sym typeface="Arial"/>
              </a:defRPr>
            </a:lvl2pPr>
            <a:lvl3pPr marL="285750" marR="0" lvl="2"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3pPr>
            <a:lvl4pPr marL="285750" marR="0" lvl="3"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4pPr>
            <a:lvl5pPr marL="285750" marR="0" lvl="4"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kern="1200" dirty="0">
                <a:solidFill>
                  <a:srgbClr val="44546A"/>
                </a:solidFill>
                <a:ea typeface="+mn-ea"/>
                <a:cs typeface="+mn-cs"/>
              </a:rPr>
              <a:t>Selecting Data Ingestion Tools</a:t>
            </a:r>
          </a:p>
          <a:p>
            <a:pPr>
              <a:lnSpc>
                <a:spcPct val="150000"/>
              </a:lnSpc>
            </a:pPr>
            <a:r>
              <a:rPr lang="en-US" kern="1200" dirty="0">
                <a:solidFill>
                  <a:srgbClr val="44546A"/>
                </a:solidFill>
                <a:ea typeface="+mn-ea"/>
                <a:cs typeface="+mn-cs"/>
              </a:rPr>
              <a:t>Commonly Used Data Ingestion Tools</a:t>
            </a:r>
          </a:p>
        </p:txBody>
      </p:sp>
      <p:sp>
        <p:nvSpPr>
          <p:cNvPr id="5" name="Text Placeholder 15">
            <a:extLst>
              <a:ext uri="{FF2B5EF4-FFF2-40B4-BE49-F238E27FC236}">
                <a16:creationId xmlns:a16="http://schemas.microsoft.com/office/drawing/2014/main" id="{8113F639-335F-2B25-3BC3-4E8C4D153941}"/>
              </a:ext>
            </a:extLst>
          </p:cNvPr>
          <p:cNvSpPr txBox="1">
            <a:spLocks/>
          </p:cNvSpPr>
          <p:nvPr/>
        </p:nvSpPr>
        <p:spPr>
          <a:xfrm>
            <a:off x="1349375" y="5813028"/>
            <a:ext cx="4775200" cy="626263"/>
          </a:xfrm>
          <a:prstGeom prst="rect">
            <a:avLst/>
          </a:prstGeom>
        </p:spPr>
        <p:txBody>
          <a:bodyPr/>
          <a:lstStyle>
            <a:defPPr marR="0" lvl="0" algn="l" rtl="0">
              <a:lnSpc>
                <a:spcPct val="100000"/>
              </a:lnSpc>
              <a:spcBef>
                <a:spcPts val="0"/>
              </a:spcBef>
              <a:spcAft>
                <a:spcPts val="0"/>
              </a:spcAft>
            </a:defPPr>
            <a:lvl1pPr marL="171450" marR="0" lvl="0" indent="-171450" algn="l" rtl="0" eaLnBrk="1" hangingPunct="1">
              <a:lnSpc>
                <a:spcPct val="100000"/>
              </a:lnSpc>
              <a:spcBef>
                <a:spcPts val="0"/>
              </a:spcBef>
              <a:spcAft>
                <a:spcPts val="0"/>
              </a:spcAft>
              <a:buClr>
                <a:srgbClr val="000000"/>
              </a:buClr>
              <a:buFont typeface="Arial" panose="020B0604020202020204" pitchFamily="34" charset="0"/>
              <a:buChar char="•"/>
              <a:defRPr lang="en-US" sz="1100" b="0" i="0" u="none" strike="noStrike" cap="none" dirty="0" smtClean="0">
                <a:solidFill>
                  <a:srgbClr val="000000"/>
                </a:solidFill>
                <a:latin typeface="Arial"/>
                <a:ea typeface="Arial"/>
                <a:cs typeface="Arial"/>
                <a:sym typeface="Arial"/>
              </a:defRPr>
            </a:lvl1pPr>
            <a:lvl2pPr marL="0" marR="0" lvl="1" indent="0" algn="l" rtl="0" eaLnBrk="1" hangingPunct="1">
              <a:lnSpc>
                <a:spcPct val="100000"/>
              </a:lnSpc>
              <a:spcBef>
                <a:spcPts val="0"/>
              </a:spcBef>
              <a:spcAft>
                <a:spcPts val="0"/>
              </a:spcAft>
              <a:buClr>
                <a:srgbClr val="000000"/>
              </a:buClr>
              <a:buFont typeface="Arial" panose="020B0604020202020204" pitchFamily="34" charset="0"/>
              <a:buNone/>
              <a:defRPr sz="1200" b="0" i="0" u="none" strike="noStrike" cap="none">
                <a:solidFill>
                  <a:srgbClr val="000000"/>
                </a:solidFill>
                <a:latin typeface="Arial"/>
                <a:ea typeface="Arial"/>
                <a:cs typeface="Arial"/>
                <a:sym typeface="Arial"/>
              </a:defRPr>
            </a:lvl2pPr>
            <a:lvl3pPr marL="285750" marR="0" lvl="2"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3pPr>
            <a:lvl4pPr marL="285750" marR="0" lvl="3"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4pPr>
            <a:lvl5pPr marL="285750" marR="0" lvl="4"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kern="1200" dirty="0">
                <a:solidFill>
                  <a:srgbClr val="44546A"/>
                </a:solidFill>
                <a:ea typeface="+mn-ea"/>
                <a:cs typeface="+mn-cs"/>
              </a:rPr>
              <a:t>Key Points to remember</a:t>
            </a:r>
          </a:p>
          <a:p>
            <a:pPr>
              <a:lnSpc>
                <a:spcPct val="150000"/>
              </a:lnSpc>
            </a:pPr>
            <a:r>
              <a:rPr lang="en-US" kern="1200" dirty="0">
                <a:solidFill>
                  <a:srgbClr val="44546A"/>
                </a:solidFill>
                <a:ea typeface="+mn-ea"/>
                <a:cs typeface="+mn-cs"/>
              </a:rPr>
              <a:t>References</a:t>
            </a:r>
          </a:p>
        </p:txBody>
      </p:sp>
      <p:sp>
        <p:nvSpPr>
          <p:cNvPr id="6" name="Content Placeholder 18">
            <a:extLst>
              <a:ext uri="{FF2B5EF4-FFF2-40B4-BE49-F238E27FC236}">
                <a16:creationId xmlns:a16="http://schemas.microsoft.com/office/drawing/2014/main" id="{B0BDA03C-7B47-612A-9C17-4BA8835CA05A}"/>
              </a:ext>
            </a:extLst>
          </p:cNvPr>
          <p:cNvSpPr txBox="1">
            <a:spLocks/>
          </p:cNvSpPr>
          <p:nvPr/>
        </p:nvSpPr>
        <p:spPr>
          <a:xfrm>
            <a:off x="1349375" y="5578346"/>
            <a:ext cx="4775200" cy="3270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b="1" dirty="0">
                <a:solidFill>
                  <a:srgbClr val="44546A"/>
                </a:solidFill>
              </a:rPr>
              <a:t>Summary</a:t>
            </a:r>
          </a:p>
        </p:txBody>
      </p:sp>
    </p:spTree>
    <p:extLst>
      <p:ext uri="{BB962C8B-B14F-4D97-AF65-F5344CB8AC3E}">
        <p14:creationId xmlns:p14="http://schemas.microsoft.com/office/powerpoint/2010/main" val="1795172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500"/>
                                        <p:tgtEl>
                                          <p:spTgt spid="12">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xEl>
                                              <p:pRg st="1" end="1"/>
                                            </p:txEl>
                                          </p:spTgt>
                                        </p:tgtEl>
                                        <p:attrNameLst>
                                          <p:attrName>style.visibility</p:attrName>
                                        </p:attrNameLst>
                                      </p:cBhvr>
                                      <p:to>
                                        <p:strVal val="visible"/>
                                      </p:to>
                                    </p:set>
                                    <p:animEffect transition="in" filter="fade">
                                      <p:cBhvr>
                                        <p:cTn id="24" dur="500"/>
                                        <p:tgtEl>
                                          <p:spTgt spid="1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visible"/>
                                      </p:to>
                                    </p:set>
                                    <p:animEffect transition="in" filter="fade">
                                      <p:cBhvr>
                                        <p:cTn id="35" dur="500"/>
                                        <p:tgtEl>
                                          <p:spTgt spid="1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Effect transition="in" filter="fade">
                                      <p:cBhvr>
                                        <p:cTn id="43" dur="500"/>
                                        <p:tgtEl>
                                          <p:spTgt spid="16">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xEl>
                                              <p:pRg st="1" end="1"/>
                                            </p:txEl>
                                          </p:spTgt>
                                        </p:tgtEl>
                                        <p:attrNameLst>
                                          <p:attrName>style.visibility</p:attrName>
                                        </p:attrNameLst>
                                      </p:cBhvr>
                                      <p:to>
                                        <p:strVal val="visible"/>
                                      </p:to>
                                    </p:set>
                                    <p:animEffect transition="in" filter="fade">
                                      <p:cBhvr>
                                        <p:cTn id="46" dur="500"/>
                                        <p:tgtEl>
                                          <p:spTgt spid="16">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animEffect transition="in" filter="fade">
                                      <p:cBhvr>
                                        <p:cTn id="51" dur="500"/>
                                        <p:tgtEl>
                                          <p:spTgt spid="19">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build="p"/>
      <p:bldP spid="12" grpId="0" uiExpand="1" build="p"/>
      <p:bldP spid="13" grpId="0" build="p"/>
      <p:bldP spid="14" grpId="0" uiExpand="1" build="p"/>
      <p:bldP spid="15" grpId="0" build="p"/>
      <p:bldP spid="16" grpId="0" uiExpand="1" build="p"/>
      <p:bldP spid="17" grpId="0" build="p"/>
      <p:bldP spid="19" grpId="0" build="p"/>
      <p:bldP spid="2"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05AB-C7FD-5666-FFA2-3D994DEB0C07}"/>
              </a:ext>
            </a:extLst>
          </p:cNvPr>
          <p:cNvSpPr>
            <a:spLocks noGrp="1"/>
          </p:cNvSpPr>
          <p:nvPr>
            <p:ph type="title"/>
          </p:nvPr>
        </p:nvSpPr>
        <p:spPr/>
        <p:txBody>
          <a:bodyPr/>
          <a:lstStyle/>
          <a:p>
            <a:r>
              <a:rPr lang="en-US" dirty="0"/>
              <a:t>Commonly Used Data Ingestion Tools</a:t>
            </a:r>
          </a:p>
        </p:txBody>
      </p:sp>
      <p:sp>
        <p:nvSpPr>
          <p:cNvPr id="5" name="TextBox 4">
            <a:extLst>
              <a:ext uri="{FF2B5EF4-FFF2-40B4-BE49-F238E27FC236}">
                <a16:creationId xmlns:a16="http://schemas.microsoft.com/office/drawing/2014/main" id="{A5879F51-D4C9-BD7F-E3C2-D5E420E56232}"/>
              </a:ext>
            </a:extLst>
          </p:cNvPr>
          <p:cNvSpPr txBox="1"/>
          <p:nvPr/>
        </p:nvSpPr>
        <p:spPr>
          <a:xfrm>
            <a:off x="208634" y="1554414"/>
            <a:ext cx="6097554" cy="338554"/>
          </a:xfrm>
          <a:prstGeom prst="rect">
            <a:avLst/>
          </a:prstGeom>
          <a:noFill/>
        </p:spPr>
        <p:txBody>
          <a:bodyPr wrap="square">
            <a:spAutoFit/>
          </a:bodyPr>
          <a:lstStyle/>
          <a:p>
            <a:r>
              <a:rPr lang="en-US" sz="1600" b="1" u="sng" dirty="0">
                <a:solidFill>
                  <a:srgbClr val="44546A"/>
                </a:solidFill>
              </a:rPr>
              <a:t>Open source</a:t>
            </a:r>
            <a:r>
              <a:rPr lang="en-US" sz="1600" b="1" dirty="0">
                <a:solidFill>
                  <a:srgbClr val="44546A"/>
                </a:solidFill>
              </a:rPr>
              <a:t>:</a:t>
            </a:r>
          </a:p>
        </p:txBody>
      </p:sp>
      <p:pic>
        <p:nvPicPr>
          <p:cNvPr id="43" name="Picture 42">
            <a:extLst>
              <a:ext uri="{FF2B5EF4-FFF2-40B4-BE49-F238E27FC236}">
                <a16:creationId xmlns:a16="http://schemas.microsoft.com/office/drawing/2014/main" id="{D96DB96D-638A-A6A6-684B-8015A8553B0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0487" y="2217386"/>
            <a:ext cx="1968758" cy="1050393"/>
          </a:xfrm>
          <a:prstGeom prst="rect">
            <a:avLst/>
          </a:prstGeom>
        </p:spPr>
      </p:pic>
      <p:pic>
        <p:nvPicPr>
          <p:cNvPr id="47" name="Picture 46" descr="A logo of a log&#10;&#10;Description automatically generated with medium confidence">
            <a:extLst>
              <a:ext uri="{FF2B5EF4-FFF2-40B4-BE49-F238E27FC236}">
                <a16:creationId xmlns:a16="http://schemas.microsoft.com/office/drawing/2014/main" id="{2AC08E61-373C-C65D-D2FF-01F7BC1EAC7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29245" y="2003299"/>
            <a:ext cx="2097030" cy="1339292"/>
          </a:xfrm>
          <a:prstGeom prst="rect">
            <a:avLst/>
          </a:prstGeom>
        </p:spPr>
      </p:pic>
      <p:pic>
        <p:nvPicPr>
          <p:cNvPr id="49" name="Picture 48" descr="A logo of a drop of water&#10;&#10;Description automatically generated">
            <a:extLst>
              <a:ext uri="{FF2B5EF4-FFF2-40B4-BE49-F238E27FC236}">
                <a16:creationId xmlns:a16="http://schemas.microsoft.com/office/drawing/2014/main" id="{163F191F-75D2-B5F6-038D-756C31F6AE2D}"/>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780476" y="2217386"/>
            <a:ext cx="2426660" cy="1211614"/>
          </a:xfrm>
          <a:prstGeom prst="rect">
            <a:avLst/>
          </a:prstGeom>
        </p:spPr>
      </p:pic>
      <p:pic>
        <p:nvPicPr>
          <p:cNvPr id="53" name="Picture 52">
            <a:extLst>
              <a:ext uri="{FF2B5EF4-FFF2-40B4-BE49-F238E27FC236}">
                <a16:creationId xmlns:a16="http://schemas.microsoft.com/office/drawing/2014/main" id="{FE8F5F3F-DB0F-0001-AC2E-8574EDE97E50}"/>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01650" y="2374173"/>
            <a:ext cx="1729860" cy="898040"/>
          </a:xfrm>
          <a:prstGeom prst="rect">
            <a:avLst/>
          </a:prstGeom>
        </p:spPr>
      </p:pic>
      <p:sp>
        <p:nvSpPr>
          <p:cNvPr id="55" name="Rectangle 54">
            <a:extLst>
              <a:ext uri="{FF2B5EF4-FFF2-40B4-BE49-F238E27FC236}">
                <a16:creationId xmlns:a16="http://schemas.microsoft.com/office/drawing/2014/main" id="{34D3D034-A8A9-2D74-9B15-72CD613D0472}"/>
              </a:ext>
            </a:extLst>
          </p:cNvPr>
          <p:cNvSpPr/>
          <p:nvPr/>
        </p:nvSpPr>
        <p:spPr>
          <a:xfrm>
            <a:off x="548389" y="3556678"/>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rgbClr val="44546A"/>
                </a:solidFill>
              </a:rPr>
              <a:t>A distributed streaming platform suitable for building real-time data pipelines and streaming applications.</a:t>
            </a:r>
          </a:p>
        </p:txBody>
      </p:sp>
      <p:sp>
        <p:nvSpPr>
          <p:cNvPr id="56" name="Rectangle 55">
            <a:extLst>
              <a:ext uri="{FF2B5EF4-FFF2-40B4-BE49-F238E27FC236}">
                <a16:creationId xmlns:a16="http://schemas.microsoft.com/office/drawing/2014/main" id="{BA84EDFC-14CA-E7CB-D823-967BCE3E70C4}"/>
              </a:ext>
            </a:extLst>
          </p:cNvPr>
          <p:cNvSpPr/>
          <p:nvPr/>
        </p:nvSpPr>
        <p:spPr>
          <a:xfrm>
            <a:off x="2787499" y="3556678"/>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rgbClr val="44546A"/>
                </a:solidFill>
              </a:rPr>
              <a:t>Designed to collect, aggregate, and transport large amounts of log data from various sources to a centralized data store.</a:t>
            </a:r>
          </a:p>
        </p:txBody>
      </p:sp>
      <p:sp>
        <p:nvSpPr>
          <p:cNvPr id="57" name="Rectangle 56">
            <a:extLst>
              <a:ext uri="{FF2B5EF4-FFF2-40B4-BE49-F238E27FC236}">
                <a16:creationId xmlns:a16="http://schemas.microsoft.com/office/drawing/2014/main" id="{729EA7B3-39D2-8AD0-E249-61439F408A82}"/>
              </a:ext>
            </a:extLst>
          </p:cNvPr>
          <p:cNvSpPr/>
          <p:nvPr/>
        </p:nvSpPr>
        <p:spPr>
          <a:xfrm>
            <a:off x="5026609" y="3556678"/>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rgbClr val="44546A"/>
                </a:solidFill>
              </a:rPr>
              <a:t>A data integration system offering visual design and real-time data flow management and transformation.</a:t>
            </a:r>
          </a:p>
        </p:txBody>
      </p:sp>
      <p:sp>
        <p:nvSpPr>
          <p:cNvPr id="58" name="Rectangle 57">
            <a:extLst>
              <a:ext uri="{FF2B5EF4-FFF2-40B4-BE49-F238E27FC236}">
                <a16:creationId xmlns:a16="http://schemas.microsoft.com/office/drawing/2014/main" id="{0583C183-9C44-A547-4894-CCF1458A3B3B}"/>
              </a:ext>
            </a:extLst>
          </p:cNvPr>
          <p:cNvSpPr/>
          <p:nvPr/>
        </p:nvSpPr>
        <p:spPr>
          <a:xfrm>
            <a:off x="7265719" y="3556678"/>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sz="1400" dirty="0">
                <a:solidFill>
                  <a:srgbClr val="44546A"/>
                </a:solidFill>
                <a:ea typeface="+mn-lt"/>
                <a:cs typeface="+mn-lt"/>
              </a:rPr>
              <a:t>Sqoop is a command-line tool for transferring data between relational databases and Hadoop. It can import data like MySQL into Hadoop HDFS.</a:t>
            </a:r>
            <a:endParaRPr lang="en-US" dirty="0"/>
          </a:p>
        </p:txBody>
      </p:sp>
      <p:sp>
        <p:nvSpPr>
          <p:cNvPr id="59" name="Rectangle 58">
            <a:extLst>
              <a:ext uri="{FF2B5EF4-FFF2-40B4-BE49-F238E27FC236}">
                <a16:creationId xmlns:a16="http://schemas.microsoft.com/office/drawing/2014/main" id="{4C53D111-1A04-7C9B-740C-F07011484A08}"/>
              </a:ext>
            </a:extLst>
          </p:cNvPr>
          <p:cNvSpPr/>
          <p:nvPr/>
        </p:nvSpPr>
        <p:spPr>
          <a:xfrm>
            <a:off x="9504829" y="3556678"/>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rgbClr val="44546A"/>
                </a:solidFill>
              </a:rPr>
              <a:t>An in-memory computation engine that supports real-time data processing and analytics.</a:t>
            </a:r>
          </a:p>
        </p:txBody>
      </p:sp>
      <p:cxnSp>
        <p:nvCxnSpPr>
          <p:cNvPr id="65" name="Straight Arrow Connector 64">
            <a:extLst>
              <a:ext uri="{FF2B5EF4-FFF2-40B4-BE49-F238E27FC236}">
                <a16:creationId xmlns:a16="http://schemas.microsoft.com/office/drawing/2014/main" id="{540B0190-9AA2-C32C-0133-01D96FB518B9}"/>
              </a:ext>
            </a:extLst>
          </p:cNvPr>
          <p:cNvCxnSpPr>
            <a:cxnSpLocks/>
          </p:cNvCxnSpPr>
          <p:nvPr/>
        </p:nvCxnSpPr>
        <p:spPr>
          <a:xfrm flipH="1">
            <a:off x="1641898" y="3256384"/>
            <a:ext cx="1" cy="632417"/>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67" name="Straight Arrow Connector 66">
            <a:extLst>
              <a:ext uri="{FF2B5EF4-FFF2-40B4-BE49-F238E27FC236}">
                <a16:creationId xmlns:a16="http://schemas.microsoft.com/office/drawing/2014/main" id="{EBAF0211-2155-D346-4043-430F1BD4D9C1}"/>
              </a:ext>
            </a:extLst>
          </p:cNvPr>
          <p:cNvCxnSpPr>
            <a:cxnSpLocks/>
          </p:cNvCxnSpPr>
          <p:nvPr/>
        </p:nvCxnSpPr>
        <p:spPr>
          <a:xfrm>
            <a:off x="3877760" y="3342591"/>
            <a:ext cx="0" cy="557605"/>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74" name="Straight Arrow Connector 73">
            <a:extLst>
              <a:ext uri="{FF2B5EF4-FFF2-40B4-BE49-F238E27FC236}">
                <a16:creationId xmlns:a16="http://schemas.microsoft.com/office/drawing/2014/main" id="{1BDAC07E-CA84-EA87-5789-3FABD4B7902F}"/>
              </a:ext>
            </a:extLst>
          </p:cNvPr>
          <p:cNvCxnSpPr>
            <a:cxnSpLocks/>
          </p:cNvCxnSpPr>
          <p:nvPr/>
        </p:nvCxnSpPr>
        <p:spPr>
          <a:xfrm>
            <a:off x="6085669" y="3277875"/>
            <a:ext cx="0" cy="557605"/>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75" name="Straight Arrow Connector 74">
            <a:extLst>
              <a:ext uri="{FF2B5EF4-FFF2-40B4-BE49-F238E27FC236}">
                <a16:creationId xmlns:a16="http://schemas.microsoft.com/office/drawing/2014/main" id="{628E27A5-C36D-D8F8-4372-5F06DE88B2A3}"/>
              </a:ext>
            </a:extLst>
          </p:cNvPr>
          <p:cNvCxnSpPr>
            <a:cxnSpLocks/>
          </p:cNvCxnSpPr>
          <p:nvPr/>
        </p:nvCxnSpPr>
        <p:spPr>
          <a:xfrm>
            <a:off x="8359228" y="3277875"/>
            <a:ext cx="0" cy="557605"/>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76" name="Straight Arrow Connector 75">
            <a:extLst>
              <a:ext uri="{FF2B5EF4-FFF2-40B4-BE49-F238E27FC236}">
                <a16:creationId xmlns:a16="http://schemas.microsoft.com/office/drawing/2014/main" id="{5DFBF30F-C6A6-46C2-414E-ECA5D2716172}"/>
              </a:ext>
            </a:extLst>
          </p:cNvPr>
          <p:cNvCxnSpPr>
            <a:cxnSpLocks/>
          </p:cNvCxnSpPr>
          <p:nvPr/>
        </p:nvCxnSpPr>
        <p:spPr>
          <a:xfrm>
            <a:off x="10598575" y="3342591"/>
            <a:ext cx="0" cy="557605"/>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pic>
        <p:nvPicPr>
          <p:cNvPr id="3" name="Picture 2" descr="A green circle and black background&#10;&#10;Description automatically generated">
            <a:extLst>
              <a:ext uri="{FF2B5EF4-FFF2-40B4-BE49-F238E27FC236}">
                <a16:creationId xmlns:a16="http://schemas.microsoft.com/office/drawing/2014/main" id="{38FA26F8-9A99-4372-4AC4-77726C42C58B}"/>
              </a:ext>
            </a:extLst>
          </p:cNvPr>
          <p:cNvPicPr>
            <a:picLocks noChangeAspect="1"/>
          </p:cNvPicPr>
          <p:nvPr/>
        </p:nvPicPr>
        <p:blipFill>
          <a:blip r:embed="rId6">
            <a:duotone>
              <a:prstClr val="black"/>
              <a:schemeClr val="accent1">
                <a:tint val="45000"/>
                <a:satMod val="400000"/>
              </a:schemeClr>
            </a:duotone>
          </a:blip>
          <a:stretch>
            <a:fillRect/>
          </a:stretch>
        </p:blipFill>
        <p:spPr>
          <a:xfrm>
            <a:off x="7299767" y="2730822"/>
            <a:ext cx="2116238" cy="547544"/>
          </a:xfrm>
          <a:prstGeom prst="rect">
            <a:avLst/>
          </a:prstGeom>
        </p:spPr>
      </p:pic>
    </p:spTree>
    <p:extLst>
      <p:ext uri="{BB962C8B-B14F-4D97-AF65-F5344CB8AC3E}">
        <p14:creationId xmlns:p14="http://schemas.microsoft.com/office/powerpoint/2010/main" val="38884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up)">
                                      <p:cBhvr>
                                        <p:cTn id="11" dur="500"/>
                                        <p:tgtEl>
                                          <p:spTgt spid="6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up)">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wipe(up)">
                                      <p:cBhvr>
                                        <p:cTn id="24" dur="500"/>
                                        <p:tgtEl>
                                          <p:spTgt spid="67"/>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up)">
                                      <p:cBhvr>
                                        <p:cTn id="28" dur="500"/>
                                        <p:tgtEl>
                                          <p:spTgt spid="5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up)">
                                      <p:cBhvr>
                                        <p:cTn id="37" dur="500"/>
                                        <p:tgtEl>
                                          <p:spTgt spid="74"/>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wipe(up)">
                                      <p:cBhvr>
                                        <p:cTn id="41" dur="500"/>
                                        <p:tgtEl>
                                          <p:spTgt spid="5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wipe(up)">
                                      <p:cBhvr>
                                        <p:cTn id="50" dur="500"/>
                                        <p:tgtEl>
                                          <p:spTgt spid="75"/>
                                        </p:tgtEl>
                                      </p:cBhvr>
                                    </p:animEffect>
                                  </p:childTnLst>
                                </p:cTn>
                              </p:par>
                            </p:childTnLst>
                          </p:cTn>
                        </p:par>
                        <p:par>
                          <p:cTn id="51" fill="hold">
                            <p:stCondLst>
                              <p:cond delay="1000"/>
                            </p:stCondLst>
                            <p:childTnLst>
                              <p:par>
                                <p:cTn id="52" presetID="22" presetClass="entr" presetSubtype="1"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up)">
                                      <p:cBhvr>
                                        <p:cTn id="54" dur="500"/>
                                        <p:tgtEl>
                                          <p:spTgt spid="5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wipe(up)">
                                      <p:cBhvr>
                                        <p:cTn id="63" dur="500"/>
                                        <p:tgtEl>
                                          <p:spTgt spid="76"/>
                                        </p:tgtEl>
                                      </p:cBhvr>
                                    </p:animEffect>
                                  </p:childTnLst>
                                </p:cTn>
                              </p:par>
                            </p:childTnLst>
                          </p:cTn>
                        </p:par>
                        <p:par>
                          <p:cTn id="64" fill="hold">
                            <p:stCondLst>
                              <p:cond delay="1000"/>
                            </p:stCondLst>
                            <p:childTnLst>
                              <p:par>
                                <p:cTn id="65" presetID="22" presetClass="entr" presetSubtype="1"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up)">
                                      <p:cBhvr>
                                        <p:cTn id="6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89D3-1DD9-DAE4-E614-231E4BF2C3DC}"/>
              </a:ext>
            </a:extLst>
          </p:cNvPr>
          <p:cNvSpPr>
            <a:spLocks noGrp="1"/>
          </p:cNvSpPr>
          <p:nvPr>
            <p:ph type="title"/>
          </p:nvPr>
        </p:nvSpPr>
        <p:spPr/>
        <p:txBody>
          <a:bodyPr/>
          <a:lstStyle/>
          <a:p>
            <a:r>
              <a:rPr lang="en-US" dirty="0"/>
              <a:t>Commonly Used Data Ingestion Tools</a:t>
            </a:r>
          </a:p>
        </p:txBody>
      </p:sp>
      <p:sp>
        <p:nvSpPr>
          <p:cNvPr id="4" name="TextBox 3">
            <a:extLst>
              <a:ext uri="{FF2B5EF4-FFF2-40B4-BE49-F238E27FC236}">
                <a16:creationId xmlns:a16="http://schemas.microsoft.com/office/drawing/2014/main" id="{35E36128-DED5-9EF9-F27A-212BEF22CC44}"/>
              </a:ext>
            </a:extLst>
          </p:cNvPr>
          <p:cNvSpPr txBox="1"/>
          <p:nvPr/>
        </p:nvSpPr>
        <p:spPr>
          <a:xfrm>
            <a:off x="273946" y="1428338"/>
            <a:ext cx="6097554" cy="338554"/>
          </a:xfrm>
          <a:prstGeom prst="rect">
            <a:avLst/>
          </a:prstGeom>
          <a:noFill/>
        </p:spPr>
        <p:txBody>
          <a:bodyPr wrap="square">
            <a:spAutoFit/>
          </a:bodyPr>
          <a:lstStyle/>
          <a:p>
            <a:r>
              <a:rPr lang="en-US" sz="1600" b="1" u="sng" dirty="0">
                <a:solidFill>
                  <a:srgbClr val="44546A"/>
                </a:solidFill>
              </a:rPr>
              <a:t>Cloud-based</a:t>
            </a:r>
            <a:r>
              <a:rPr lang="en-US" sz="1600" b="1" dirty="0">
                <a:solidFill>
                  <a:srgbClr val="44546A"/>
                </a:solidFill>
              </a:rPr>
              <a:t>:</a:t>
            </a:r>
          </a:p>
        </p:txBody>
      </p:sp>
      <p:pic>
        <p:nvPicPr>
          <p:cNvPr id="6" name="Picture 5">
            <a:extLst>
              <a:ext uri="{FF2B5EF4-FFF2-40B4-BE49-F238E27FC236}">
                <a16:creationId xmlns:a16="http://schemas.microsoft.com/office/drawing/2014/main" id="{FD66913B-D752-B21F-F6FE-9056634FB5FA}"/>
              </a:ext>
            </a:extLst>
          </p:cNvPr>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928482" y="2109612"/>
            <a:ext cx="2525486" cy="1248514"/>
          </a:xfrm>
          <a:prstGeom prst="rect">
            <a:avLst/>
          </a:prstGeom>
        </p:spPr>
      </p:pic>
      <p:pic>
        <p:nvPicPr>
          <p:cNvPr id="8" name="Picture 7" descr="A blue hexagon with white dots and black dots&#10;&#10;Description automatically generated">
            <a:extLst>
              <a:ext uri="{FF2B5EF4-FFF2-40B4-BE49-F238E27FC236}">
                <a16:creationId xmlns:a16="http://schemas.microsoft.com/office/drawing/2014/main" id="{140016E1-71EB-527E-99EE-A07F460035C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23331" y="1867623"/>
            <a:ext cx="1612965" cy="1512936"/>
          </a:xfrm>
          <a:prstGeom prst="rect">
            <a:avLst/>
          </a:prstGeom>
        </p:spPr>
      </p:pic>
      <p:pic>
        <p:nvPicPr>
          <p:cNvPr id="10" name="Picture 9">
            <a:extLst>
              <a:ext uri="{FF2B5EF4-FFF2-40B4-BE49-F238E27FC236}">
                <a16:creationId xmlns:a16="http://schemas.microsoft.com/office/drawing/2014/main" id="{54E04EEF-0883-DC40-B944-6C7B6D2A1A0A}"/>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605659" y="2038738"/>
            <a:ext cx="2657854" cy="1390262"/>
          </a:xfrm>
          <a:prstGeom prst="rect">
            <a:avLst/>
          </a:prstGeom>
        </p:spPr>
      </p:pic>
      <p:sp>
        <p:nvSpPr>
          <p:cNvPr id="12" name="Rectangle 11">
            <a:extLst>
              <a:ext uri="{FF2B5EF4-FFF2-40B4-BE49-F238E27FC236}">
                <a16:creationId xmlns:a16="http://schemas.microsoft.com/office/drawing/2014/main" id="{DDADC1E7-8B3E-1BBC-FAAE-A413E349B0BF}"/>
              </a:ext>
            </a:extLst>
          </p:cNvPr>
          <p:cNvSpPr/>
          <p:nvPr/>
        </p:nvSpPr>
        <p:spPr>
          <a:xfrm>
            <a:off x="2253333" y="3629259"/>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rgbClr val="44546A"/>
                </a:solidFill>
              </a:rPr>
              <a:t>Amazon's real-time data streaming service, designed for large scale, distributed data ingestion and processing.</a:t>
            </a:r>
          </a:p>
        </p:txBody>
      </p:sp>
      <p:sp>
        <p:nvSpPr>
          <p:cNvPr id="14" name="Rectangle 13">
            <a:extLst>
              <a:ext uri="{FF2B5EF4-FFF2-40B4-BE49-F238E27FC236}">
                <a16:creationId xmlns:a16="http://schemas.microsoft.com/office/drawing/2014/main" id="{26444247-1C2F-5EDC-AA9F-45809560C4FE}"/>
              </a:ext>
            </a:extLst>
          </p:cNvPr>
          <p:cNvSpPr/>
          <p:nvPr/>
        </p:nvSpPr>
        <p:spPr>
          <a:xfrm>
            <a:off x="5026607" y="3637140"/>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rgbClr val="44546A"/>
                </a:solidFill>
              </a:rPr>
              <a:t>Google's asynchronous messaging service that decouples services that produce events from services that process events.</a:t>
            </a:r>
          </a:p>
        </p:txBody>
      </p:sp>
      <p:sp>
        <p:nvSpPr>
          <p:cNvPr id="15" name="Rectangle 14">
            <a:extLst>
              <a:ext uri="{FF2B5EF4-FFF2-40B4-BE49-F238E27FC236}">
                <a16:creationId xmlns:a16="http://schemas.microsoft.com/office/drawing/2014/main" id="{F9C0DE7B-EA4E-CBDA-FEF4-B04C3C7EBB10}"/>
              </a:ext>
            </a:extLst>
          </p:cNvPr>
          <p:cNvSpPr/>
          <p:nvPr/>
        </p:nvSpPr>
        <p:spPr>
          <a:xfrm>
            <a:off x="7799881" y="3629258"/>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rgbClr val="44546A"/>
                </a:solidFill>
              </a:rPr>
              <a:t>Microsoft's cloud-based ETL and data integration service that orchestrates and automates data workflows.</a:t>
            </a:r>
          </a:p>
        </p:txBody>
      </p:sp>
      <p:cxnSp>
        <p:nvCxnSpPr>
          <p:cNvPr id="17" name="Straight Arrow Connector 16">
            <a:extLst>
              <a:ext uri="{FF2B5EF4-FFF2-40B4-BE49-F238E27FC236}">
                <a16:creationId xmlns:a16="http://schemas.microsoft.com/office/drawing/2014/main" id="{37C3788A-A04A-5651-2AAC-86552999A49B}"/>
              </a:ext>
            </a:extLst>
          </p:cNvPr>
          <p:cNvCxnSpPr>
            <a:cxnSpLocks/>
          </p:cNvCxnSpPr>
          <p:nvPr/>
        </p:nvCxnSpPr>
        <p:spPr>
          <a:xfrm flipH="1">
            <a:off x="3257410" y="3313051"/>
            <a:ext cx="1" cy="632417"/>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5268C70-C51C-2772-D6F4-81CEBE37981B}"/>
              </a:ext>
            </a:extLst>
          </p:cNvPr>
          <p:cNvCxnSpPr>
            <a:cxnSpLocks/>
          </p:cNvCxnSpPr>
          <p:nvPr/>
        </p:nvCxnSpPr>
        <p:spPr>
          <a:xfrm flipH="1">
            <a:off x="6089773" y="3369659"/>
            <a:ext cx="1" cy="632417"/>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369B4F35-523E-45DE-6FA0-374F4B608251}"/>
              </a:ext>
            </a:extLst>
          </p:cNvPr>
          <p:cNvCxnSpPr>
            <a:cxnSpLocks/>
          </p:cNvCxnSpPr>
          <p:nvPr/>
        </p:nvCxnSpPr>
        <p:spPr>
          <a:xfrm flipH="1">
            <a:off x="8934586" y="3358126"/>
            <a:ext cx="1" cy="632417"/>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85037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500"/>
                                        <p:tgtEl>
                                          <p:spTgt spid="19"/>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445A-2640-A6F0-191F-17951265F1ED}"/>
              </a:ext>
            </a:extLst>
          </p:cNvPr>
          <p:cNvSpPr>
            <a:spLocks noGrp="1"/>
          </p:cNvSpPr>
          <p:nvPr>
            <p:ph type="title"/>
          </p:nvPr>
        </p:nvSpPr>
        <p:spPr/>
        <p:txBody>
          <a:bodyPr/>
          <a:lstStyle/>
          <a:p>
            <a:r>
              <a:rPr lang="en-US" dirty="0"/>
              <a:t>Commonly Used Data Ingestion Tools</a:t>
            </a:r>
          </a:p>
        </p:txBody>
      </p:sp>
      <p:sp>
        <p:nvSpPr>
          <p:cNvPr id="4" name="TextBox 3">
            <a:extLst>
              <a:ext uri="{FF2B5EF4-FFF2-40B4-BE49-F238E27FC236}">
                <a16:creationId xmlns:a16="http://schemas.microsoft.com/office/drawing/2014/main" id="{01DBAD46-D1EE-9AA9-488F-87D60FB3812B}"/>
              </a:ext>
            </a:extLst>
          </p:cNvPr>
          <p:cNvSpPr txBox="1"/>
          <p:nvPr/>
        </p:nvSpPr>
        <p:spPr>
          <a:xfrm>
            <a:off x="208634" y="1605336"/>
            <a:ext cx="6097554" cy="338554"/>
          </a:xfrm>
          <a:prstGeom prst="rect">
            <a:avLst/>
          </a:prstGeom>
          <a:noFill/>
        </p:spPr>
        <p:txBody>
          <a:bodyPr wrap="square">
            <a:spAutoFit/>
          </a:bodyPr>
          <a:lstStyle/>
          <a:p>
            <a:r>
              <a:rPr lang="en-US" sz="1600" b="1" u="sng" dirty="0">
                <a:solidFill>
                  <a:srgbClr val="44546A"/>
                </a:solidFill>
              </a:rPr>
              <a:t>Commercial</a:t>
            </a:r>
            <a:r>
              <a:rPr lang="en-US" sz="1600" b="1" dirty="0">
                <a:solidFill>
                  <a:srgbClr val="44546A"/>
                </a:solidFill>
              </a:rPr>
              <a:t>:</a:t>
            </a:r>
          </a:p>
        </p:txBody>
      </p:sp>
      <p:pic>
        <p:nvPicPr>
          <p:cNvPr id="12" name="Picture 11">
            <a:extLst>
              <a:ext uri="{FF2B5EF4-FFF2-40B4-BE49-F238E27FC236}">
                <a16:creationId xmlns:a16="http://schemas.microsoft.com/office/drawing/2014/main" id="{E6068C1D-6484-FAA6-9E27-9CC63D90714F}"/>
              </a:ext>
            </a:extLst>
          </p:cNvPr>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634121" y="2467922"/>
            <a:ext cx="1990531" cy="508252"/>
          </a:xfrm>
          <a:prstGeom prst="rect">
            <a:avLst/>
          </a:prstGeom>
        </p:spPr>
      </p:pic>
      <p:pic>
        <p:nvPicPr>
          <p:cNvPr id="14" name="Picture 13">
            <a:extLst>
              <a:ext uri="{FF2B5EF4-FFF2-40B4-BE49-F238E27FC236}">
                <a16:creationId xmlns:a16="http://schemas.microsoft.com/office/drawing/2014/main" id="{45027573-C083-C6F0-D496-7F05D11EDB2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10516" y="2366610"/>
            <a:ext cx="2558392" cy="710871"/>
          </a:xfrm>
          <a:prstGeom prst="rect">
            <a:avLst/>
          </a:prstGeom>
        </p:spPr>
      </p:pic>
      <p:pic>
        <p:nvPicPr>
          <p:cNvPr id="16" name="Picture 15">
            <a:extLst>
              <a:ext uri="{FF2B5EF4-FFF2-40B4-BE49-F238E27FC236}">
                <a16:creationId xmlns:a16="http://schemas.microsoft.com/office/drawing/2014/main" id="{81563C51-BA70-285D-CEA3-FAF1EF4CD8F0}"/>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354773" y="2263864"/>
            <a:ext cx="2221491" cy="916365"/>
          </a:xfrm>
          <a:prstGeom prst="rect">
            <a:avLst/>
          </a:prstGeom>
        </p:spPr>
      </p:pic>
      <p:pic>
        <p:nvPicPr>
          <p:cNvPr id="18" name="Picture 17">
            <a:extLst>
              <a:ext uri="{FF2B5EF4-FFF2-40B4-BE49-F238E27FC236}">
                <a16:creationId xmlns:a16="http://schemas.microsoft.com/office/drawing/2014/main" id="{69FEDA2B-CAA9-73CE-AD7C-ADB73AE5C9A7}"/>
              </a:ext>
            </a:extLst>
          </p:cNvPr>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5736" y="2015096"/>
            <a:ext cx="2689021" cy="1413904"/>
          </a:xfrm>
          <a:prstGeom prst="rect">
            <a:avLst/>
          </a:prstGeom>
        </p:spPr>
      </p:pic>
      <p:sp>
        <p:nvSpPr>
          <p:cNvPr id="21" name="Rectangle 20">
            <a:extLst>
              <a:ext uri="{FF2B5EF4-FFF2-40B4-BE49-F238E27FC236}">
                <a16:creationId xmlns:a16="http://schemas.microsoft.com/office/drawing/2014/main" id="{F86911C9-E134-43D9-1C8B-FDC23F9D3542}"/>
              </a:ext>
            </a:extLst>
          </p:cNvPr>
          <p:cNvSpPr/>
          <p:nvPr/>
        </p:nvSpPr>
        <p:spPr>
          <a:xfrm>
            <a:off x="1162583" y="3584518"/>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rgbClr val="44546A"/>
                </a:solidFill>
              </a:rPr>
              <a:t>A comprehensive data integration tool offering ETL, data masking, quality, and replication.</a:t>
            </a:r>
          </a:p>
        </p:txBody>
      </p:sp>
      <p:sp>
        <p:nvSpPr>
          <p:cNvPr id="22" name="Rectangle 21">
            <a:extLst>
              <a:ext uri="{FF2B5EF4-FFF2-40B4-BE49-F238E27FC236}">
                <a16:creationId xmlns:a16="http://schemas.microsoft.com/office/drawing/2014/main" id="{CABAB754-B9E1-3043-CE6E-4C42C405EB4D}"/>
              </a:ext>
            </a:extLst>
          </p:cNvPr>
          <p:cNvSpPr/>
          <p:nvPr/>
        </p:nvSpPr>
        <p:spPr>
          <a:xfrm>
            <a:off x="3820449" y="3584515"/>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rgbClr val="44546A"/>
                </a:solidFill>
              </a:rPr>
              <a:t>Provides a platform for data integration, quality, and management, with both open-source and commercial versions.</a:t>
            </a:r>
          </a:p>
        </p:txBody>
      </p:sp>
      <p:sp>
        <p:nvSpPr>
          <p:cNvPr id="24" name="Rectangle 23">
            <a:extLst>
              <a:ext uri="{FF2B5EF4-FFF2-40B4-BE49-F238E27FC236}">
                <a16:creationId xmlns:a16="http://schemas.microsoft.com/office/drawing/2014/main" id="{8AB5292F-747A-1AD8-5CE5-D2569DBC5CA7}"/>
              </a:ext>
            </a:extLst>
          </p:cNvPr>
          <p:cNvSpPr/>
          <p:nvPr/>
        </p:nvSpPr>
        <p:spPr>
          <a:xfrm>
            <a:off x="6420321" y="3584516"/>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rgbClr val="44546A"/>
                </a:solidFill>
              </a:rPr>
              <a:t>A fully-managed data integration platform focused on automating data connectors to various sources.</a:t>
            </a:r>
          </a:p>
        </p:txBody>
      </p:sp>
      <p:sp>
        <p:nvSpPr>
          <p:cNvPr id="25" name="Rectangle 24">
            <a:extLst>
              <a:ext uri="{FF2B5EF4-FFF2-40B4-BE49-F238E27FC236}">
                <a16:creationId xmlns:a16="http://schemas.microsoft.com/office/drawing/2014/main" id="{CA5250A1-8E24-7941-FD0A-C69177D4101B}"/>
              </a:ext>
            </a:extLst>
          </p:cNvPr>
          <p:cNvSpPr/>
          <p:nvPr/>
        </p:nvSpPr>
        <p:spPr>
          <a:xfrm>
            <a:off x="9181441" y="3584514"/>
            <a:ext cx="2138781" cy="2262673"/>
          </a:xfrm>
          <a:prstGeom prst="rect">
            <a:avLst/>
          </a:prstGeom>
          <a:solidFill>
            <a:schemeClr val="accent2">
              <a:lumMod val="20000"/>
              <a:lumOff val="80000"/>
            </a:schemeClr>
          </a:solidFill>
          <a:ln>
            <a:solidFill>
              <a:srgbClr val="44546A"/>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rgbClr val="44546A"/>
                </a:solidFill>
              </a:rPr>
              <a:t>Enables building, executing, operating, and protecting batch and streaming dataflows.</a:t>
            </a:r>
          </a:p>
        </p:txBody>
      </p:sp>
      <p:cxnSp>
        <p:nvCxnSpPr>
          <p:cNvPr id="26" name="Straight Arrow Connector 25">
            <a:extLst>
              <a:ext uri="{FF2B5EF4-FFF2-40B4-BE49-F238E27FC236}">
                <a16:creationId xmlns:a16="http://schemas.microsoft.com/office/drawing/2014/main" id="{C188F8B2-68F5-82B6-FD7E-2E7D2F105002}"/>
              </a:ext>
            </a:extLst>
          </p:cNvPr>
          <p:cNvCxnSpPr>
            <a:cxnSpLocks/>
          </p:cNvCxnSpPr>
          <p:nvPr/>
        </p:nvCxnSpPr>
        <p:spPr>
          <a:xfrm flipH="1">
            <a:off x="2231973" y="3131691"/>
            <a:ext cx="1" cy="632417"/>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BF20D075-5FAA-203E-247F-ED0B6C8009E9}"/>
              </a:ext>
            </a:extLst>
          </p:cNvPr>
          <p:cNvCxnSpPr>
            <a:cxnSpLocks/>
          </p:cNvCxnSpPr>
          <p:nvPr/>
        </p:nvCxnSpPr>
        <p:spPr>
          <a:xfrm flipH="1">
            <a:off x="4889838" y="3173439"/>
            <a:ext cx="1" cy="632417"/>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28" name="Straight Arrow Connector 27">
            <a:extLst>
              <a:ext uri="{FF2B5EF4-FFF2-40B4-BE49-F238E27FC236}">
                <a16:creationId xmlns:a16="http://schemas.microsoft.com/office/drawing/2014/main" id="{B2EC3021-1F44-667A-B279-5022C305DB4F}"/>
              </a:ext>
            </a:extLst>
          </p:cNvPr>
          <p:cNvCxnSpPr>
            <a:cxnSpLocks/>
          </p:cNvCxnSpPr>
          <p:nvPr/>
        </p:nvCxnSpPr>
        <p:spPr>
          <a:xfrm flipH="1">
            <a:off x="7489711" y="3180229"/>
            <a:ext cx="1" cy="632417"/>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a:extLst>
              <a:ext uri="{FF2B5EF4-FFF2-40B4-BE49-F238E27FC236}">
                <a16:creationId xmlns:a16="http://schemas.microsoft.com/office/drawing/2014/main" id="{9C342FDB-0CE1-3132-1286-A7F4AEB9C91C}"/>
              </a:ext>
            </a:extLst>
          </p:cNvPr>
          <p:cNvCxnSpPr>
            <a:cxnSpLocks/>
          </p:cNvCxnSpPr>
          <p:nvPr/>
        </p:nvCxnSpPr>
        <p:spPr>
          <a:xfrm flipH="1">
            <a:off x="10465517" y="3119469"/>
            <a:ext cx="1" cy="632417"/>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567377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500"/>
                                        <p:tgtEl>
                                          <p:spTgt spid="2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up)">
                                      <p:cBhvr>
                                        <p:cTn id="37" dur="500"/>
                                        <p:tgtEl>
                                          <p:spTgt spid="28"/>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childTnLst>
                          </p:cTn>
                        </p:par>
                        <p:par>
                          <p:cTn id="51" fill="hold">
                            <p:stCondLst>
                              <p:cond delay="1000"/>
                            </p:stCondLst>
                            <p:childTnLst>
                              <p:par>
                                <p:cTn id="52" presetID="22" presetClass="entr" presetSubtype="1"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up)">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IN" dirty="0"/>
              <a:t>Quiz</a:t>
            </a:r>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514349" y="1304996"/>
            <a:ext cx="7659267" cy="3682401"/>
          </a:xfrm>
        </p:spPr>
        <p:txBody>
          <a:bodyPr/>
          <a:lstStyle/>
          <a:p>
            <a:r>
              <a:rPr lang="en-US" sz="1400" dirty="0">
                <a:solidFill>
                  <a:schemeClr val="bg2"/>
                </a:solidFill>
                <a:latin typeface="+mn-lt"/>
              </a:rPr>
              <a:t>When choosing a tool for data ingestion, what is a primary consideration to account for?</a:t>
            </a:r>
          </a:p>
          <a:p>
            <a:endParaRPr lang="en-US" sz="1400" b="1" dirty="0">
              <a:solidFill>
                <a:schemeClr val="bg2"/>
              </a:solidFill>
              <a:latin typeface="+mn-lt"/>
            </a:endParaRPr>
          </a:p>
          <a:p>
            <a:pPr marL="342900" indent="-342900">
              <a:buClr>
                <a:srgbClr val="44546A"/>
              </a:buClr>
              <a:buFont typeface="+mj-lt"/>
              <a:buAutoNum type="alphaUcPeriod"/>
            </a:pPr>
            <a:r>
              <a:rPr lang="en-US" sz="1400" dirty="0">
                <a:solidFill>
                  <a:schemeClr val="bg2"/>
                </a:solidFill>
                <a:latin typeface="+mn-lt"/>
              </a:rPr>
              <a:t>The popularity of the tool in the market.</a:t>
            </a:r>
          </a:p>
          <a:p>
            <a:pPr marL="342900" indent="-342900">
              <a:buClr>
                <a:srgbClr val="44546A"/>
              </a:buClr>
              <a:buFont typeface="+mj-lt"/>
              <a:buAutoNum type="alphaUcPeriod"/>
            </a:pPr>
            <a:r>
              <a:rPr lang="en-US" sz="1400" dirty="0">
                <a:solidFill>
                  <a:schemeClr val="bg2"/>
                </a:solidFill>
                <a:latin typeface="+mn-lt"/>
              </a:rPr>
              <a:t>The graphics and visuals the tool provides.</a:t>
            </a:r>
          </a:p>
          <a:p>
            <a:pPr marL="342900" indent="-342900">
              <a:buClr>
                <a:srgbClr val="44546A"/>
              </a:buClr>
              <a:buFont typeface="+mj-lt"/>
              <a:buAutoNum type="alphaUcPeriod"/>
            </a:pPr>
            <a:r>
              <a:rPr lang="en-US" sz="1400" dirty="0">
                <a:solidFill>
                  <a:schemeClr val="bg2"/>
                </a:solidFill>
                <a:latin typeface="+mn-lt"/>
              </a:rPr>
              <a:t>Compatibility with the source and destination data systems.</a:t>
            </a:r>
          </a:p>
          <a:p>
            <a:pPr marL="342900" indent="-342900">
              <a:buClr>
                <a:srgbClr val="44546A"/>
              </a:buClr>
              <a:buFont typeface="+mj-lt"/>
              <a:buAutoNum type="alphaUcPeriod"/>
            </a:pPr>
            <a:r>
              <a:rPr lang="en-US" sz="1400" dirty="0">
                <a:solidFill>
                  <a:schemeClr val="bg2"/>
                </a:solidFill>
                <a:latin typeface="+mn-lt"/>
              </a:rPr>
              <a:t>The age of the tool in terms of its release date.</a:t>
            </a:r>
          </a:p>
          <a:p>
            <a:pPr marL="342900" indent="-342900">
              <a:buFont typeface="+mj-lt"/>
              <a:buAutoNum type="alphaUcPeriod"/>
            </a:pPr>
            <a:endParaRPr lang="en-US" sz="1400" dirty="0">
              <a:solidFill>
                <a:schemeClr val="bg2"/>
              </a:solidFill>
              <a:latin typeface="+mn-lt"/>
            </a:endParaRPr>
          </a:p>
          <a:p>
            <a:r>
              <a:rPr lang="en-US" sz="1400" dirty="0">
                <a:solidFill>
                  <a:schemeClr val="bg2"/>
                </a:solidFill>
                <a:latin typeface="+mn-lt"/>
              </a:rPr>
              <a:t>Answer: C</a:t>
            </a:r>
          </a:p>
          <a:p>
            <a:endParaRPr lang="en-US" sz="1400" dirty="0">
              <a:solidFill>
                <a:schemeClr val="bg2"/>
              </a:solidFill>
              <a:latin typeface="+mn-lt"/>
            </a:endParaRPr>
          </a:p>
        </p:txBody>
      </p:sp>
      <p:sp>
        <p:nvSpPr>
          <p:cNvPr id="3" name="TextBox 2">
            <a:extLst>
              <a:ext uri="{FF2B5EF4-FFF2-40B4-BE49-F238E27FC236}">
                <a16:creationId xmlns:a16="http://schemas.microsoft.com/office/drawing/2014/main" id="{F3CA9FA0-B06C-57BF-E653-A1B19695B1E1}"/>
              </a:ext>
            </a:extLst>
          </p:cNvPr>
          <p:cNvSpPr txBox="1"/>
          <p:nvPr/>
        </p:nvSpPr>
        <p:spPr>
          <a:xfrm>
            <a:off x="432995" y="4033290"/>
            <a:ext cx="774062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2"/>
                </a:solidFill>
                <a:latin typeface="+mn-lt"/>
              </a:rPr>
              <a:t>Explanation</a:t>
            </a:r>
            <a:r>
              <a:rPr lang="en-US" sz="1400" dirty="0">
                <a:solidFill>
                  <a:schemeClr val="bg2"/>
                </a:solidFill>
                <a:latin typeface="+mn-lt"/>
              </a:rPr>
              <a:t>:</a:t>
            </a:r>
            <a:endParaRPr lang="en-IN" sz="1400" dirty="0">
              <a:solidFill>
                <a:schemeClr val="bg2"/>
              </a:solidFill>
              <a:latin typeface="+mn-lt"/>
            </a:endParaRPr>
          </a:p>
          <a:p>
            <a:r>
              <a:rPr lang="en-US" sz="1400" dirty="0">
                <a:solidFill>
                  <a:schemeClr val="bg2"/>
                </a:solidFill>
                <a:latin typeface="+mn-lt"/>
              </a:rPr>
              <a:t>One of the primary challenges in selecting a data ingestion tool is ensuring it is compatible with both the source (where the data is coming from) and the destination (where the data is going to) data systems.</a:t>
            </a:r>
          </a:p>
        </p:txBody>
      </p:sp>
      <p:pic>
        <p:nvPicPr>
          <p:cNvPr id="2" name="Google Shape;722;p27">
            <a:extLst>
              <a:ext uri="{FF2B5EF4-FFF2-40B4-BE49-F238E27FC236}">
                <a16:creationId xmlns:a16="http://schemas.microsoft.com/office/drawing/2014/main" id="{02065ADC-AC53-E7B1-0B0A-26E2DCD96B28}"/>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8634549" y="1160187"/>
            <a:ext cx="3124456" cy="3199092"/>
          </a:xfrm>
          <a:prstGeom prst="rect">
            <a:avLst/>
          </a:prstGeom>
          <a:noFill/>
          <a:ln>
            <a:noFill/>
          </a:ln>
        </p:spPr>
      </p:pic>
    </p:spTree>
    <p:extLst>
      <p:ext uri="{BB962C8B-B14F-4D97-AF65-F5344CB8AC3E}">
        <p14:creationId xmlns:p14="http://schemas.microsoft.com/office/powerpoint/2010/main" val="3171973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IN" dirty="0"/>
              <a:t>Quiz</a:t>
            </a:r>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514350" y="1304995"/>
            <a:ext cx="7948516" cy="4461323"/>
          </a:xfrm>
        </p:spPr>
        <p:txBody>
          <a:bodyPr/>
          <a:lstStyle/>
          <a:p>
            <a:r>
              <a:rPr lang="en-US" sz="1400" dirty="0">
                <a:solidFill>
                  <a:schemeClr val="bg2"/>
                </a:solidFill>
                <a:latin typeface="+mn-lt"/>
              </a:rPr>
              <a:t>Which of the following is a challenge associated with ingesting complex data formats into a data processing system?</a:t>
            </a:r>
          </a:p>
          <a:p>
            <a:endParaRPr lang="en-US" sz="1400" b="1" dirty="0">
              <a:solidFill>
                <a:schemeClr val="bg2"/>
              </a:solidFill>
              <a:latin typeface="+mn-lt"/>
            </a:endParaRPr>
          </a:p>
          <a:p>
            <a:pPr marL="342900" indent="-342900">
              <a:buClr>
                <a:srgbClr val="44546A"/>
              </a:buClr>
              <a:buFont typeface="+mj-lt"/>
              <a:buAutoNum type="alphaUcPeriod"/>
            </a:pPr>
            <a:r>
              <a:rPr lang="en-US" sz="1400" dirty="0">
                <a:solidFill>
                  <a:schemeClr val="bg2"/>
                </a:solidFill>
                <a:latin typeface="+mn-lt"/>
              </a:rPr>
              <a:t>The large size of individual data files.</a:t>
            </a:r>
          </a:p>
          <a:p>
            <a:pPr marL="342900" indent="-342900">
              <a:buClr>
                <a:srgbClr val="44546A"/>
              </a:buClr>
              <a:buFont typeface="+mj-lt"/>
              <a:buAutoNum type="alphaUcPeriod"/>
            </a:pPr>
            <a:r>
              <a:rPr lang="en-US" sz="1400" dirty="0">
                <a:solidFill>
                  <a:schemeClr val="bg2"/>
                </a:solidFill>
                <a:latin typeface="+mn-lt"/>
              </a:rPr>
              <a:t>Standardizing naming conventions across data sets.</a:t>
            </a:r>
          </a:p>
          <a:p>
            <a:pPr marL="342900" indent="-342900">
              <a:buClr>
                <a:srgbClr val="44546A"/>
              </a:buClr>
              <a:buFont typeface="+mj-lt"/>
              <a:buAutoNum type="alphaUcPeriod"/>
            </a:pPr>
            <a:r>
              <a:rPr lang="en-US" sz="1400" dirty="0">
                <a:solidFill>
                  <a:schemeClr val="bg2"/>
                </a:solidFill>
                <a:latin typeface="+mn-lt"/>
              </a:rPr>
              <a:t>Ensuring the semantic meaning of data is preserved during ingestion.</a:t>
            </a:r>
          </a:p>
          <a:p>
            <a:pPr marL="342900" indent="-342900">
              <a:buClr>
                <a:srgbClr val="44546A"/>
              </a:buClr>
              <a:buFont typeface="+mj-lt"/>
              <a:buAutoNum type="alphaUcPeriod"/>
            </a:pPr>
            <a:r>
              <a:rPr lang="en-US" sz="1400" dirty="0">
                <a:solidFill>
                  <a:schemeClr val="bg2"/>
                </a:solidFill>
                <a:latin typeface="+mn-lt"/>
              </a:rPr>
              <a:t>Frequency of data updates.</a:t>
            </a:r>
          </a:p>
          <a:p>
            <a:pPr marL="342900" indent="-342900">
              <a:buFont typeface="+mj-lt"/>
              <a:buAutoNum type="alphaUcPeriod"/>
            </a:pPr>
            <a:endParaRPr lang="en-US" sz="1400" dirty="0">
              <a:solidFill>
                <a:schemeClr val="bg2"/>
              </a:solidFill>
              <a:latin typeface="+mn-lt"/>
            </a:endParaRPr>
          </a:p>
          <a:p>
            <a:r>
              <a:rPr lang="en-US" sz="1400" b="1" dirty="0">
                <a:solidFill>
                  <a:schemeClr val="bg2"/>
                </a:solidFill>
                <a:latin typeface="+mn-lt"/>
              </a:rPr>
              <a:t>Answer:</a:t>
            </a:r>
            <a:r>
              <a:rPr lang="en-US" sz="1400" dirty="0">
                <a:solidFill>
                  <a:schemeClr val="bg2"/>
                </a:solidFill>
                <a:latin typeface="+mn-lt"/>
              </a:rPr>
              <a:t> C</a:t>
            </a:r>
          </a:p>
          <a:p>
            <a:endParaRPr lang="en-US" sz="1400" dirty="0">
              <a:solidFill>
                <a:schemeClr val="bg2"/>
              </a:solidFill>
              <a:latin typeface="+mn-lt"/>
            </a:endParaRPr>
          </a:p>
        </p:txBody>
      </p:sp>
      <p:sp>
        <p:nvSpPr>
          <p:cNvPr id="3" name="TextBox 2">
            <a:extLst>
              <a:ext uri="{FF2B5EF4-FFF2-40B4-BE49-F238E27FC236}">
                <a16:creationId xmlns:a16="http://schemas.microsoft.com/office/drawing/2014/main" id="{F3CA9FA0-B06C-57BF-E653-A1B19695B1E1}"/>
              </a:ext>
            </a:extLst>
          </p:cNvPr>
          <p:cNvSpPr txBox="1"/>
          <p:nvPr/>
        </p:nvSpPr>
        <p:spPr>
          <a:xfrm>
            <a:off x="432996" y="4033291"/>
            <a:ext cx="8201554"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2"/>
                </a:solidFill>
                <a:latin typeface="+mn-lt"/>
              </a:rPr>
              <a:t>Explanation</a:t>
            </a:r>
            <a:r>
              <a:rPr lang="en-US" sz="1400" dirty="0">
                <a:solidFill>
                  <a:schemeClr val="bg2"/>
                </a:solidFill>
                <a:latin typeface="+mn-lt"/>
              </a:rPr>
              <a:t>:</a:t>
            </a:r>
            <a:endParaRPr lang="en-IN" sz="1400" dirty="0">
              <a:solidFill>
                <a:schemeClr val="bg2"/>
              </a:solidFill>
              <a:latin typeface="+mn-lt"/>
            </a:endParaRPr>
          </a:p>
          <a:p>
            <a:r>
              <a:rPr lang="en-US" sz="1400" dirty="0">
                <a:solidFill>
                  <a:schemeClr val="bg2"/>
                </a:solidFill>
                <a:latin typeface="+mn-lt"/>
              </a:rPr>
              <a:t>While data formats can be intricate and varied, the primary challenge is ensuring the actual meaning (semantics) of the data is retained during the ingestion process. </a:t>
            </a:r>
          </a:p>
        </p:txBody>
      </p:sp>
      <p:pic>
        <p:nvPicPr>
          <p:cNvPr id="2" name="Google Shape;722;p27">
            <a:extLst>
              <a:ext uri="{FF2B5EF4-FFF2-40B4-BE49-F238E27FC236}">
                <a16:creationId xmlns:a16="http://schemas.microsoft.com/office/drawing/2014/main" id="{02065ADC-AC53-E7B1-0B0A-26E2DCD96B28}"/>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8715904" y="1304995"/>
            <a:ext cx="3233990" cy="3128459"/>
          </a:xfrm>
          <a:prstGeom prst="rect">
            <a:avLst/>
          </a:prstGeom>
          <a:noFill/>
          <a:ln>
            <a:noFill/>
          </a:ln>
        </p:spPr>
      </p:pic>
    </p:spTree>
    <p:extLst>
      <p:ext uri="{BB962C8B-B14F-4D97-AF65-F5344CB8AC3E}">
        <p14:creationId xmlns:p14="http://schemas.microsoft.com/office/powerpoint/2010/main" val="3564247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fade">
                                      <p:cBhvr>
                                        <p:cTn id="42" dur="500"/>
                                        <p:tgtEl>
                                          <p:spTgt spid="3">
                                            <p:txEl>
                                              <p:pRg st="0" end="0"/>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animEffect transition="in" filter="fade">
                                      <p:cBhvr>
                                        <p:cTn id="4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B43B86-E54B-D312-5453-932C088FBA7F}"/>
              </a:ext>
            </a:extLst>
          </p:cNvPr>
          <p:cNvSpPr>
            <a:spLocks noGrp="1"/>
          </p:cNvSpPr>
          <p:nvPr>
            <p:ph type="title"/>
          </p:nvPr>
        </p:nvSpPr>
        <p:spPr/>
        <p:txBody>
          <a:bodyPr/>
          <a:lstStyle/>
          <a:p>
            <a:r>
              <a:rPr lang="en-US" dirty="0"/>
              <a:t>In a nutshell, we learnt</a:t>
            </a:r>
          </a:p>
        </p:txBody>
      </p:sp>
      <p:sp>
        <p:nvSpPr>
          <p:cNvPr id="5" name="Text Placeholder 4">
            <a:extLst>
              <a:ext uri="{FF2B5EF4-FFF2-40B4-BE49-F238E27FC236}">
                <a16:creationId xmlns:a16="http://schemas.microsoft.com/office/drawing/2014/main" id="{43454018-D313-48B2-CE17-52DC444163A7}"/>
              </a:ext>
            </a:extLst>
          </p:cNvPr>
          <p:cNvSpPr>
            <a:spLocks noGrp="1"/>
          </p:cNvSpPr>
          <p:nvPr>
            <p:ph type="body" idx="2"/>
          </p:nvPr>
        </p:nvSpPr>
        <p:spPr/>
        <p:txBody>
          <a:bodyPr/>
          <a:lstStyle/>
          <a:p>
            <a:pPr marL="4572" indent="0">
              <a:buNone/>
            </a:pPr>
            <a:endParaRPr lang="en-US" sz="1400" dirty="0">
              <a:solidFill>
                <a:schemeClr val="bg2"/>
              </a:solidFill>
              <a:latin typeface="+mn-lt"/>
            </a:endParaRPr>
          </a:p>
          <a:p>
            <a:pPr>
              <a:buClr>
                <a:srgbClr val="44546A"/>
              </a:buClr>
            </a:pPr>
            <a:r>
              <a:rPr lang="en-US" sz="1400" dirty="0">
                <a:solidFill>
                  <a:schemeClr val="bg2"/>
                </a:solidFill>
                <a:latin typeface="+mn-lt"/>
              </a:rPr>
              <a:t>Challenges in Data Ingestion: Understanding the multifaceted issues that arise while ingesting data, ranging from data volume, format intricacies, to security and maintenance.</a:t>
            </a:r>
          </a:p>
          <a:p>
            <a:pPr>
              <a:buClr>
                <a:srgbClr val="44546A"/>
              </a:buClr>
            </a:pPr>
            <a:r>
              <a:rPr lang="en-US" sz="1400" dirty="0">
                <a:solidFill>
                  <a:schemeClr val="bg2"/>
                </a:solidFill>
                <a:latin typeface="+mn-lt"/>
              </a:rPr>
              <a:t>Highlighting the key criteria to consider when choosing data ingestion tools. It's not just about the tool's functionality, but also its scalability, cost, and support.</a:t>
            </a:r>
          </a:p>
          <a:p>
            <a:pPr>
              <a:buClr>
                <a:srgbClr val="44546A"/>
              </a:buClr>
            </a:pPr>
            <a:r>
              <a:rPr lang="en-US" sz="1400" dirty="0">
                <a:solidFill>
                  <a:schemeClr val="bg2"/>
                </a:solidFill>
                <a:latin typeface="+mn-lt"/>
              </a:rPr>
              <a:t>Introducing a variety of tools available in the market - from open-source solutions like Kafka and Spark, cloud offerings like AWS Kinesis, to commercial platforms such as Informatica.</a:t>
            </a:r>
          </a:p>
        </p:txBody>
      </p:sp>
    </p:spTree>
    <p:extLst>
      <p:ext uri="{BB962C8B-B14F-4D97-AF65-F5344CB8AC3E}">
        <p14:creationId xmlns:p14="http://schemas.microsoft.com/office/powerpoint/2010/main" val="750364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400" y="2774950"/>
            <a:ext cx="9601200" cy="762000"/>
          </a:xfrm>
        </p:spPr>
        <p:txBody>
          <a:bodyPr/>
          <a:lstStyle/>
          <a:p>
            <a:pPr>
              <a:lnSpc>
                <a:spcPct val="150000"/>
              </a:lnSpc>
            </a:pPr>
            <a:r>
              <a:rPr lang="en-US" dirty="0">
                <a:solidFill>
                  <a:schemeClr val="bg2"/>
                </a:solidFill>
                <a:latin typeface="+mn-lt"/>
              </a:rPr>
              <a:t>Key Points to remember</a:t>
            </a:r>
          </a:p>
          <a:p>
            <a:pPr>
              <a:lnSpc>
                <a:spcPct val="150000"/>
              </a:lnSpc>
            </a:pPr>
            <a:r>
              <a:rPr lang="en-US" dirty="0">
                <a:solidFill>
                  <a:schemeClr val="bg2"/>
                </a:solidFill>
                <a:latin typeface="+mn-lt"/>
              </a:rPr>
              <a:t>References</a:t>
            </a: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p:txBody>
          <a:bodyPr anchor="ctr"/>
          <a:lstStyle/>
          <a:p>
            <a:r>
              <a:rPr lang="en-IN" dirty="0"/>
              <a:t>Summary</a:t>
            </a:r>
          </a:p>
        </p:txBody>
      </p:sp>
    </p:spTree>
    <p:extLst>
      <p:ext uri="{BB962C8B-B14F-4D97-AF65-F5344CB8AC3E}">
        <p14:creationId xmlns:p14="http://schemas.microsoft.com/office/powerpoint/2010/main" val="2217263689"/>
      </p:ext>
    </p:extLst>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IN" dirty="0"/>
              <a:t>Key Points to remember</a:t>
            </a:r>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208634" y="1302460"/>
            <a:ext cx="8262005" cy="4253080"/>
          </a:xfrm>
        </p:spPr>
        <p:txBody>
          <a:bodyPr/>
          <a:lstStyle/>
          <a:p>
            <a:pPr algn="just"/>
            <a:endParaRPr lang="en-US" sz="1200" dirty="0">
              <a:solidFill>
                <a:schemeClr val="bg2"/>
              </a:solidFill>
              <a:latin typeface="+mn-lt"/>
            </a:endParaRPr>
          </a:p>
          <a:p>
            <a:pPr marL="171450" indent="-171450" algn="just">
              <a:buFont typeface="Arial" panose="020B0604020202020204" pitchFamily="34" charset="0"/>
              <a:buChar char="•"/>
            </a:pPr>
            <a:r>
              <a:rPr lang="en-US" sz="1200" dirty="0">
                <a:solidFill>
                  <a:schemeClr val="bg2"/>
                </a:solidFill>
                <a:latin typeface="+mn-lt"/>
              </a:rPr>
              <a:t>Big Data Framework: Comprises Storage (e.g., HDFS), Processing (e.g., Spark), Analysis (e.g., Hive), and Visualization (e.g., Tableau) components.</a:t>
            </a:r>
          </a:p>
          <a:p>
            <a:pPr marL="171450" indent="-171450" algn="just">
              <a:buFont typeface="Arial" panose="020B0604020202020204" pitchFamily="34" charset="0"/>
              <a:buChar char="•"/>
            </a:pPr>
            <a:r>
              <a:rPr lang="en-US" sz="1200" dirty="0">
                <a:solidFill>
                  <a:schemeClr val="bg2"/>
                </a:solidFill>
                <a:latin typeface="+mn-lt"/>
              </a:rPr>
              <a:t>Data Origin: Big data sources span from web &amp; social media to IoT and business systems.</a:t>
            </a:r>
          </a:p>
          <a:p>
            <a:pPr marL="171450" indent="-171450" algn="just">
              <a:buFont typeface="Arial" panose="020B0604020202020204" pitchFamily="34" charset="0"/>
              <a:buChar char="•"/>
            </a:pPr>
            <a:r>
              <a:rPr lang="en-US" sz="1200" dirty="0">
                <a:solidFill>
                  <a:schemeClr val="bg2"/>
                </a:solidFill>
                <a:latin typeface="+mn-lt"/>
              </a:rPr>
              <a:t>Data Ingestion: The essential process of acquiring, validating, and preparing data from diverse sources.</a:t>
            </a:r>
          </a:p>
          <a:p>
            <a:pPr marL="171450" indent="-171450" algn="just">
              <a:buFont typeface="Arial" panose="020B0604020202020204" pitchFamily="34" charset="0"/>
              <a:buChar char="•"/>
            </a:pPr>
            <a:r>
              <a:rPr lang="en-US" sz="1200" dirty="0">
                <a:solidFill>
                  <a:schemeClr val="bg2"/>
                </a:solidFill>
                <a:latin typeface="+mn-lt"/>
              </a:rPr>
              <a:t>Batch vs Stream: Batch processes accumulated data, while Stream deals with continuous, real-time data flows.</a:t>
            </a:r>
          </a:p>
          <a:p>
            <a:pPr marL="171450" indent="-171450" algn="just">
              <a:buFont typeface="Arial" panose="020B0604020202020204" pitchFamily="34" charset="0"/>
              <a:buChar char="•"/>
            </a:pPr>
            <a:r>
              <a:rPr lang="en-US" sz="1200" dirty="0">
                <a:solidFill>
                  <a:schemeClr val="bg2"/>
                </a:solidFill>
                <a:latin typeface="+mn-lt"/>
              </a:rPr>
              <a:t>Ingestion Pipeline Steps: Include data extraction, validation, transformation, loading, and metadata management.</a:t>
            </a:r>
          </a:p>
          <a:p>
            <a:pPr marL="171450" indent="-171450" algn="just">
              <a:buFont typeface="Arial" panose="020B0604020202020204" pitchFamily="34" charset="0"/>
              <a:buChar char="•"/>
            </a:pPr>
            <a:r>
              <a:rPr lang="en-US" sz="1200" dirty="0">
                <a:solidFill>
                  <a:schemeClr val="bg2"/>
                </a:solidFill>
                <a:latin typeface="+mn-lt"/>
              </a:rPr>
              <a:t>ETL vs ELT: ETL transforms before loading, often slower. ELT loads raw data first, providing flexibility and speed, especially for vast data.</a:t>
            </a:r>
          </a:p>
          <a:p>
            <a:pPr marL="171450" indent="-171450" algn="just">
              <a:buFont typeface="Arial" panose="020B0604020202020204" pitchFamily="34" charset="0"/>
              <a:buChar char="•"/>
            </a:pPr>
            <a:r>
              <a:rPr lang="en-US" sz="1200" dirty="0">
                <a:solidFill>
                  <a:schemeClr val="bg2"/>
                </a:solidFill>
                <a:latin typeface="+mn-lt"/>
              </a:rPr>
              <a:t>Pipeline Considerations: Key factors encompass data sources, transformation requirements, target systems, and latency.</a:t>
            </a:r>
          </a:p>
          <a:p>
            <a:pPr marL="171450" indent="-171450" algn="just">
              <a:buFont typeface="Arial" panose="020B0604020202020204" pitchFamily="34" charset="0"/>
              <a:buChar char="•"/>
            </a:pPr>
            <a:r>
              <a:rPr lang="en-US" sz="1200" dirty="0">
                <a:solidFill>
                  <a:schemeClr val="bg2"/>
                </a:solidFill>
                <a:latin typeface="+mn-lt"/>
              </a:rPr>
              <a:t>Applications: E.g., E-commerce companies like Flipkart utilize pipelines for insights and recommendations, while banks like HDFC focus on real-time data for fraud detection.</a:t>
            </a:r>
          </a:p>
          <a:p>
            <a:pPr marL="171450" indent="-171450" algn="just">
              <a:buFont typeface="Arial" panose="020B0604020202020204" pitchFamily="34" charset="0"/>
              <a:buChar char="•"/>
            </a:pPr>
            <a:r>
              <a:rPr lang="en-US" sz="1200" dirty="0">
                <a:solidFill>
                  <a:schemeClr val="bg2"/>
                </a:solidFill>
                <a:latin typeface="+mn-lt"/>
              </a:rPr>
              <a:t>Challenges: From handling the three V's (volume, variety, velocity) to addressing hardware constraints and ensuring data security.</a:t>
            </a:r>
          </a:p>
          <a:p>
            <a:pPr marL="171450" indent="-171450" algn="just">
              <a:buFont typeface="Arial" panose="020B0604020202020204" pitchFamily="34" charset="0"/>
              <a:buChar char="•"/>
            </a:pPr>
            <a:r>
              <a:rPr lang="en-US" sz="1200" dirty="0">
                <a:solidFill>
                  <a:schemeClr val="bg2"/>
                </a:solidFill>
                <a:latin typeface="+mn-lt"/>
              </a:rPr>
              <a:t>Tool Selection: Considerations include supported data formats, batch/stream capabilities, scalability, and cost.</a:t>
            </a:r>
          </a:p>
          <a:p>
            <a:pPr marL="171450" indent="-171450" algn="just">
              <a:buFont typeface="Arial" panose="020B0604020202020204" pitchFamily="34" charset="0"/>
              <a:buChar char="•"/>
            </a:pPr>
            <a:r>
              <a:rPr lang="en-US" sz="1200" dirty="0">
                <a:solidFill>
                  <a:schemeClr val="bg2"/>
                </a:solidFill>
                <a:latin typeface="+mn-lt"/>
              </a:rPr>
              <a:t>Popular Tools: Open-source tools like Kafka, cloud solutions like AWS Kinesis, and commercial platforms such as Informatica offer diverse options.</a:t>
            </a:r>
          </a:p>
        </p:txBody>
      </p:sp>
      <p:pic>
        <p:nvPicPr>
          <p:cNvPr id="3" name="Picture 2" descr="A yellow key with a black background&#10;&#10;Description automatically generated">
            <a:extLst>
              <a:ext uri="{FF2B5EF4-FFF2-40B4-BE49-F238E27FC236}">
                <a16:creationId xmlns:a16="http://schemas.microsoft.com/office/drawing/2014/main" id="{50E91678-1B62-8B5F-107B-F8A528DBCD49}"/>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725928" y="2022158"/>
            <a:ext cx="2790237" cy="2813684"/>
          </a:xfrm>
          <a:prstGeom prst="rect">
            <a:avLst/>
          </a:prstGeom>
        </p:spPr>
      </p:pic>
    </p:spTree>
    <p:extLst>
      <p:ext uri="{BB962C8B-B14F-4D97-AF65-F5344CB8AC3E}">
        <p14:creationId xmlns:p14="http://schemas.microsoft.com/office/powerpoint/2010/main" val="467998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Effect transition="in" filter="fade">
                                      <p:cBhvr>
                                        <p:cTn id="39" dur="500"/>
                                        <p:tgtEl>
                                          <p:spTgt spid="5">
                                            <p:txEl>
                                              <p:pRg st="9" end="9"/>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fade">
                                      <p:cBhvr>
                                        <p:cTn id="43" dur="500"/>
                                        <p:tgtEl>
                                          <p:spTgt spid="5">
                                            <p:txEl>
                                              <p:pRg st="10" end="1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fade">
                                      <p:cBhvr>
                                        <p:cTn id="47"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DF101-6DDC-7252-99A0-571C878A22A0}"/>
              </a:ext>
            </a:extLst>
          </p:cNvPr>
          <p:cNvSpPr>
            <a:spLocks noGrp="1"/>
          </p:cNvSpPr>
          <p:nvPr>
            <p:ph type="title"/>
          </p:nvPr>
        </p:nvSpPr>
        <p:spPr/>
        <p:txBody>
          <a:bodyPr/>
          <a:lstStyle/>
          <a:p>
            <a:r>
              <a:rPr lang="en-IN" dirty="0"/>
              <a:t>References</a:t>
            </a:r>
          </a:p>
        </p:txBody>
      </p:sp>
      <p:sp>
        <p:nvSpPr>
          <p:cNvPr id="3" name="Text Placeholder 2">
            <a:extLst>
              <a:ext uri="{FF2B5EF4-FFF2-40B4-BE49-F238E27FC236}">
                <a16:creationId xmlns:a16="http://schemas.microsoft.com/office/drawing/2014/main" id="{904235D6-C3DA-265A-C8C1-C625F27D6EE9}"/>
              </a:ext>
            </a:extLst>
          </p:cNvPr>
          <p:cNvSpPr>
            <a:spLocks noGrp="1"/>
          </p:cNvSpPr>
          <p:nvPr>
            <p:ph type="body" idx="2"/>
          </p:nvPr>
        </p:nvSpPr>
        <p:spPr>
          <a:xfrm>
            <a:off x="572233" y="1245499"/>
            <a:ext cx="11047534" cy="4840828"/>
          </a:xfrm>
        </p:spPr>
        <p:txBody>
          <a:bodyPr/>
          <a:lstStyle/>
          <a:p>
            <a:r>
              <a:rPr lang="en-IN" sz="1400" dirty="0">
                <a:solidFill>
                  <a:schemeClr val="bg2"/>
                </a:solidFill>
                <a:latin typeface="+mn-lt"/>
              </a:rPr>
              <a:t>Books</a:t>
            </a:r>
          </a:p>
          <a:p>
            <a:pPr marL="285750" indent="-285750">
              <a:buFont typeface="Arial" panose="020B0604020202020204" pitchFamily="34" charset="0"/>
              <a:buChar char="•"/>
            </a:pPr>
            <a:r>
              <a:rPr lang="en-US" sz="1400" dirty="0">
                <a:solidFill>
                  <a:schemeClr val="bg2"/>
                </a:solidFill>
                <a:latin typeface="+mn-lt"/>
              </a:rPr>
              <a:t>Agile Data Warehouse Design: Collaborative Dimensional Modeling, from Whiteboard to Star Schema by Lawrence </a:t>
            </a:r>
            <a:r>
              <a:rPr lang="en-US" sz="1400" dirty="0" err="1">
                <a:solidFill>
                  <a:schemeClr val="bg2"/>
                </a:solidFill>
                <a:latin typeface="+mn-lt"/>
              </a:rPr>
              <a:t>CorrBig</a:t>
            </a:r>
            <a:r>
              <a:rPr lang="en-US" sz="1400" dirty="0">
                <a:solidFill>
                  <a:schemeClr val="bg2"/>
                </a:solidFill>
                <a:latin typeface="+mn-lt"/>
              </a:rPr>
              <a:t> Data: Using SMART Big Data, Analytics and Metrics To Make Better Decisions and Improve Performance 1st Edition by Bernard Marr </a:t>
            </a:r>
          </a:p>
          <a:p>
            <a:pPr marL="285750" indent="-285750">
              <a:buFont typeface="Arial" panose="020B0604020202020204" pitchFamily="34" charset="0"/>
              <a:buChar char="•"/>
            </a:pPr>
            <a:r>
              <a:rPr lang="en-US" sz="1400" dirty="0">
                <a:solidFill>
                  <a:schemeClr val="bg2"/>
                </a:solidFill>
                <a:latin typeface="+mn-lt"/>
              </a:rPr>
              <a:t>Big Data: Principles and best practices of scalable real-time data systems by Nathan Marz</a:t>
            </a:r>
          </a:p>
          <a:p>
            <a:pPr marL="285750" indent="-285750">
              <a:buFont typeface="Arial" panose="020B0604020202020204" pitchFamily="34" charset="0"/>
              <a:buChar char="•"/>
            </a:pPr>
            <a:r>
              <a:rPr lang="en-US" sz="1400" dirty="0">
                <a:solidFill>
                  <a:schemeClr val="bg2"/>
                </a:solidFill>
                <a:latin typeface="+mn-lt"/>
              </a:rPr>
              <a:t>Kafka – The Definitive Guide: Real-time data and stream processing at scale Paperback – by Neha Narkhede (Author), Gwen Shapira (Author), Todd Palino (Author)</a:t>
            </a:r>
          </a:p>
          <a:p>
            <a:pPr marL="285750" indent="-285750">
              <a:buFont typeface="Arial" panose="020B0604020202020204" pitchFamily="34" charset="0"/>
              <a:buChar char="•"/>
            </a:pPr>
            <a:endParaRPr lang="en-US" sz="1400" dirty="0">
              <a:solidFill>
                <a:schemeClr val="bg2"/>
              </a:solidFill>
              <a:latin typeface="+mn-lt"/>
            </a:endParaRPr>
          </a:p>
          <a:p>
            <a:endParaRPr lang="en-US" sz="1400" dirty="0">
              <a:solidFill>
                <a:schemeClr val="bg2"/>
              </a:solidFill>
              <a:latin typeface="+mn-lt"/>
            </a:endParaRPr>
          </a:p>
          <a:p>
            <a:r>
              <a:rPr lang="en-US" sz="1400" dirty="0">
                <a:solidFill>
                  <a:schemeClr val="bg2"/>
                </a:solidFill>
                <a:latin typeface="+mn-lt"/>
              </a:rPr>
              <a:t>Links</a:t>
            </a:r>
          </a:p>
          <a:p>
            <a:pPr marL="285750" indent="-285750">
              <a:buFont typeface="Arial" panose="020B0604020202020204" pitchFamily="34" charset="0"/>
              <a:buChar char="•"/>
            </a:pPr>
            <a:r>
              <a:rPr lang="en-US" sz="1400" dirty="0">
                <a:solidFill>
                  <a:schemeClr val="bg2"/>
                </a:solidFill>
                <a:latin typeface="+mn-lt"/>
                <a:hlinkClick r:id="rId2"/>
              </a:rPr>
              <a:t>https://learn.microsoft.com/en-us/azure/architecture/guide/architecture-styles/big-data</a:t>
            </a:r>
            <a:endParaRPr lang="en-US" sz="1400" dirty="0">
              <a:solidFill>
                <a:schemeClr val="bg2"/>
              </a:solidFill>
              <a:latin typeface="+mn-lt"/>
            </a:endParaRPr>
          </a:p>
          <a:p>
            <a:pPr marL="285750" indent="-285750">
              <a:buFont typeface="Arial" panose="020B0604020202020204" pitchFamily="34" charset="0"/>
              <a:buChar char="•"/>
            </a:pPr>
            <a:r>
              <a:rPr lang="en-US" sz="1400" dirty="0">
                <a:solidFill>
                  <a:schemeClr val="bg2"/>
                </a:solidFill>
                <a:latin typeface="+mn-lt"/>
                <a:hlinkClick r:id="rId3"/>
              </a:rPr>
              <a:t>https://streamsets.com/learn/data-ingestion/</a:t>
            </a:r>
            <a:endParaRPr lang="en-US" sz="1400" dirty="0">
              <a:solidFill>
                <a:schemeClr val="bg2"/>
              </a:solidFill>
              <a:latin typeface="+mn-lt"/>
            </a:endParaRPr>
          </a:p>
          <a:p>
            <a:pPr marL="285750" indent="-285750">
              <a:buFont typeface="Arial" panose="020B0604020202020204" pitchFamily="34" charset="0"/>
              <a:buChar char="•"/>
            </a:pPr>
            <a:r>
              <a:rPr lang="en-US" sz="1400" dirty="0">
                <a:solidFill>
                  <a:schemeClr val="bg2"/>
                </a:solidFill>
                <a:latin typeface="+mn-lt"/>
                <a:hlinkClick r:id="rId4"/>
              </a:rPr>
              <a:t>https://www.ibm.com/blog/elt-vs-etl-whats-the-difference/</a:t>
            </a:r>
            <a:endParaRPr lang="en-US" sz="1400" dirty="0">
              <a:solidFill>
                <a:schemeClr val="bg2"/>
              </a:solidFill>
              <a:latin typeface="+mn-lt"/>
            </a:endParaRPr>
          </a:p>
          <a:p>
            <a:pPr marL="285750" indent="-285750">
              <a:buFont typeface="Arial" panose="020B0604020202020204" pitchFamily="34" charset="0"/>
              <a:buChar char="•"/>
            </a:pPr>
            <a:r>
              <a:rPr lang="en-US" sz="1400" dirty="0">
                <a:solidFill>
                  <a:schemeClr val="bg2"/>
                </a:solidFill>
                <a:latin typeface="+mn-lt"/>
                <a:hlinkClick r:id="rId5"/>
              </a:rPr>
              <a:t>https://www.fivetran.com/learn/data-ingestion</a:t>
            </a:r>
            <a:endParaRPr lang="en-US" sz="1400" dirty="0">
              <a:solidFill>
                <a:schemeClr val="bg2"/>
              </a:solidFill>
              <a:latin typeface="+mn-lt"/>
            </a:endParaRPr>
          </a:p>
          <a:p>
            <a:pPr marL="285750" indent="-285750">
              <a:buFont typeface="Arial" panose="020B0604020202020204" pitchFamily="34" charset="0"/>
              <a:buChar char="•"/>
            </a:pPr>
            <a:endParaRPr lang="en-US" sz="1400" dirty="0">
              <a:solidFill>
                <a:schemeClr val="bg2"/>
              </a:solidFill>
              <a:latin typeface="+mn-lt"/>
            </a:endParaRPr>
          </a:p>
          <a:p>
            <a:pPr marL="285750" indent="-285750">
              <a:buFont typeface="Arial" panose="020B0604020202020204" pitchFamily="34" charset="0"/>
              <a:buChar char="•"/>
            </a:pPr>
            <a:endParaRPr lang="en-US" sz="1400" dirty="0">
              <a:solidFill>
                <a:schemeClr val="bg2"/>
              </a:solidFill>
              <a:latin typeface="+mn-lt"/>
            </a:endParaRPr>
          </a:p>
          <a:p>
            <a:pPr marL="285750" indent="-285750">
              <a:buFont typeface="Arial" panose="020B0604020202020204" pitchFamily="34" charset="0"/>
              <a:buChar char="•"/>
            </a:pPr>
            <a:endParaRPr lang="en-US" sz="1400" dirty="0">
              <a:solidFill>
                <a:schemeClr val="bg2"/>
              </a:solidFill>
              <a:latin typeface="+mn-lt"/>
            </a:endParaRPr>
          </a:p>
          <a:p>
            <a:pPr marL="285750" indent="-285750">
              <a:buFont typeface="Arial" panose="020B0604020202020204" pitchFamily="34" charset="0"/>
              <a:buChar char="•"/>
            </a:pPr>
            <a:endParaRPr lang="en-US" sz="1400" dirty="0">
              <a:solidFill>
                <a:schemeClr val="bg2"/>
              </a:solidFill>
              <a:latin typeface="+mn-lt"/>
            </a:endParaRPr>
          </a:p>
          <a:p>
            <a:endParaRPr lang="en-US" sz="1400" dirty="0">
              <a:solidFill>
                <a:schemeClr val="bg2"/>
              </a:solidFill>
              <a:latin typeface="+mn-lt"/>
            </a:endParaRPr>
          </a:p>
          <a:p>
            <a:pPr marL="285750" indent="-285750">
              <a:buFont typeface="Arial" panose="020B0604020202020204" pitchFamily="34" charset="0"/>
              <a:buChar char="•"/>
            </a:pPr>
            <a:endParaRPr lang="en-US" sz="1400" dirty="0">
              <a:solidFill>
                <a:schemeClr val="bg2"/>
              </a:solidFill>
              <a:latin typeface="+mn-lt"/>
            </a:endParaRPr>
          </a:p>
        </p:txBody>
      </p:sp>
    </p:spTree>
    <p:extLst>
      <p:ext uri="{BB962C8B-B14F-4D97-AF65-F5344CB8AC3E}">
        <p14:creationId xmlns:p14="http://schemas.microsoft.com/office/powerpoint/2010/main" val="4171194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895D7D-79B7-ABE5-9A3F-130BE0982BF9}"/>
              </a:ext>
            </a:extLst>
          </p:cNvPr>
          <p:cNvSpPr>
            <a:spLocks noGrp="1"/>
          </p:cNvSpPr>
          <p:nvPr>
            <p:ph type="title"/>
          </p:nvPr>
        </p:nvSpPr>
        <p:spPr/>
        <p:txBody>
          <a:bodyPr/>
          <a:lstStyle/>
          <a:p>
            <a:r>
              <a:rPr lang="en-IN" dirty="0">
                <a:latin typeface="+mj-lt"/>
              </a:rPr>
              <a:t>Thank You</a:t>
            </a:r>
          </a:p>
        </p:txBody>
      </p:sp>
    </p:spTree>
    <p:extLst>
      <p:ext uri="{BB962C8B-B14F-4D97-AF65-F5344CB8AC3E}">
        <p14:creationId xmlns:p14="http://schemas.microsoft.com/office/powerpoint/2010/main" val="207005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400" y="2774950"/>
            <a:ext cx="9601200" cy="1181588"/>
          </a:xfrm>
        </p:spPr>
        <p:txBody>
          <a:bodyPr/>
          <a:lstStyle/>
          <a:p>
            <a:pPr marL="0" indent="0">
              <a:lnSpc>
                <a:spcPct val="150000"/>
              </a:lnSpc>
              <a:buNone/>
            </a:pPr>
            <a:r>
              <a:rPr lang="en-US" dirty="0">
                <a:solidFill>
                  <a:srgbClr val="44546A"/>
                </a:solidFill>
              </a:rPr>
              <a:t>• Big Data Architecture Overview</a:t>
            </a:r>
          </a:p>
          <a:p>
            <a:pPr marL="0" indent="0">
              <a:lnSpc>
                <a:spcPct val="150000"/>
              </a:lnSpc>
              <a:buNone/>
            </a:pPr>
            <a:r>
              <a:rPr lang="en-US" dirty="0">
                <a:solidFill>
                  <a:srgbClr val="44546A"/>
                </a:solidFill>
              </a:rPr>
              <a:t>• Sources of Big Data</a:t>
            </a: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p:txBody>
          <a:bodyPr anchor="ctr"/>
          <a:lstStyle/>
          <a:p>
            <a:r>
              <a:rPr lang="en-IN" dirty="0"/>
              <a:t>Big Data Architecture</a:t>
            </a:r>
          </a:p>
        </p:txBody>
      </p:sp>
    </p:spTree>
    <p:extLst>
      <p:ext uri="{BB962C8B-B14F-4D97-AF65-F5344CB8AC3E}">
        <p14:creationId xmlns:p14="http://schemas.microsoft.com/office/powerpoint/2010/main" val="13812800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AD30-995F-9CC9-C1E6-45AB78B09765}"/>
              </a:ext>
            </a:extLst>
          </p:cNvPr>
          <p:cNvSpPr>
            <a:spLocks noGrp="1"/>
          </p:cNvSpPr>
          <p:nvPr>
            <p:ph type="title"/>
          </p:nvPr>
        </p:nvSpPr>
        <p:spPr>
          <a:xfrm>
            <a:off x="572233" y="2719287"/>
            <a:ext cx="11047534" cy="2030671"/>
          </a:xfrm>
        </p:spPr>
        <p:txBody>
          <a:bodyPr anchor="b">
            <a:noAutofit/>
          </a:bodyPr>
          <a:lstStyle/>
          <a:p>
            <a:pPr algn="ctr"/>
            <a:r>
              <a:rPr lang="en-US" sz="2800" b="0" dirty="0">
                <a:solidFill>
                  <a:schemeClr val="bg1"/>
                </a:solidFill>
                <a:latin typeface="+mj-lt"/>
              </a:rPr>
              <a:t>Big Data Architecture involves organizing and integrating components, technologies, and processes for efficient collection, storage, processing, and analysis of large datasets. It ensures smooth data flow, scalability, and optimal performance, enabling organizations to leverage their data effectively.</a:t>
            </a:r>
            <a:endParaRPr lang="en-IN" sz="2800" b="0" dirty="0">
              <a:solidFill>
                <a:schemeClr val="bg1"/>
              </a:solidFill>
              <a:latin typeface="+mj-lt"/>
            </a:endParaRPr>
          </a:p>
        </p:txBody>
      </p:sp>
      <p:sp>
        <p:nvSpPr>
          <p:cNvPr id="3" name="Text Placeholder 2">
            <a:extLst>
              <a:ext uri="{FF2B5EF4-FFF2-40B4-BE49-F238E27FC236}">
                <a16:creationId xmlns:a16="http://schemas.microsoft.com/office/drawing/2014/main" id="{1E68264E-FED4-7399-5EBB-F056FBB9BA07}"/>
              </a:ext>
            </a:extLst>
          </p:cNvPr>
          <p:cNvSpPr>
            <a:spLocks noGrp="1"/>
          </p:cNvSpPr>
          <p:nvPr>
            <p:ph sz="quarter" idx="13"/>
          </p:nvPr>
        </p:nvSpPr>
        <p:spPr/>
        <p:txBody>
          <a:bodyPr>
            <a:normAutofit/>
          </a:bodyPr>
          <a:lstStyle/>
          <a:p>
            <a:pPr>
              <a:spcAft>
                <a:spcPts val="600"/>
              </a:spcAft>
            </a:pPr>
            <a:r>
              <a:rPr lang="en-US" sz="6000" b="0" i="0" dirty="0">
                <a:effectLst/>
              </a:rPr>
              <a:t>What </a:t>
            </a:r>
            <a:r>
              <a:rPr lang="en-US" sz="6000" b="0" i="0" dirty="0">
                <a:effectLst/>
                <a:latin typeface="+mn-lt"/>
              </a:rPr>
              <a:t>is</a:t>
            </a:r>
            <a:r>
              <a:rPr lang="en-US" sz="6000" b="0" i="0" dirty="0">
                <a:effectLst/>
              </a:rPr>
              <a:t> Big-Data Architecture? </a:t>
            </a:r>
            <a:endParaRPr lang="en-IN" sz="6000" dirty="0"/>
          </a:p>
        </p:txBody>
      </p:sp>
    </p:spTree>
    <p:extLst>
      <p:ext uri="{BB962C8B-B14F-4D97-AF65-F5344CB8AC3E}">
        <p14:creationId xmlns:p14="http://schemas.microsoft.com/office/powerpoint/2010/main" val="1375947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Xebia Theme">
  <a:themeElements>
    <a:clrScheme name="Custom 1">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Xebia Theme" id="{42ED1EB9-8C19-46CE-A00E-ED6F5B7D5AEB}" vid="{2BEE3F14-8AD7-4B68-963B-2C9F9FCCC8E9}"/>
    </a:ext>
  </a:ext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Xebia Theme">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Xebia Theme" id="{42ED1EB9-8C19-46CE-A00E-ED6F5B7D5AEB}" vid="{2BEE3F14-8AD7-4B68-963B-2C9F9FCCC8E9}"/>
    </a:ext>
  </a:extLst>
</a:theme>
</file>

<file path=ppt/theme/theme4.xml><?xml version="1.0" encoding="utf-8"?>
<a:theme xmlns:a="http://schemas.openxmlformats.org/drawingml/2006/main" name="2_Xebia Theme">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Xebia Theme" id="{42ED1EB9-8C19-46CE-A00E-ED6F5B7D5AEB}" vid="{2BEE3F14-8AD7-4B68-963B-2C9F9FCCC8E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 Id="rId2" Type="http://schemas.microsoft.com/office/2011/relationships/webextension" Target="webextension2.xml"/><Relationship Id="rId3" Type="http://schemas.microsoft.com/office/2011/relationships/webextension" Target="webextension3.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700" row="3">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 dockstate="right" visibility="0" width="700" row="6">
    <wetp:webextensionref xmlns:r="http://schemas.openxmlformats.org/officeDocument/2006/relationships" r:id="rId3"/>
  </wetp:taskpane>
  <wetp:taskpane dockstate="right" visibility="0" width="350" row="0">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EC0EF711-0C2F-442E-83A8-24A98A746266}">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AA705B3C-4BB9-41A7-AE1C-C5916032A218}">
  <we:reference id="wa104380907" version="3.1.0.0" store="en-US" storeType="OMEX"/>
  <we:alternateReferences>
    <we:reference id="WA104380907" version="3.1.0.0" store="WA104380907"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4F6A6548-E022-47D2-B473-4257314856FE}">
  <we:reference id="wa200005107" version="1.1.0.0" store="en-US" storeType="OMEX"/>
  <we:alternateReferences>
    <we:reference id="WA200005107" version="1.1.0.0" store="WA200005107"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8D134913-03F3-4B59-9E77-DD61D0A1564A}">
  <we:reference id="wa104381411" version="2.4.5.0" store="en-US" storeType="OMEX"/>
  <we:alternateReferences>
    <we:reference id="WA104381411" version="2.4.5.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4f8df91-1dfa-493d-afe5-ac19ae93f1c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C743957A8A6429CADDB5035787BCF" ma:contentTypeVersion="10" ma:contentTypeDescription="Create a new document." ma:contentTypeScope="" ma:versionID="470804ad035d57ce8a40a287d5bb9e11">
  <xsd:schema xmlns:xsd="http://www.w3.org/2001/XMLSchema" xmlns:xs="http://www.w3.org/2001/XMLSchema" xmlns:p="http://schemas.microsoft.com/office/2006/metadata/properties" xmlns:ns2="64f8df91-1dfa-493d-afe5-ac19ae93f1c1" xmlns:ns3="9d62d046-2d5a-43ae-b52a-a4491c3b3061" targetNamespace="http://schemas.microsoft.com/office/2006/metadata/properties" ma:root="true" ma:fieldsID="c7f6d5ea14368b69ad491c585bd07561" ns2:_="" ns3:_="">
    <xsd:import namespace="64f8df91-1dfa-493d-afe5-ac19ae93f1c1"/>
    <xsd:import namespace="9d62d046-2d5a-43ae-b52a-a4491c3b3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f8df91-1dfa-493d-afe5-ac19ae93f1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6b3c3237-c750-413d-8b50-18af3b9e905b"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62d046-2d5a-43ae-b52a-a4491c3b306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330645-8AB5-4381-9843-7337ADD03638}">
  <ds:schemaRefs>
    <ds:schemaRef ds:uri="http://schemas.microsoft.com/office/2006/documentManagement/types"/>
    <ds:schemaRef ds:uri="64f8df91-1dfa-493d-afe5-ac19ae93f1c1"/>
    <ds:schemaRef ds:uri="http://schemas.microsoft.com/office/2006/metadata/properties"/>
    <ds:schemaRef ds:uri="http://purl.org/dc/terms/"/>
    <ds:schemaRef ds:uri="http://purl.org/dc/dcmitype/"/>
    <ds:schemaRef ds:uri="http://purl.org/dc/elements/1.1/"/>
    <ds:schemaRef ds:uri="http://schemas.microsoft.com/office/infopath/2007/PartnerControls"/>
    <ds:schemaRef ds:uri="http://schemas.openxmlformats.org/package/2006/metadata/core-properties"/>
    <ds:schemaRef ds:uri="9d62d046-2d5a-43ae-b52a-a4491c3b3061"/>
    <ds:schemaRef ds:uri="http://www.w3.org/XML/1998/namespace"/>
  </ds:schemaRefs>
</ds:datastoreItem>
</file>

<file path=customXml/itemProps2.xml><?xml version="1.0" encoding="utf-8"?>
<ds:datastoreItem xmlns:ds="http://schemas.openxmlformats.org/officeDocument/2006/customXml" ds:itemID="{9B2779BD-EB6F-46F3-B2E8-0D4F240EA0F9}">
  <ds:schemaRefs>
    <ds:schemaRef ds:uri="http://schemas.microsoft.com/sharepoint/v3/contenttype/forms"/>
  </ds:schemaRefs>
</ds:datastoreItem>
</file>

<file path=customXml/itemProps3.xml><?xml version="1.0" encoding="utf-8"?>
<ds:datastoreItem xmlns:ds="http://schemas.openxmlformats.org/officeDocument/2006/customXml" ds:itemID="{1F5EBECE-FDB3-426A-93A8-C4D3CEF405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f8df91-1dfa-493d-afe5-ac19ae93f1c1"/>
    <ds:schemaRef ds:uri="9d62d046-2d5a-43ae-b52a-a4491c3b30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Xebia Theme</Template>
  <TotalTime>3440</TotalTime>
  <Words>6707</Words>
  <Application>Microsoft Office PowerPoint</Application>
  <PresentationFormat>Widescreen</PresentationFormat>
  <Paragraphs>700</Paragraphs>
  <Slides>79</Slides>
  <Notes>22</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79</vt:i4>
      </vt:variant>
    </vt:vector>
  </HeadingPairs>
  <TitlesOfParts>
    <vt:vector size="94" baseType="lpstr">
      <vt:lpstr>Abadi</vt:lpstr>
      <vt:lpstr>Arial</vt:lpstr>
      <vt:lpstr>Calibri</vt:lpstr>
      <vt:lpstr>Congenial Black</vt:lpstr>
      <vt:lpstr>Noto Sans Symbols</vt:lpstr>
      <vt:lpstr>ProximaNova-Bold</vt:lpstr>
      <vt:lpstr>Söhne</vt:lpstr>
      <vt:lpstr>Source Sans Pro</vt:lpstr>
      <vt:lpstr>Symbol</vt:lpstr>
      <vt:lpstr>Wingdings</vt:lpstr>
      <vt:lpstr>Wingdings 3</vt:lpstr>
      <vt:lpstr>Xebia Theme</vt:lpstr>
      <vt:lpstr>Custom Design</vt:lpstr>
      <vt:lpstr>1_Xebia Theme</vt:lpstr>
      <vt:lpstr>2_Xebia Theme</vt:lpstr>
      <vt:lpstr>PowerPoint Presentation</vt:lpstr>
      <vt:lpstr>Case Study: Data Corp </vt:lpstr>
      <vt:lpstr>Case Study: Data Corp </vt:lpstr>
      <vt:lpstr>Case Study: Data Corp</vt:lpstr>
      <vt:lpstr>Case Study: Data Corp</vt:lpstr>
      <vt:lpstr> This underscores the significance of Big Data Injection for organizations across segments.</vt:lpstr>
      <vt:lpstr>Module Coverage</vt:lpstr>
      <vt:lpstr>PowerPoint Presentation</vt:lpstr>
      <vt:lpstr>Big Data Architecture involves organizing and integrating components, technologies, and processes for efficient collection, storage, processing, and analysis of large datasets. It ensures smooth data flow, scalability, and optimal performance, enabling organizations to leverage their data effectively.</vt:lpstr>
      <vt:lpstr>Big Data Architecture </vt:lpstr>
      <vt:lpstr>Big Data Architecture </vt:lpstr>
      <vt:lpstr>Components of Big Data Architecture</vt:lpstr>
      <vt:lpstr>Components of Big Data Architecture</vt:lpstr>
      <vt:lpstr>Components of Big Data Architecture</vt:lpstr>
      <vt:lpstr>Components of Big Data Architecture</vt:lpstr>
      <vt:lpstr>Big Data Architecture</vt:lpstr>
      <vt:lpstr>Sources of Big Data Generation</vt:lpstr>
      <vt:lpstr>Sources of Big Data Generation</vt:lpstr>
      <vt:lpstr>Sources of Big Data Generation</vt:lpstr>
      <vt:lpstr>Sources of Big Data Generation</vt:lpstr>
      <vt:lpstr>Sources of Big Data Generation</vt:lpstr>
      <vt:lpstr>Sources of Big Data Generation</vt:lpstr>
      <vt:lpstr>QUIZ </vt:lpstr>
      <vt:lpstr>QUIZ </vt:lpstr>
      <vt:lpstr>In a nutshell, we learnt</vt:lpstr>
      <vt:lpstr>PowerPoint Presentation</vt:lpstr>
      <vt:lpstr>Big Data ingestion refers to the process of collecting, transferring, and loading large volumes of data from various sources into a storage or processing system, often for analysis and decision-making purposes. It involves handling data from diverse formats and sources, ensuring its accuracy, and preparing it for further processing.</vt:lpstr>
      <vt:lpstr>Data Ingestion</vt:lpstr>
      <vt:lpstr>Key Functions of Data Ingestion</vt:lpstr>
      <vt:lpstr>Data Ingestion Process Steps</vt:lpstr>
      <vt:lpstr>Data Ingestion Process Steps</vt:lpstr>
      <vt:lpstr>Challenges in Data Ingestion</vt:lpstr>
      <vt:lpstr>Batch vs Stream Data Ingestion</vt:lpstr>
      <vt:lpstr>Batch vs Stream Data Ingestion</vt:lpstr>
      <vt:lpstr>Batch vs Stream Data Ingestion</vt:lpstr>
      <vt:lpstr>QUIZ </vt:lpstr>
      <vt:lpstr>QUIZ </vt:lpstr>
      <vt:lpstr>In a nutshell, we learnt</vt:lpstr>
      <vt:lpstr>PowerPoint Presentation</vt:lpstr>
      <vt:lpstr>Data ingestion pipeline is a series of steps and tools used to collect, validate, transform, and load data from various sources into a database, data warehouse, or data lake. This process ensures the data is clean, consistent, and readily available for analysis or other applications.</vt:lpstr>
      <vt:lpstr>Data Ingestion Pipeline</vt:lpstr>
      <vt:lpstr>Data Ingestion Pipeline</vt:lpstr>
      <vt:lpstr>Data Ingestion Pipeline</vt:lpstr>
      <vt:lpstr>Data Ingestion Pipeline</vt:lpstr>
      <vt:lpstr>Data Ingestion Pipeline</vt:lpstr>
      <vt:lpstr>Data Ingestion Pipeline</vt:lpstr>
      <vt:lpstr>ETL vs ELT</vt:lpstr>
      <vt:lpstr>ETL vs ELT</vt:lpstr>
      <vt:lpstr>Key Factors for Data Ingestion Pipeline </vt:lpstr>
      <vt:lpstr>Key Factors for Data Ingestion Pipeline </vt:lpstr>
      <vt:lpstr>Key Factors for Data Ingestion Pipeline </vt:lpstr>
      <vt:lpstr>QUIZ </vt:lpstr>
      <vt:lpstr>QUIZ </vt:lpstr>
      <vt:lpstr>In a nutshell, we learnt</vt:lpstr>
      <vt:lpstr>PowerPoint Presentation</vt:lpstr>
      <vt:lpstr> E-commerce company Case - 1</vt:lpstr>
      <vt:lpstr> E-commerce company Case - 1</vt:lpstr>
      <vt:lpstr> E-commerce company Case - 1</vt:lpstr>
      <vt:lpstr>Banking &amp; Finance Case - 2</vt:lpstr>
      <vt:lpstr>Banking &amp; Finance Case - 2</vt:lpstr>
      <vt:lpstr>Banking &amp; Finance Case - 2</vt:lpstr>
      <vt:lpstr>Quiz</vt:lpstr>
      <vt:lpstr>In nutshell, we learnt</vt:lpstr>
      <vt:lpstr>PowerPoint Presentation</vt:lpstr>
      <vt:lpstr>Challenges in Data Ingestion</vt:lpstr>
      <vt:lpstr>Challenges in Data Ingestion</vt:lpstr>
      <vt:lpstr>Challenges in Data Ingestion</vt:lpstr>
      <vt:lpstr>Selecting Data Ingestion Tools</vt:lpstr>
      <vt:lpstr>Selecting Data Ingestion Tools</vt:lpstr>
      <vt:lpstr>Commonly Used Data Ingestion Tools</vt:lpstr>
      <vt:lpstr>Commonly Used Data Ingestion Tools</vt:lpstr>
      <vt:lpstr>Commonly Used Data Ingestion Tools</vt:lpstr>
      <vt:lpstr>Quiz</vt:lpstr>
      <vt:lpstr>Quiz</vt:lpstr>
      <vt:lpstr>In a nutshell, we learnt</vt:lpstr>
      <vt:lpstr>PowerPoint Presentation</vt:lpstr>
      <vt:lpstr>Key Points to remember</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Devendra  Parmar</dc:creator>
  <cp:lastModifiedBy>Anshu Pandey</cp:lastModifiedBy>
  <cp:revision>20</cp:revision>
  <dcterms:created xsi:type="dcterms:W3CDTF">2023-07-15T17:12:34Z</dcterms:created>
  <dcterms:modified xsi:type="dcterms:W3CDTF">2023-12-29T13:21:50Z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0x010100A2EC743957A8A6429CADDB5035787BCF</vt:lpwstr>
  </property>
  <property fmtid="{D5CDD505-2E9C-101B-9397-08002B2CF9AE}" pid="3" name="MediaServiceImageTags">
    <vt:lpwstr/>
  </property>
</Properties>
</file>